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25" r:id="rId2"/>
    <p:sldId id="420" r:id="rId3"/>
    <p:sldId id="501" r:id="rId4"/>
    <p:sldId id="502" r:id="rId5"/>
    <p:sldId id="503" r:id="rId6"/>
    <p:sldId id="504" r:id="rId7"/>
    <p:sldId id="508" r:id="rId8"/>
    <p:sldId id="521" r:id="rId9"/>
    <p:sldId id="520" r:id="rId10"/>
    <p:sldId id="523" r:id="rId11"/>
    <p:sldId id="510" r:id="rId12"/>
    <p:sldId id="524" r:id="rId13"/>
    <p:sldId id="525" r:id="rId14"/>
    <p:sldId id="526" r:id="rId15"/>
    <p:sldId id="527" r:id="rId16"/>
    <p:sldId id="507" r:id="rId17"/>
    <p:sldId id="512" r:id="rId18"/>
    <p:sldId id="533" r:id="rId19"/>
    <p:sldId id="534" r:id="rId20"/>
    <p:sldId id="535" r:id="rId21"/>
    <p:sldId id="513" r:id="rId22"/>
    <p:sldId id="514" r:id="rId23"/>
    <p:sldId id="529" r:id="rId24"/>
    <p:sldId id="530" r:id="rId25"/>
    <p:sldId id="531" r:id="rId26"/>
    <p:sldId id="516" r:id="rId27"/>
    <p:sldId id="538" r:id="rId28"/>
    <p:sldId id="537" r:id="rId29"/>
    <p:sldId id="454" r:id="rId30"/>
    <p:sldId id="483" r:id="rId31"/>
    <p:sldId id="455" r:id="rId32"/>
    <p:sldId id="456" r:id="rId33"/>
    <p:sldId id="457" r:id="rId34"/>
    <p:sldId id="486" r:id="rId35"/>
    <p:sldId id="536" r:id="rId36"/>
    <p:sldId id="453" r:id="rId37"/>
    <p:sldId id="489" r:id="rId38"/>
    <p:sldId id="517" r:id="rId39"/>
    <p:sldId id="539" r:id="rId40"/>
    <p:sldId id="511" r:id="rId4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BBBBBB"/>
    <a:srgbClr val="2446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50"/>
    <p:restoredTop sz="94453"/>
  </p:normalViewPr>
  <p:slideViewPr>
    <p:cSldViewPr>
      <p:cViewPr>
        <p:scale>
          <a:sx n="85" d="100"/>
          <a:sy n="85" d="100"/>
        </p:scale>
        <p:origin x="-1600" y="-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1E166542-E774-4F49-9DB0-384A00AE229B}" type="datetimeFigureOut">
              <a:rPr lang="fr-FR"/>
              <a:pPr>
                <a:defRPr/>
              </a:pPr>
              <a:t>21/08/18</a:t>
            </a:fld>
            <a:endParaRPr lang="fr-FR"/>
          </a:p>
        </p:txBody>
      </p:sp>
      <p:sp>
        <p:nvSpPr>
          <p:cNvPr id="184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4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43F91BED-1D0E-2F49-B2E4-8C927C0721C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57349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37689A30-EFCD-984C-9E26-42B76BC6A34E}" type="datetimeFigureOut">
              <a:rPr lang="fr-FR"/>
              <a:pPr>
                <a:defRPr/>
              </a:pPr>
              <a:t>21/08/18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622B1265-3205-A346-8C1B-25926772327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2308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901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3ED5A0D-717A-7346-A97A-05E2C6BE0562}" type="slidenum">
              <a:rPr lang="fr-FR" sz="1200"/>
              <a:pPr eaLnBrk="1" hangingPunct="1"/>
              <a:t>27</a:t>
            </a:fld>
            <a:endParaRPr lang="fr-FR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901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3ED5A0D-717A-7346-A97A-05E2C6BE0562}" type="slidenum">
              <a:rPr lang="fr-FR" sz="1200"/>
              <a:pPr eaLnBrk="1" hangingPunct="1"/>
              <a:t>28</a:t>
            </a:fld>
            <a:endParaRPr lang="fr-FR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901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3ED5A0D-717A-7346-A97A-05E2C6BE0562}" type="slidenum">
              <a:rPr lang="fr-FR" sz="1200"/>
              <a:pPr eaLnBrk="1" hangingPunct="1"/>
              <a:t>29</a:t>
            </a:fld>
            <a:endParaRPr lang="fr-FR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901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3ED5A0D-717A-7346-A97A-05E2C6BE0562}" type="slidenum">
              <a:rPr lang="fr-FR" sz="1200"/>
              <a:pPr eaLnBrk="1" hangingPunct="1"/>
              <a:t>30</a:t>
            </a:fld>
            <a:endParaRPr lang="fr-FR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901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3ED5A0D-717A-7346-A97A-05E2C6BE0562}" type="slidenum">
              <a:rPr lang="fr-FR" sz="1200"/>
              <a:pPr eaLnBrk="1" hangingPunct="1"/>
              <a:t>31</a:t>
            </a:fld>
            <a:endParaRPr lang="fr-FR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9011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3ED5A0D-717A-7346-A97A-05E2C6BE0562}" type="slidenum">
              <a:rPr lang="fr-FR" sz="1200"/>
              <a:pPr eaLnBrk="1" hangingPunct="1"/>
              <a:t>32</a:t>
            </a:fld>
            <a:endParaRPr lang="fr-FR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806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62F5E06-AD58-E54A-8FC9-58BA4001D9BD}" type="slidenum">
              <a:rPr lang="fr-FR" sz="1200"/>
              <a:pPr eaLnBrk="1" hangingPunct="1"/>
              <a:t>33</a:t>
            </a:fld>
            <a:endParaRPr lang="fr-FR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21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9421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07466288-D1C6-1041-A278-30793DCDFC9C}" type="slidenum">
              <a:rPr lang="fr-FR" sz="1200"/>
              <a:pPr eaLnBrk="1" hangingPunct="1"/>
              <a:t>36</a:t>
            </a:fld>
            <a:endParaRPr lang="fr-FR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5532C-53D4-C049-9345-38B5C4ED19FF}" type="datetimeFigureOut">
              <a:rPr lang="fr-FR"/>
              <a:pPr>
                <a:defRPr/>
              </a:pPr>
              <a:t>21/08/18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1BF4F-22DA-F44A-9AB6-4FC553D3C57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788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60D56-5861-5749-B273-B3935B4EF33E}" type="datetimeFigureOut">
              <a:rPr lang="fr-FR"/>
              <a:pPr>
                <a:defRPr/>
              </a:pPr>
              <a:t>21/08/18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C658E-8B96-EA4D-8346-FEA3C255B4E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6039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462C5-D63B-1D4C-8302-F2D421BBE94A}" type="datetimeFigureOut">
              <a:rPr lang="fr-FR"/>
              <a:pPr>
                <a:defRPr/>
              </a:pPr>
              <a:t>21/08/18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FB35AD-505C-C540-B30D-0912932F5E3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384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7AD97-A704-7D4B-ADAF-2FFC1E19DC8E}" type="datetimeFigureOut">
              <a:rPr lang="fr-FR"/>
              <a:pPr>
                <a:defRPr/>
              </a:pPr>
              <a:t>21/08/18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2282B-576C-544D-95E7-3968BF55937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5693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8D4F2-2872-8143-B2E8-8428A7C84BFE}" type="datetimeFigureOut">
              <a:rPr lang="fr-FR"/>
              <a:pPr>
                <a:defRPr/>
              </a:pPr>
              <a:t>21/08/18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0C7351-8004-4340-9F1B-CFE53FE3CA5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386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CBC57-2742-AA4D-87E1-59433AB06E67}" type="datetimeFigureOut">
              <a:rPr lang="fr-FR"/>
              <a:pPr>
                <a:defRPr/>
              </a:pPr>
              <a:t>21/08/18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9894D-ED92-EE4F-8BF2-5364775F26D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8891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5B675-A847-C44F-98D7-E43BEF37FFE2}" type="datetimeFigureOut">
              <a:rPr lang="fr-FR"/>
              <a:pPr>
                <a:defRPr/>
              </a:pPr>
              <a:t>21/08/18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DD131-7B3B-5A4B-A3D8-F4F24BE1C77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0046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15655-20AC-AA46-BD2D-2A9C42E44071}" type="datetimeFigureOut">
              <a:rPr lang="fr-FR"/>
              <a:pPr>
                <a:defRPr/>
              </a:pPr>
              <a:t>21/08/18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E574F-A02D-7542-A7C3-8F5E1B2157C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94057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81676-D912-2541-B073-B738BCA60FC7}" type="datetimeFigureOut">
              <a:rPr lang="fr-FR"/>
              <a:pPr>
                <a:defRPr/>
              </a:pPr>
              <a:t>21/08/18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C1988-B92E-AD49-B6E7-887BF5BC288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9506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0A89B-BD7A-7E4F-A47E-27E9647E595A}" type="datetimeFigureOut">
              <a:rPr lang="fr-FR"/>
              <a:pPr>
                <a:defRPr/>
              </a:pPr>
              <a:t>21/08/18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98FC8-5F53-EA4D-A8CE-344B1CF3AD2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4922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5A3E7-15C2-E742-A444-4D2C044C958B}" type="datetimeFigureOut">
              <a:rPr lang="fr-FR"/>
              <a:pPr>
                <a:defRPr/>
              </a:pPr>
              <a:t>21/08/18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CBDB1-8216-B04D-AE8A-D626A1853BF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652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4E80FAB0-ED40-734D-86EA-E84C32CCE71D}" type="datetimeFigureOut">
              <a:rPr lang="fr-FR"/>
              <a:pPr>
                <a:defRPr/>
              </a:pPr>
              <a:t>21/08/18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>
              <a:defRPr/>
            </a:pPr>
            <a:fld id="{778D08C5-ABD4-B849-9D3E-A16B207658A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1.wdp"/><Relationship Id="rId5" Type="http://schemas.openxmlformats.org/officeDocument/2006/relationships/image" Target="../media/image18.png"/><Relationship Id="rId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microsoft.com/office/2007/relationships/hdphoto" Target="../media/hdphoto3.wdp"/><Relationship Id="rId5" Type="http://schemas.openxmlformats.org/officeDocument/2006/relationships/slide" Target="slide33.xml"/><Relationship Id="rId6" Type="http://schemas.openxmlformats.org/officeDocument/2006/relationships/image" Target="../media/image20.png"/><Relationship Id="rId7" Type="http://schemas.microsoft.com/office/2007/relationships/hdphoto" Target="../media/hdphoto4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microsoft.com/office/2007/relationships/hdphoto" Target="../media/hdphoto5.wdp"/><Relationship Id="rId5" Type="http://schemas.openxmlformats.org/officeDocument/2006/relationships/image" Target="../media/image22.png"/><Relationship Id="rId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png"/><Relationship Id="rId5" Type="http://schemas.microsoft.com/office/2007/relationships/hdphoto" Target="../media/hdphoto7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31.png"/><Relationship Id="rId5" Type="http://schemas.microsoft.com/office/2007/relationships/hdphoto" Target="../media/hdphoto8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4" Type="http://schemas.openxmlformats.org/officeDocument/2006/relationships/image" Target="../media/image37.png"/><Relationship Id="rId5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27.emf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pic>
        <p:nvPicPr>
          <p:cNvPr id="17" name="Image 16" descr="COFOR_tampon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400" y="5867400"/>
            <a:ext cx="950300" cy="953566"/>
          </a:xfrm>
          <a:prstGeom prst="rect">
            <a:avLst/>
          </a:prstGeom>
        </p:spPr>
      </p:pic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5943600"/>
            <a:ext cx="3436069" cy="598636"/>
          </a:xfrm>
          <a:prstGeom prst="rect">
            <a:avLst/>
          </a:prstGeom>
        </p:spPr>
      </p:pic>
      <p:pic>
        <p:nvPicPr>
          <p:cNvPr id="21" name="Image 20" descr="FAI Blanc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7600" y="5943600"/>
            <a:ext cx="988119" cy="638695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-25400" y="6607744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2" name="Image 1" descr="AT2823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228600"/>
            <a:ext cx="8153400" cy="53921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2880" y="670136"/>
            <a:ext cx="91114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bg1"/>
                </a:solidFill>
              </a:rPr>
              <a:t>Copper Quality: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68738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6672141"/>
            <a:ext cx="1066800" cy="18585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28600" y="1246357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GB" sz="2400" b="1" u="sng" dirty="0">
                <a:solidFill>
                  <a:schemeClr val="bg1"/>
                </a:solidFill>
              </a:rPr>
              <a:t>Laminated copper: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Copper slab casted then squeezed in one direction only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46856" y="19228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GB" sz="2400" u="sng" dirty="0">
                <a:solidFill>
                  <a:schemeClr val="bg1"/>
                </a:solidFill>
              </a:rPr>
              <a:t>Advantages: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Cooling line drilled 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Less porosity on surface only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32556" y="2990314"/>
            <a:ext cx="89154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GB" sz="2400" u="sng" dirty="0">
                <a:solidFill>
                  <a:schemeClr val="bg1"/>
                </a:solidFill>
              </a:rPr>
              <a:t>Disadvantages: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	</a:t>
            </a:r>
            <a:r>
              <a:rPr lang="en-GB" sz="2400" dirty="0">
                <a:solidFill>
                  <a:srgbClr val="FFFF00"/>
                </a:solidFill>
              </a:rPr>
              <a:t>-</a:t>
            </a:r>
            <a:r>
              <a:rPr lang="en-GB" sz="2400" dirty="0">
                <a:solidFill>
                  <a:schemeClr val="bg1"/>
                </a:solidFill>
              </a:rPr>
              <a:t> Limited slab thickness </a:t>
            </a:r>
            <a:r>
              <a:rPr lang="en-GB" sz="2000" dirty="0">
                <a:solidFill>
                  <a:schemeClr val="bg1"/>
                </a:solidFill>
              </a:rPr>
              <a:t>(180 mm max) </a:t>
            </a:r>
            <a:r>
              <a:rPr lang="en-GB" sz="2400" dirty="0">
                <a:solidFill>
                  <a:schemeClr val="bg1"/>
                </a:solidFill>
              </a:rPr>
              <a:t>rate currying insufficient 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	</a:t>
            </a:r>
            <a:r>
              <a:rPr lang="en-GB" sz="2400" dirty="0">
                <a:solidFill>
                  <a:srgbClr val="FFFF00"/>
                </a:solidFill>
              </a:rPr>
              <a:t>-</a:t>
            </a:r>
            <a:r>
              <a:rPr lang="en-GB" sz="2400" dirty="0">
                <a:solidFill>
                  <a:schemeClr val="bg1"/>
                </a:solidFill>
              </a:rPr>
              <a:t> Grain structure difference between outer and inner section.</a:t>
            </a:r>
          </a:p>
          <a:p>
            <a:r>
              <a:rPr lang="en-GB" sz="2400" dirty="0">
                <a:solidFill>
                  <a:schemeClr val="bg1"/>
                </a:solidFill>
              </a:rPr>
              <a:t>	  (inner similar to a casted grain structure). </a:t>
            </a:r>
          </a:p>
          <a:p>
            <a:r>
              <a:rPr lang="en-GB" sz="2400" dirty="0">
                <a:solidFill>
                  <a:schemeClr val="bg1"/>
                </a:solidFill>
              </a:rPr>
              <a:t>	  This heterogeneous structure leading to the appearance of</a:t>
            </a:r>
          </a:p>
          <a:p>
            <a:r>
              <a:rPr lang="en-GB" sz="2400" dirty="0">
                <a:solidFill>
                  <a:schemeClr val="bg1"/>
                </a:solidFill>
              </a:rPr>
              <a:t>	  cracks quickly.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</a:rPr>
              <a:t>	</a:t>
            </a:r>
            <a:r>
              <a:rPr lang="en-GB" sz="2400" dirty="0">
                <a:solidFill>
                  <a:srgbClr val="FFFF00"/>
                </a:solidFill>
              </a:rPr>
              <a:t>-</a:t>
            </a:r>
            <a:r>
              <a:rPr lang="en-GB" sz="2400" dirty="0">
                <a:solidFill>
                  <a:schemeClr val="bg1"/>
                </a:solidFill>
              </a:rPr>
              <a:t> This heterogeneous grain structure causes higher oxidation</a:t>
            </a:r>
          </a:p>
          <a:p>
            <a:r>
              <a:rPr lang="en-GB" sz="2400" dirty="0">
                <a:solidFill>
                  <a:schemeClr val="bg1"/>
                </a:solidFill>
              </a:rPr>
              <a:t>	  quantity (difficulty to get good </a:t>
            </a:r>
            <a:r>
              <a:rPr lang="en-GB" sz="2400" dirty="0" err="1">
                <a:solidFill>
                  <a:schemeClr val="bg1"/>
                </a:solidFill>
              </a:rPr>
              <a:t>weldings</a:t>
            </a:r>
            <a:r>
              <a:rPr lang="en-GB" sz="2400" dirty="0">
                <a:solidFill>
                  <a:schemeClr val="bg1"/>
                </a:solidFill>
              </a:rPr>
              <a:t>)</a:t>
            </a:r>
          </a:p>
          <a:p>
            <a:r>
              <a:rPr lang="en-GB" sz="2400" dirty="0">
                <a:solidFill>
                  <a:schemeClr val="bg1"/>
                </a:solidFill>
              </a:rPr>
              <a:t>	  For Ferroalloys furnaces application, there is insufficiency of</a:t>
            </a:r>
          </a:p>
          <a:p>
            <a:r>
              <a:rPr lang="en-GB" sz="2400" dirty="0">
                <a:solidFill>
                  <a:schemeClr val="bg1"/>
                </a:solidFill>
              </a:rPr>
              <a:t>	  thermal and electrical conductivity   </a:t>
            </a:r>
          </a:p>
          <a:p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34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200" y="685800"/>
            <a:ext cx="91114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bg1"/>
                </a:solidFill>
              </a:rPr>
              <a:t>Copper Quality: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534161"/>
            <a:ext cx="1676400" cy="2920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0" y="1219200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GB" sz="2400" b="1" u="sng" dirty="0">
                <a:solidFill>
                  <a:schemeClr val="bg1"/>
                </a:solidFill>
              </a:rPr>
              <a:t>Genuine COFOR® forged copper: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Copper casted in our premises then forged according our own</a:t>
            </a:r>
          </a:p>
          <a:p>
            <a:r>
              <a:rPr lang="en-GB" sz="2400" dirty="0">
                <a:solidFill>
                  <a:schemeClr val="bg1"/>
                </a:solidFill>
              </a:rPr>
              <a:t>	  knowhow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28600" y="2263676"/>
            <a:ext cx="891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GB" sz="2400" u="sng" dirty="0">
                <a:solidFill>
                  <a:schemeClr val="bg1"/>
                </a:solidFill>
              </a:rPr>
              <a:t>Advantages: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Thanks to isotropic structure excellent thermal and electrical</a:t>
            </a:r>
          </a:p>
          <a:p>
            <a:r>
              <a:rPr lang="en-GB" sz="2400" dirty="0">
                <a:solidFill>
                  <a:schemeClr val="bg1"/>
                </a:solidFill>
              </a:rPr>
              <a:t>	  conductivities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No porosity and thickness up to more 400 mm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</a:t>
            </a:r>
            <a:r>
              <a:rPr lang="en-GB" sz="2400" dirty="0" smtClean="0">
                <a:solidFill>
                  <a:schemeClr val="bg1"/>
                </a:solidFill>
              </a:rPr>
              <a:t>Specific </a:t>
            </a:r>
            <a:r>
              <a:rPr lang="en-GB" sz="2400" dirty="0">
                <a:solidFill>
                  <a:schemeClr val="bg1"/>
                </a:solidFill>
              </a:rPr>
              <a:t>grain size allowing copper expansion during</a:t>
            </a:r>
          </a:p>
          <a:p>
            <a:r>
              <a:rPr lang="en-GB" sz="2400" dirty="0">
                <a:solidFill>
                  <a:schemeClr val="bg1"/>
                </a:solidFill>
              </a:rPr>
              <a:t>	  thermal stress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28600" y="4426565"/>
            <a:ext cx="89154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GB" sz="2400" u="sng" dirty="0">
                <a:solidFill>
                  <a:schemeClr val="bg1"/>
                </a:solidFill>
              </a:rPr>
              <a:t>Apparent Disadvantages: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After a first accounting </a:t>
            </a:r>
            <a:r>
              <a:rPr lang="en-GB" sz="2400" dirty="0">
                <a:solidFill>
                  <a:srgbClr val="FFFFFF"/>
                </a:solidFill>
              </a:rPr>
              <a:t>analysis our prices look higher, but if we consider our guarantee on life span and the impact on furnace lifetime and performances we are really the cheapest</a:t>
            </a:r>
            <a:r>
              <a:rPr lang="en-GB" sz="2400" dirty="0">
                <a:solidFill>
                  <a:schemeClr val="bg1"/>
                </a:solidFill>
              </a:rPr>
              <a:t>.</a:t>
            </a:r>
          </a:p>
          <a:p>
            <a:endParaRPr lang="en-GB" sz="800" dirty="0">
              <a:solidFill>
                <a:schemeClr val="bg1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en-GB" sz="2400" b="1" u="sng" dirty="0">
                <a:solidFill>
                  <a:schemeClr val="bg1"/>
                </a:solidFill>
              </a:rPr>
              <a:t>The most advanced technology for your furnace profitability and reliability</a:t>
            </a:r>
          </a:p>
        </p:txBody>
      </p:sp>
    </p:spTree>
    <p:extLst>
      <p:ext uri="{BB962C8B-B14F-4D97-AF65-F5344CB8AC3E}">
        <p14:creationId xmlns:p14="http://schemas.microsoft.com/office/powerpoint/2010/main" val="3832648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0" y="3124200"/>
            <a:ext cx="91630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Examples of usual defaults with bad copper quality</a:t>
            </a: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534161"/>
            <a:ext cx="1676400" cy="2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920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534161"/>
            <a:ext cx="1676400" cy="2920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0" y="914400"/>
            <a:ext cx="4648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GB" sz="2400" b="1" u="sng" dirty="0">
                <a:solidFill>
                  <a:schemeClr val="bg1"/>
                </a:solidFill>
              </a:rPr>
              <a:t>Contact shoes deformation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By lack of stiffness strength: pieces distorted. 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impossible pieces shape change, only if : </a:t>
            </a:r>
          </a:p>
          <a:p>
            <a:r>
              <a:rPr lang="en-GB" sz="2400" dirty="0">
                <a:solidFill>
                  <a:schemeClr val="bg1"/>
                </a:solidFill>
              </a:rPr>
              <a:t>	nice compromise between</a:t>
            </a:r>
          </a:p>
          <a:p>
            <a:r>
              <a:rPr lang="en-GB" sz="2400" dirty="0">
                <a:solidFill>
                  <a:schemeClr val="bg1"/>
                </a:solidFill>
              </a:rPr>
              <a:t>	granular isotropy  and</a:t>
            </a:r>
          </a:p>
          <a:p>
            <a:r>
              <a:rPr lang="en-GB" sz="2400" dirty="0">
                <a:solidFill>
                  <a:schemeClr val="bg1"/>
                </a:solidFill>
              </a:rPr>
              <a:t>	optimized cooling line</a:t>
            </a:r>
          </a:p>
          <a:p>
            <a:r>
              <a:rPr lang="en-GB" sz="2400" dirty="0">
                <a:solidFill>
                  <a:schemeClr val="bg1"/>
                </a:solidFill>
              </a:rPr>
              <a:t>	design. 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Deformations lead to arcing and pieces destructions  </a:t>
            </a:r>
            <a:endParaRPr lang="en-GB" sz="2400" b="1" u="sng" dirty="0">
              <a:solidFill>
                <a:schemeClr val="bg1"/>
              </a:solidFill>
            </a:endParaRPr>
          </a:p>
        </p:txBody>
      </p:sp>
      <p:pic>
        <p:nvPicPr>
          <p:cNvPr id="10" name="Picture 30" descr="16 (2)A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066800"/>
            <a:ext cx="3276600" cy="528344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909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534161"/>
            <a:ext cx="1676400" cy="2920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0" y="914400"/>
            <a:ext cx="464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GB" sz="2400" b="1" u="sng" dirty="0">
                <a:solidFill>
                  <a:schemeClr val="bg1"/>
                </a:solidFill>
              </a:rPr>
              <a:t>Contact shoes arcing damage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Electrical arcing damage due to a bad piece design and a bad cooling design.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Furnace stoppage assured . </a:t>
            </a:r>
            <a:endParaRPr lang="en-GB" sz="2400" b="1" u="sng" dirty="0">
              <a:solidFill>
                <a:schemeClr val="bg1"/>
              </a:solidFill>
            </a:endParaRPr>
          </a:p>
        </p:txBody>
      </p:sp>
      <p:pic>
        <p:nvPicPr>
          <p:cNvPr id="10" name="Picture 16" descr="Capture d’écran 2012-06-26 à 1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1143000"/>
            <a:ext cx="3043464" cy="53340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024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534161"/>
            <a:ext cx="1676400" cy="2920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0" y="914400"/>
            <a:ext cx="4953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GB" sz="2400" b="1" u="sng" dirty="0">
                <a:solidFill>
                  <a:schemeClr val="bg1"/>
                </a:solidFill>
              </a:rPr>
              <a:t>Contact shoes sleeves leakages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Due to : </a:t>
            </a:r>
          </a:p>
          <a:p>
            <a:r>
              <a:rPr lang="en-GB" sz="2400" dirty="0">
                <a:solidFill>
                  <a:schemeClr val="bg1"/>
                </a:solidFill>
              </a:rPr>
              <a:t>	a bad design</a:t>
            </a:r>
          </a:p>
          <a:p>
            <a:r>
              <a:rPr lang="en-GB" sz="2400" dirty="0">
                <a:solidFill>
                  <a:schemeClr val="bg1"/>
                </a:solidFill>
              </a:rPr>
              <a:t>	a bad copper quality</a:t>
            </a:r>
          </a:p>
          <a:p>
            <a:r>
              <a:rPr lang="en-GB" sz="2400" dirty="0">
                <a:solidFill>
                  <a:schemeClr val="bg1"/>
                </a:solidFill>
              </a:rPr>
              <a:t>	a bad welding due to poorly 	deoxidized  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important leakages, risk of explosion leading to furnace stoppage and so a loss of production </a:t>
            </a:r>
            <a:endParaRPr lang="en-GB" sz="2400" b="1" u="sng" dirty="0">
              <a:solidFill>
                <a:schemeClr val="bg1"/>
              </a:solidFill>
            </a:endParaRPr>
          </a:p>
        </p:txBody>
      </p:sp>
      <p:pic>
        <p:nvPicPr>
          <p:cNvPr id="10" name="Picture 21" descr="Fuite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3000" y="1295400"/>
            <a:ext cx="3505200" cy="50382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502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0" y="3124200"/>
            <a:ext cx="91630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Font typeface="+mj-lt"/>
              <a:buAutoNum type="arabicParenR" startAt="2"/>
            </a:pPr>
            <a:r>
              <a:rPr lang="en-GB" sz="3200" dirty="0">
                <a:solidFill>
                  <a:schemeClr val="bg1"/>
                </a:solidFill>
              </a:rPr>
              <a:t>COMETVA solutions</a:t>
            </a: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534161"/>
            <a:ext cx="1676400" cy="2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867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9025" y="798938"/>
            <a:ext cx="91114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bg1"/>
                </a:solidFill>
              </a:rPr>
              <a:t>COMETVA Solutions: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2056" y="6618143"/>
            <a:ext cx="1676400" cy="23985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49433" y="1344451"/>
            <a:ext cx="914400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GB" sz="2400" b="1" u="sng" dirty="0">
                <a:solidFill>
                  <a:schemeClr val="bg1"/>
                </a:solidFill>
              </a:rPr>
              <a:t>Tailor made design with light, medium and heavy solutions: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To match to each kind of ferroalloys produced</a:t>
            </a:r>
          </a:p>
          <a:p>
            <a:r>
              <a:rPr lang="en-GB" sz="800" dirty="0">
                <a:solidFill>
                  <a:schemeClr val="bg1"/>
                </a:solidFill>
              </a:rPr>
              <a:t>	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To match with the required guarantee time (from 2 years up to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	  </a:t>
            </a:r>
            <a:r>
              <a:rPr lang="en-GB" sz="2400" b="1" u="sng" dirty="0">
                <a:solidFill>
                  <a:schemeClr val="bg1"/>
                </a:solidFill>
              </a:rPr>
              <a:t>6 years</a:t>
            </a:r>
            <a:r>
              <a:rPr lang="en-GB" sz="2400" dirty="0">
                <a:solidFill>
                  <a:schemeClr val="bg1"/>
                </a:solidFill>
              </a:rPr>
              <a:t>)</a:t>
            </a:r>
          </a:p>
          <a:p>
            <a:r>
              <a:rPr lang="en-GB" sz="800" dirty="0">
                <a:solidFill>
                  <a:schemeClr val="bg1"/>
                </a:solidFill>
              </a:rPr>
              <a:t>	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To take into account overall dimension of furnaces and </a:t>
            </a:r>
          </a:p>
          <a:p>
            <a:r>
              <a:rPr lang="en-GB" sz="2400" dirty="0">
                <a:solidFill>
                  <a:schemeClr val="bg1"/>
                </a:solidFill>
              </a:rPr>
              <a:t>	  furnaces power</a:t>
            </a:r>
          </a:p>
          <a:p>
            <a:endParaRPr lang="en-GB" sz="8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	- Usual life span today more than </a:t>
            </a:r>
            <a:r>
              <a:rPr lang="en-GB" sz="2400" dirty="0" smtClean="0">
                <a:solidFill>
                  <a:srgbClr val="FFFFFF"/>
                </a:solidFill>
              </a:rPr>
              <a:t>10</a:t>
            </a:r>
            <a:r>
              <a:rPr lang="en-GB" sz="2400" dirty="0" smtClean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chemeClr val="bg1"/>
                </a:solidFill>
              </a:rPr>
              <a:t>years </a:t>
            </a:r>
            <a:r>
              <a:rPr lang="en-GB" sz="2400" b="1" u="sng" dirty="0">
                <a:solidFill>
                  <a:schemeClr val="bg1"/>
                </a:solidFill>
              </a:rPr>
              <a:t>(93 furnaces </a:t>
            </a:r>
            <a:r>
              <a:rPr lang="en-GB" sz="2400" b="1" u="sng" dirty="0" smtClean="0">
                <a:solidFill>
                  <a:schemeClr val="bg1"/>
                </a:solidFill>
              </a:rPr>
              <a:t>supplied worldwide </a:t>
            </a:r>
            <a:r>
              <a:rPr lang="en-GB" sz="2400" b="1" u="sng" dirty="0">
                <a:solidFill>
                  <a:schemeClr val="bg1"/>
                </a:solidFill>
              </a:rPr>
              <a:t>at this hour)</a:t>
            </a:r>
          </a:p>
          <a:p>
            <a:endParaRPr lang="en-GB" sz="8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	- </a:t>
            </a:r>
            <a:r>
              <a:rPr lang="en-GB" sz="2400" dirty="0" smtClean="0">
                <a:solidFill>
                  <a:srgbClr val="FFFFFF"/>
                </a:solidFill>
              </a:rPr>
              <a:t>T</a:t>
            </a:r>
            <a:r>
              <a:rPr lang="en-US" sz="2400" dirty="0" err="1" smtClean="0">
                <a:solidFill>
                  <a:srgbClr val="FFFFFF"/>
                </a:solidFill>
              </a:rPr>
              <a:t>her</a:t>
            </a:r>
            <a:r>
              <a:rPr lang="en-US" sz="2400" dirty="0" err="1" smtClean="0">
                <a:solidFill>
                  <a:schemeClr val="bg1"/>
                </a:solidFill>
              </a:rPr>
              <a:t>mal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simulation and forge </a:t>
            </a:r>
            <a:r>
              <a:rPr lang="en-US" sz="2400" dirty="0" err="1" smtClean="0">
                <a:solidFill>
                  <a:schemeClr val="bg1"/>
                </a:solidFill>
              </a:rPr>
              <a:t>softwares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are used to define the best cooling circuit and the proper mass to implement well dedicated to each application.  All this,</a:t>
            </a:r>
          </a:p>
          <a:p>
            <a:r>
              <a:rPr lang="en-US" sz="2400" dirty="0">
                <a:solidFill>
                  <a:schemeClr val="bg1"/>
                </a:solidFill>
              </a:rPr>
              <a:t>	  considering existing process parameters for furnaces users.</a:t>
            </a:r>
            <a:r>
              <a:rPr lang="fr-FR" sz="2400" dirty="0">
                <a:solidFill>
                  <a:schemeClr val="bg1"/>
                </a:solidFill>
              </a:rPr>
              <a:t> 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572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93095" y="863024"/>
            <a:ext cx="91114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bg1"/>
                </a:solidFill>
              </a:rPr>
              <a:t>COMETVA Solutions</a:t>
            </a:r>
            <a:r>
              <a:rPr lang="en-GB" sz="3200" b="1" dirty="0" smtClean="0">
                <a:solidFill>
                  <a:schemeClr val="bg1"/>
                </a:solidFill>
              </a:rPr>
              <a:t>:</a:t>
            </a:r>
            <a:endParaRPr lang="en-GB" sz="3200" b="1" u="sng" dirty="0">
              <a:solidFill>
                <a:srgbClr val="FFFF00"/>
              </a:solidFill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534161"/>
            <a:ext cx="1676400" cy="2920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7851" y="173835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GB" sz="2400" b="1" u="sng" dirty="0">
                <a:solidFill>
                  <a:schemeClr val="bg1"/>
                </a:solidFill>
              </a:rPr>
              <a:t>Tailor made design with light solution:</a:t>
            </a:r>
          </a:p>
        </p:txBody>
      </p:sp>
      <p:pic>
        <p:nvPicPr>
          <p:cNvPr id="5" name="Image 4" descr="13-24-4.JPG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9" b="100000" l="9789" r="89827">
                        <a14:foregroundMark x1="45681" y1="28089" x2="45681" y2="28089"/>
                        <a14:foregroundMark x1="22073" y1="20163" x2="27063" y2="22028"/>
                        <a14:foregroundMark x1="26679" y1="26340" x2="31094" y2="55478"/>
                        <a14:foregroundMark x1="22073" y1="60490" x2="35125" y2="76340"/>
                        <a14:foregroundMark x1="49712" y1="39744" x2="49328" y2="54662"/>
                        <a14:backgroundMark x1="81958" y1="14336" x2="80806" y2="3380"/>
                        <a14:backgroundMark x1="84069" y1="43939" x2="84069" y2="324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1200" y="2293965"/>
            <a:ext cx="2323756" cy="3823276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83936" y="2153641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- Example of weight for 1 400 mm electrode diameter: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629400" y="60153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475 Kg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143000" y="63582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262 Kg </a:t>
            </a:r>
          </a:p>
        </p:txBody>
      </p:sp>
      <p:pic>
        <p:nvPicPr>
          <p:cNvPr id="6" name="Image 5" descr="17-22 (4).JPG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93" l="281" r="100000">
                        <a14:foregroundMark x1="98191" y1="9817" x2="87093" y2="12785"/>
                        <a14:backgroundMark x1="95315" y1="41913" x2="86696" y2="43743"/>
                        <a14:backgroundMark x1="87008" y1="60685" x2="86321" y2="48819"/>
                        <a14:backgroundMark x1="95416" y1="56963" x2="96200" y2="51027"/>
                        <a14:backgroundMark x1="91858" y1="31507" x2="98975" y2="29224"/>
                        <a14:backgroundMark x1="89083" y1="3767" x2="96622" y2="3767"/>
                        <a14:backgroundMark x1="96622" y1="42009" x2="96622" y2="38242"/>
                        <a14:backgroundMark x1="38359" y1="4566" x2="5850" y2="13470"/>
                        <a14:backgroundMark x1="10977" y1="39726" x2="3498" y2="59247"/>
                        <a14:backgroundMark x1="95838" y1="45776" x2="88299" y2="4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03068" y="3630732"/>
            <a:ext cx="3444888" cy="182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321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200" y="863024"/>
            <a:ext cx="91114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bg1"/>
                </a:solidFill>
              </a:rPr>
              <a:t>COMETVA Solutions: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534161"/>
            <a:ext cx="1676400" cy="2920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0" y="1524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GB" sz="2400" b="1" u="sng" dirty="0">
                <a:solidFill>
                  <a:schemeClr val="bg1"/>
                </a:solidFill>
              </a:rPr>
              <a:t>Tailor made design with medium solution:</a:t>
            </a:r>
          </a:p>
        </p:txBody>
      </p:sp>
      <p:pic>
        <p:nvPicPr>
          <p:cNvPr id="2" name="Image 1" descr="0971_2.jpg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04" b="96265" l="7761" r="93924">
                        <a14:foregroundMark x1="34934" y1="49726" x2="45699" y2="36909"/>
                        <a14:foregroundMark x1="43764" y1="40507" x2="48976" y2="38245"/>
                        <a14:foregroundMark x1="91238" y1="35093" x2="91989" y2="35984"/>
                        <a14:foregroundMark x1="15680" y1="79164" x2="17478" y2="89273"/>
                        <a14:foregroundMark x1="11493" y1="15764" x2="46450" y2="12166"/>
                        <a14:foregroundMark x1="48839" y1="7231" x2="53459" y2="7231"/>
                        <a14:foregroundMark x1="58102" y1="12371" x2="84684" y2="15764"/>
                        <a14:foregroundMark x1="85571" y1="16895" x2="86163" y2="16450"/>
                        <a14:backgroundMark x1="9558" y1="33756" x2="10310" y2="38931"/>
                        <a14:backgroundMark x1="24488" y1="94448" x2="26741" y2="948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573" y="2496000"/>
            <a:ext cx="5420227" cy="36000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248400" y="60198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610 Kg 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143000" y="63963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450 Kg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52400" y="1976735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- Example of weight for 1 400 mm electrode diameter:</a:t>
            </a:r>
          </a:p>
        </p:txBody>
      </p:sp>
      <p:pic>
        <p:nvPicPr>
          <p:cNvPr id="16" name="Picture 31" descr="11049 (5)A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" b="99303" l="9938" r="89907">
                        <a14:backgroundMark x1="37733" y1="7562" x2="34783" y2="1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286000"/>
            <a:ext cx="1371600" cy="42758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97653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81000" y="838200"/>
            <a:ext cx="4114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bg1"/>
                </a:solidFill>
              </a:rPr>
              <a:t>Who we are: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04800" y="16002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GB" sz="2400" dirty="0">
                <a:solidFill>
                  <a:schemeClr val="bg1"/>
                </a:solidFill>
              </a:rPr>
              <a:t>    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3200" dirty="0">
                <a:solidFill>
                  <a:schemeClr val="bg1"/>
                </a:solidFill>
              </a:rPr>
              <a:t>Engineering and commercial company in Switzerland </a:t>
            </a:r>
          </a:p>
        </p:txBody>
      </p:sp>
      <p:pic>
        <p:nvPicPr>
          <p:cNvPr id="13" name="Image 12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49994"/>
            <a:ext cx="3840476" cy="66909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04800" y="3347621"/>
            <a:ext cx="891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GB" sz="2400" dirty="0">
                <a:solidFill>
                  <a:schemeClr val="bg1"/>
                </a:solidFill>
              </a:rPr>
              <a:t>    </a:t>
            </a:r>
          </a:p>
          <a:p>
            <a:endParaRPr lang="en-GB" sz="3200" dirty="0">
              <a:solidFill>
                <a:schemeClr val="bg1"/>
              </a:solidFill>
            </a:endParaRPr>
          </a:p>
          <a:p>
            <a:r>
              <a:rPr lang="en-GB" sz="3200" dirty="0">
                <a:solidFill>
                  <a:schemeClr val="bg1"/>
                </a:solidFill>
              </a:rPr>
              <a:t>Manufacturing plant in France </a:t>
            </a:r>
          </a:p>
        </p:txBody>
      </p:sp>
      <p:pic>
        <p:nvPicPr>
          <p:cNvPr id="15" name="Image 14" descr="FAI Blanc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153398"/>
            <a:ext cx="1442842" cy="932616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228600" y="5335250"/>
            <a:ext cx="8915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GB" sz="2400" dirty="0">
                <a:solidFill>
                  <a:schemeClr val="bg1"/>
                </a:solidFill>
              </a:rPr>
              <a:t>    </a:t>
            </a:r>
          </a:p>
          <a:p>
            <a:endParaRPr lang="en-GB" sz="3200" dirty="0">
              <a:solidFill>
                <a:schemeClr val="bg1"/>
              </a:solidFill>
            </a:endParaRPr>
          </a:p>
          <a:p>
            <a:r>
              <a:rPr lang="en-GB" sz="3200" dirty="0">
                <a:solidFill>
                  <a:schemeClr val="bg1"/>
                </a:solidFill>
              </a:rPr>
              <a:t>Our brand for your satisfaction</a:t>
            </a:r>
          </a:p>
        </p:txBody>
      </p:sp>
      <p:pic>
        <p:nvPicPr>
          <p:cNvPr id="17" name="Image 16" descr="COFOR_tampon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800600"/>
            <a:ext cx="1442842" cy="1447800"/>
          </a:xfrm>
          <a:prstGeom prst="rect">
            <a:avLst/>
          </a:prstGeom>
        </p:spPr>
      </p:pic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299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200" y="863024"/>
            <a:ext cx="91114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bg1"/>
                </a:solidFill>
              </a:rPr>
              <a:t>COMETVA Solutions: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534161"/>
            <a:ext cx="1676400" cy="2920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0" y="15240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GB" sz="2400" b="1" u="sng" dirty="0">
                <a:solidFill>
                  <a:schemeClr val="bg1"/>
                </a:solidFill>
              </a:rPr>
              <a:t>Tailor made design with heavy solution:</a:t>
            </a:r>
          </a:p>
        </p:txBody>
      </p:sp>
      <p:pic>
        <p:nvPicPr>
          <p:cNvPr id="11" name="Picture 28" descr="09167_2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6" l="0" r="100000">
                        <a14:foregroundMark x1="21637" y1="79668" x2="20175" y2="82365"/>
                        <a14:backgroundMark x1="75439" y1="94398" x2="77632" y2="94917"/>
                        <a14:backgroundMark x1="59868" y1="95436" x2="30556" y2="96577"/>
                        <a14:backgroundMark x1="26901" y1="96058" x2="25731" y2="98133"/>
                        <a14:backgroundMark x1="63596" y1="94398" x2="64327" y2="97095"/>
                        <a14:backgroundMark x1="73611" y1="91286" x2="75439" y2="918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3728" y="2514600"/>
            <a:ext cx="5106472" cy="360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4" name="ZoneTexte 13"/>
          <p:cNvSpPr txBox="1"/>
          <p:nvPr/>
        </p:nvSpPr>
        <p:spPr>
          <a:xfrm>
            <a:off x="6096000" y="6019800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800 Kg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143000" y="6396335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650 Kg 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52400" y="1976735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- Example of weight for 1 400 mm electrode diameter:</a:t>
            </a:r>
          </a:p>
        </p:txBody>
      </p:sp>
      <p:pic>
        <p:nvPicPr>
          <p:cNvPr id="2" name="Image 1" descr="0757_6.JPG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77" b="99097" l="4305" r="97351">
                        <a14:foregroundMark x1="77815" y1="27097" x2="73841" y2="94903"/>
                        <a14:backgroundMark x1="92715" y1="32968" x2="92715" y2="32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2286000"/>
            <a:ext cx="1651095" cy="423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2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200" y="838200"/>
            <a:ext cx="91114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bg1"/>
                </a:solidFill>
              </a:rPr>
              <a:t>COMETVA Solutions: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534161"/>
            <a:ext cx="1676400" cy="2920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-7174" y="1944226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GB" sz="2400" b="1" u="sng" dirty="0">
                <a:solidFill>
                  <a:schemeClr val="bg1"/>
                </a:solidFill>
              </a:rPr>
              <a:t>Cooling line patented in India, main benefit for users: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</a:t>
            </a:r>
            <a:r>
              <a:rPr lang="en-GB" sz="2400" b="1" u="sng" dirty="0">
                <a:solidFill>
                  <a:schemeClr val="bg1"/>
                </a:solidFill>
              </a:rPr>
              <a:t>Safer, no plug at the bottom part, no risk of explosion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	- Nice cooling distribution and so nice electrical distribution on </a:t>
            </a:r>
          </a:p>
          <a:p>
            <a:r>
              <a:rPr lang="en-GB" sz="2400" dirty="0">
                <a:solidFill>
                  <a:schemeClr val="bg1"/>
                </a:solidFill>
              </a:rPr>
              <a:t>	  the electrode 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	- Less water quantity for same efficiency, to respect process </a:t>
            </a:r>
          </a:p>
          <a:p>
            <a:r>
              <a:rPr lang="en-GB" sz="2400" dirty="0">
                <a:solidFill>
                  <a:schemeClr val="bg1"/>
                </a:solidFill>
              </a:rPr>
              <a:t>	  constraints as baking zone level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693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200" y="863024"/>
            <a:ext cx="91114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bg1"/>
                </a:solidFill>
              </a:rPr>
              <a:t>COMETVA Solutions: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534161"/>
            <a:ext cx="1676400" cy="292064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533400" y="6304002"/>
            <a:ext cx="2743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</a:rPr>
              <a:t>Traditional U shape cooling line example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486400" y="6248400"/>
            <a:ext cx="2971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</a:rPr>
              <a:t>Patented  cooling line example</a:t>
            </a:r>
          </a:p>
        </p:txBody>
      </p:sp>
      <p:pic>
        <p:nvPicPr>
          <p:cNvPr id="16" name="Picture 3" descr="C:\DONNEES FONDERIE-MECANIQUE\3D - PLAN\PLAQUES\Plaques PEM\PL PEM MONTRICHER\PL PEM MONTRICHER F5 soudure 12-10\forage double 11-14\Trou h droit d26 suite visite PEM 141222\ANSYS Montricher 150106\simple\Report simple\Figure00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2000" y="2819400"/>
            <a:ext cx="2672265" cy="3522260"/>
          </a:xfrm>
          <a:prstGeom prst="rect">
            <a:avLst/>
          </a:prstGeom>
          <a:noFill/>
        </p:spPr>
      </p:pic>
      <p:pic>
        <p:nvPicPr>
          <p:cNvPr id="17" name="Picture 4" descr="C:\DONNEES FONDERIE-MECANIQUE\3D - PLAN\PLAQUES\Plaques PEM\PL PEM MONTRICHER\PL PEM MONTRICHER F5 soudure 12-10\forage double 11-14\Trou h droit d26 suite visite PEM 141222\ANSYS Montricher 150106\double\Report double\Figure00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38800" y="2667000"/>
            <a:ext cx="2505084" cy="3538971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0" y="1295400"/>
            <a:ext cx="914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GB" sz="2400" b="1" u="sng" dirty="0">
                <a:solidFill>
                  <a:schemeClr val="bg1"/>
                </a:solidFill>
              </a:rPr>
              <a:t>Cooling line patented in India:</a:t>
            </a:r>
          </a:p>
          <a:p>
            <a:r>
              <a:rPr lang="en-GB" sz="2400" i="1" dirty="0">
                <a:solidFill>
                  <a:schemeClr val="bg1"/>
                </a:solidFill>
              </a:rPr>
              <a:t>				</a:t>
            </a:r>
            <a:r>
              <a:rPr lang="en-GB" sz="2400" i="1" u="sng" dirty="0">
                <a:solidFill>
                  <a:schemeClr val="bg1"/>
                </a:solidFill>
              </a:rPr>
              <a:t>Simulation made with same water flow. </a:t>
            </a:r>
          </a:p>
          <a:p>
            <a:r>
              <a:rPr lang="en-GB" sz="2400" i="1" dirty="0">
                <a:solidFill>
                  <a:schemeClr val="bg1"/>
                </a:solidFill>
              </a:rPr>
              <a:t>				</a:t>
            </a:r>
            <a:r>
              <a:rPr lang="en-GB" sz="2400" i="1" u="sng" dirty="0">
                <a:solidFill>
                  <a:schemeClr val="bg1"/>
                </a:solidFill>
              </a:rPr>
              <a:t>Our patent needs less water quantity</a:t>
            </a:r>
          </a:p>
        </p:txBody>
      </p:sp>
    </p:spTree>
    <p:extLst>
      <p:ext uri="{BB962C8B-B14F-4D97-AF65-F5344CB8AC3E}">
        <p14:creationId xmlns:p14="http://schemas.microsoft.com/office/powerpoint/2010/main" val="516133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200" y="863024"/>
            <a:ext cx="91114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bg1"/>
                </a:solidFill>
              </a:rPr>
              <a:t>COMETVA Solutions: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534161"/>
            <a:ext cx="1676400" cy="2920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0" y="1600200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GB" sz="2400" b="1" u="sng" dirty="0">
                <a:solidFill>
                  <a:schemeClr val="bg1"/>
                </a:solidFill>
              </a:rPr>
              <a:t>Solution to make a complete analysis of copper piece in case of client claim.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Today, our </a:t>
            </a:r>
            <a:r>
              <a:rPr lang="en-GB" sz="2400" dirty="0">
                <a:solidFill>
                  <a:srgbClr val="FFFFFF"/>
                </a:solidFill>
              </a:rPr>
              <a:t>laboratory means, our updated bibliography, and our network of experts, allow us :</a:t>
            </a:r>
          </a:p>
          <a:p>
            <a:pPr lvl="2"/>
            <a:r>
              <a:rPr lang="en-GB" sz="2400" dirty="0">
                <a:solidFill>
                  <a:srgbClr val="FFFFFF"/>
                </a:solidFill>
              </a:rPr>
              <a:t>- to bring customers explanations on what	happened in case of damaged parts.	</a:t>
            </a:r>
          </a:p>
          <a:p>
            <a:r>
              <a:rPr lang="en-GB" sz="2400" dirty="0">
                <a:solidFill>
                  <a:srgbClr val="FFFFFF"/>
                </a:solidFill>
              </a:rPr>
              <a:t>	- to help to supply ratio</a:t>
            </a:r>
            <a:r>
              <a:rPr lang="en-GB" sz="2400" dirty="0">
                <a:solidFill>
                  <a:schemeClr val="bg1"/>
                </a:solidFill>
              </a:rPr>
              <a:t>nal data on technical troubles met.</a:t>
            </a:r>
          </a:p>
          <a:p>
            <a:r>
              <a:rPr lang="en-GB" sz="2400" dirty="0">
                <a:solidFill>
                  <a:schemeClr val="bg1"/>
                </a:solidFill>
              </a:rPr>
              <a:t> </a:t>
            </a:r>
          </a:p>
          <a:p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88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200" y="863024"/>
            <a:ext cx="91114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bg1"/>
                </a:solidFill>
              </a:rPr>
              <a:t>COMETVA Solutions: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534161"/>
            <a:ext cx="1676400" cy="2920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0" y="1371600"/>
            <a:ext cx="46482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GB" sz="2400" b="1" u="sng" dirty="0">
                <a:solidFill>
                  <a:schemeClr val="bg1"/>
                </a:solidFill>
              </a:rPr>
              <a:t>Example of complete analyses: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A client lodged a claim for an abnormal copper consumption after three years of use</a:t>
            </a:r>
          </a:p>
          <a:p>
            <a:pPr marL="342900" indent="-342900">
              <a:buFontTx/>
              <a:buChar char="-"/>
            </a:pPr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We made a complete measurement of different loss</a:t>
            </a:r>
          </a:p>
          <a:p>
            <a:pPr marL="342900" indent="-342900">
              <a:buFontTx/>
              <a:buChar char="-"/>
            </a:pPr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With the client approval we cut the piece at cooling line level </a:t>
            </a:r>
          </a:p>
          <a:p>
            <a:pPr marL="342900" indent="-342900">
              <a:buFontTx/>
              <a:buChar char="-"/>
            </a:pPr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We proceed to chemical and granular analyses</a:t>
            </a:r>
          </a:p>
        </p:txBody>
      </p:sp>
      <p:pic>
        <p:nvPicPr>
          <p:cNvPr id="2" name="Image 1" descr="IMG_323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105284" y="2066916"/>
            <a:ext cx="4892693" cy="365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6860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200" y="863024"/>
            <a:ext cx="91114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bg1"/>
                </a:solidFill>
              </a:rPr>
              <a:t>COMETVA Solutions: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534161"/>
            <a:ext cx="1676400" cy="2920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0" y="1600200"/>
            <a:ext cx="5410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endParaRPr lang="en-GB" sz="2400" b="1" u="sng" dirty="0">
              <a:solidFill>
                <a:schemeClr val="bg1"/>
              </a:solidFill>
            </a:endParaRPr>
          </a:p>
          <a:p>
            <a:pPr marL="457200" indent="-457200">
              <a:buFont typeface="Wingdings" charset="2"/>
              <a:buChar char="Ø"/>
            </a:pPr>
            <a:r>
              <a:rPr lang="en-GB" sz="2400" b="1" u="sng" dirty="0">
                <a:solidFill>
                  <a:schemeClr val="bg1"/>
                </a:solidFill>
              </a:rPr>
              <a:t>Example of complete analyses made: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We found a significant sediment layer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Results of structure and granular analyses showed a structure modification caused by a very high copper temperature related to </a:t>
            </a:r>
            <a:r>
              <a:rPr lang="en-GB" sz="2400" b="1" u="sng" dirty="0">
                <a:solidFill>
                  <a:schemeClr val="bg1"/>
                </a:solidFill>
              </a:rPr>
              <a:t>bad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b="1" u="sng" dirty="0">
                <a:solidFill>
                  <a:schemeClr val="bg1"/>
                </a:solidFill>
              </a:rPr>
              <a:t>water quality</a:t>
            </a:r>
            <a:r>
              <a:rPr lang="en-GB" sz="2400" dirty="0">
                <a:solidFill>
                  <a:schemeClr val="bg1"/>
                </a:solidFill>
              </a:rPr>
              <a:t>. </a:t>
            </a:r>
            <a:endParaRPr lang="en-GB" sz="2400" b="1" u="sng" dirty="0">
              <a:solidFill>
                <a:schemeClr val="bg1"/>
              </a:solidFill>
            </a:endParaRPr>
          </a:p>
        </p:txBody>
      </p:sp>
      <p:pic>
        <p:nvPicPr>
          <p:cNvPr id="5" name="Image 4" descr="IMG_324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397703" y="1536498"/>
            <a:ext cx="375879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556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0" y="3124200"/>
            <a:ext cx="916307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COMETVA Equipment supplied </a:t>
            </a:r>
            <a:r>
              <a:rPr lang="en-GB" sz="3200" dirty="0" smtClean="0">
                <a:solidFill>
                  <a:schemeClr val="bg1"/>
                </a:solidFill>
              </a:rPr>
              <a:t>examples</a:t>
            </a:r>
            <a:endParaRPr lang="en-GB" sz="3200" dirty="0">
              <a:solidFill>
                <a:schemeClr val="bg1"/>
              </a:solidFill>
            </a:endParaRP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534161"/>
            <a:ext cx="1676400" cy="2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15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47625"/>
            <a:ext cx="9180513" cy="87312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i="1" dirty="0">
                <a:solidFill>
                  <a:schemeClr val="bg1"/>
                </a:solidFill>
              </a:rPr>
              <a:t>IFAPA </a:t>
            </a:r>
            <a:r>
              <a:rPr lang="mr-IN" sz="2800" b="1" i="1" dirty="0">
                <a:solidFill>
                  <a:schemeClr val="bg1"/>
                </a:solidFill>
              </a:rPr>
              <a:t>–</a:t>
            </a:r>
            <a:r>
              <a:rPr lang="fr-FR" sz="2800" b="1" i="1" dirty="0">
                <a:solidFill>
                  <a:schemeClr val="bg1"/>
                </a:solidFill>
              </a:rPr>
              <a:t> International </a:t>
            </a:r>
            <a:r>
              <a:rPr lang="fr-FR" sz="2800" b="1" i="1" dirty="0" err="1">
                <a:solidFill>
                  <a:schemeClr val="bg1"/>
                </a:solidFill>
              </a:rPr>
              <a:t>Ferroalloys</a:t>
            </a:r>
            <a:r>
              <a:rPr lang="fr-FR" sz="2800" b="1" i="1" dirty="0">
                <a:solidFill>
                  <a:schemeClr val="bg1"/>
                </a:solidFill>
              </a:rPr>
              <a:t> </a:t>
            </a:r>
            <a:r>
              <a:rPr lang="fr-FR" sz="2800" b="1" i="1" dirty="0" err="1">
                <a:solidFill>
                  <a:schemeClr val="bg1"/>
                </a:solidFill>
              </a:rPr>
              <a:t>Conference</a:t>
            </a:r>
            <a:r>
              <a:rPr lang="fr-FR" sz="28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89092" name="Text Box 11"/>
          <p:cNvSpPr txBox="1">
            <a:spLocks noChangeArrowheads="1"/>
          </p:cNvSpPr>
          <p:nvPr/>
        </p:nvSpPr>
        <p:spPr bwMode="auto">
          <a:xfrm>
            <a:off x="835220" y="5791200"/>
            <a:ext cx="7394379" cy="113107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ct val="25000"/>
              </a:spcAft>
            </a:pPr>
            <a:r>
              <a:rPr lang="fr-FR" sz="3000" b="1" dirty="0" err="1" smtClean="0">
                <a:solidFill>
                  <a:schemeClr val="bg1"/>
                </a:solidFill>
                <a:latin typeface="Arial" charset="0"/>
              </a:rPr>
              <a:t>Sarda</a:t>
            </a:r>
            <a:r>
              <a:rPr lang="fr-FR" sz="3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sz="3000" b="1" dirty="0" err="1" smtClean="0">
                <a:solidFill>
                  <a:schemeClr val="bg1"/>
                </a:solidFill>
                <a:latin typeface="Arial" charset="0"/>
              </a:rPr>
              <a:t>Energy</a:t>
            </a:r>
            <a:r>
              <a:rPr lang="fr-FR" sz="3000" b="1" dirty="0" smtClean="0">
                <a:solidFill>
                  <a:schemeClr val="bg1"/>
                </a:solidFill>
                <a:latin typeface="Arial" charset="0"/>
              </a:rPr>
              <a:t> and </a:t>
            </a:r>
            <a:r>
              <a:rPr lang="fr-FR" sz="3000" b="1" dirty="0" err="1" smtClean="0">
                <a:solidFill>
                  <a:schemeClr val="bg1"/>
                </a:solidFill>
                <a:latin typeface="Arial" charset="0"/>
              </a:rPr>
              <a:t>Minerals</a:t>
            </a:r>
            <a:r>
              <a:rPr lang="fr-FR" sz="3000" b="1" dirty="0" smtClean="0">
                <a:solidFill>
                  <a:schemeClr val="bg1"/>
                </a:solidFill>
                <a:latin typeface="Arial" charset="0"/>
              </a:rPr>
              <a:t> Limited </a:t>
            </a:r>
          </a:p>
          <a:p>
            <a:pPr algn="ctr" eaLnBrk="1" hangingPunct="1">
              <a:spcAft>
                <a:spcPct val="25000"/>
              </a:spcAft>
            </a:pPr>
            <a:r>
              <a:rPr lang="fr-FR" sz="3000" b="1" dirty="0" err="1" smtClean="0">
                <a:solidFill>
                  <a:schemeClr val="bg1"/>
                </a:solidFill>
                <a:latin typeface="Arial" charset="0"/>
              </a:rPr>
              <a:t>sEL</a:t>
            </a:r>
            <a:r>
              <a:rPr lang="fr-FR" sz="3000" b="1" dirty="0" smtClean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sz="3000" b="1" dirty="0" err="1">
                <a:solidFill>
                  <a:schemeClr val="bg1"/>
                </a:solidFill>
                <a:latin typeface="Arial" charset="0"/>
              </a:rPr>
              <a:t>Ø</a:t>
            </a:r>
            <a:r>
              <a:rPr lang="fr-FR" sz="3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fr-FR" sz="3000" b="1" dirty="0" smtClean="0">
                <a:solidFill>
                  <a:schemeClr val="bg1"/>
                </a:solidFill>
                <a:latin typeface="Arial" charset="0"/>
              </a:rPr>
              <a:t>1050 </a:t>
            </a:r>
            <a:r>
              <a:rPr lang="fr-FR" sz="3000" b="1" dirty="0">
                <a:solidFill>
                  <a:schemeClr val="bg1"/>
                </a:solidFill>
                <a:latin typeface="Arial" charset="0"/>
              </a:rPr>
              <a:t>mm</a:t>
            </a:r>
          </a:p>
        </p:txBody>
      </p:sp>
      <p:pic>
        <p:nvPicPr>
          <p:cNvPr id="8" name="Image 7" descr="COFOR_tampon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3911" y="6016134"/>
            <a:ext cx="838982" cy="84186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-25400" y="6607744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rgbClr val="FFFFFF"/>
                </a:solidFill>
              </a:rPr>
              <a:t>Confidential</a:t>
            </a:r>
            <a:endParaRPr lang="en-GB" sz="900" b="1" i="1" u="sng" dirty="0">
              <a:solidFill>
                <a:srgbClr val="FFFFFF"/>
              </a:solidFill>
            </a:endParaRPr>
          </a:p>
        </p:txBody>
      </p:sp>
      <p:pic>
        <p:nvPicPr>
          <p:cNvPr id="3" name="Image 2" descr="IMG_2726.jpe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5" b="100000" l="102" r="100000">
                        <a14:foregroundMark x1="36493" y1="7127" x2="36188" y2="4900"/>
                        <a14:foregroundMark x1="20591" y1="42539" x2="18858" y2="48330"/>
                        <a14:foregroundMark x1="55454" y1="67817" x2="55454" y2="68820"/>
                        <a14:foregroundMark x1="5607" y1="56013" x2="3058" y2="41537"/>
                        <a14:foregroundMark x1="6116" y1="62584" x2="5199" y2="61136"/>
                        <a14:foregroundMark x1="2548" y1="43096" x2="5403" y2="37639"/>
                        <a14:foregroundMark x1="8155" y1="33853" x2="14271" y2="17372"/>
                        <a14:foregroundMark x1="4995" y1="36526" x2="5912" y2="35189"/>
                        <a14:foregroundMark x1="6932" y1="27060" x2="7136" y2="26169"/>
                        <a14:foregroundMark x1="14067" y1="15813" x2="14781" y2="16704"/>
                        <a14:foregroundMark x1="64526" y1="4009" x2="64526" y2="5345"/>
                        <a14:foregroundMark x1="84811" y1="15256" x2="87156" y2="20379"/>
                        <a14:foregroundMark x1="92457" y1="26392" x2="93272" y2="27840"/>
                        <a14:foregroundMark x1="95515" y1="51225" x2="96330" y2="41203"/>
                        <a14:foregroundMark x1="94801" y1="37639" x2="93476" y2="31849"/>
                        <a14:foregroundMark x1="66553" y1="89651" x2="18208" y2="79613"/>
                        <a14:foregroundMark x1="12443" y1="69077" x2="17979" y2="87282"/>
                        <a14:foregroundMark x1="6906" y1="65711" x2="7591" y2="67269"/>
                        <a14:foregroundMark x1="23516" y1="46197" x2="24201" y2="40150"/>
                        <a14:foregroundMark x1="9075" y1="25686" x2="10502" y2="22818"/>
                        <a14:foregroundMark x1="54053" y1="5736" x2="54795" y2="3367"/>
                        <a14:foregroundMark x1="26370" y1="6796" x2="27568" y2="7045"/>
                        <a14:backgroundMark x1="81957" y1="94766" x2="78695" y2="95434"/>
                        <a14:backgroundMark x1="72375" y1="98107" x2="71254" y2="98775"/>
                        <a14:backgroundMark x1="21713" y1="95434" x2="25994" y2="98775"/>
                        <a14:backgroundMark x1="7951" y1="70935" x2="8563" y2="71715"/>
                        <a14:backgroundMark x1="17023" y1="14477" x2="17023" y2="15033"/>
                        <a14:backgroundMark x1="29664" y1="8686" x2="29664" y2="8686"/>
                        <a14:backgroundMark x1="98116" y1="58853" x2="98345" y2="52556"/>
                        <a14:backgroundMark x1="98345" y1="42020" x2="98801" y2="48067"/>
                        <a14:backgroundMark x1="3539" y1="66708" x2="628" y2="54613"/>
                        <a14:backgroundMark x1="1142" y1="40711" x2="400" y2="43579"/>
                        <a14:backgroundMark x1="94977" y1="55175" x2="95434" y2="569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400" y="914400"/>
            <a:ext cx="5330888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94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10" descr="MONTAGE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2400" y="990600"/>
            <a:ext cx="92964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152400" y="-47625"/>
            <a:ext cx="9332913" cy="87312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i="1" dirty="0">
                <a:solidFill>
                  <a:schemeClr val="bg1"/>
                </a:solidFill>
              </a:rPr>
              <a:t>IFAPA </a:t>
            </a:r>
            <a:r>
              <a:rPr lang="mr-IN" sz="2800" b="1" i="1" dirty="0">
                <a:solidFill>
                  <a:schemeClr val="bg1"/>
                </a:solidFill>
              </a:rPr>
              <a:t>–</a:t>
            </a:r>
            <a:r>
              <a:rPr lang="fr-FR" sz="2800" b="1" i="1" dirty="0">
                <a:solidFill>
                  <a:schemeClr val="bg1"/>
                </a:solidFill>
              </a:rPr>
              <a:t> International </a:t>
            </a:r>
            <a:r>
              <a:rPr lang="fr-FR" sz="2800" b="1" i="1" dirty="0" err="1">
                <a:solidFill>
                  <a:schemeClr val="bg1"/>
                </a:solidFill>
              </a:rPr>
              <a:t>Ferroalloys</a:t>
            </a:r>
            <a:r>
              <a:rPr lang="fr-FR" sz="2800" b="1" i="1" dirty="0">
                <a:solidFill>
                  <a:schemeClr val="bg1"/>
                </a:solidFill>
              </a:rPr>
              <a:t> </a:t>
            </a:r>
            <a:r>
              <a:rPr lang="fr-FR" sz="2800" b="1" i="1" dirty="0" err="1">
                <a:solidFill>
                  <a:schemeClr val="bg1"/>
                </a:solidFill>
              </a:rPr>
              <a:t>Conference</a:t>
            </a:r>
            <a:r>
              <a:rPr lang="fr-FR" sz="28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89092" name="Text Box 11"/>
          <p:cNvSpPr txBox="1">
            <a:spLocks noChangeArrowheads="1"/>
          </p:cNvSpPr>
          <p:nvPr/>
        </p:nvSpPr>
        <p:spPr bwMode="auto">
          <a:xfrm>
            <a:off x="-76596" y="5715000"/>
            <a:ext cx="7525543" cy="113107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ct val="25000"/>
              </a:spcAft>
            </a:pPr>
            <a:r>
              <a:rPr lang="fr-FR" sz="3000" b="1" dirty="0">
                <a:solidFill>
                  <a:srgbClr val="000066"/>
                </a:solidFill>
                <a:latin typeface="Arial" charset="0"/>
              </a:rPr>
              <a:t>OUTOKUMPU F3 (2011) – EL </a:t>
            </a:r>
            <a:r>
              <a:rPr lang="fr-FR" sz="3000" b="1" dirty="0" err="1">
                <a:solidFill>
                  <a:srgbClr val="000066"/>
                </a:solidFill>
                <a:latin typeface="Arial" charset="0"/>
              </a:rPr>
              <a:t>Ø</a:t>
            </a:r>
            <a:r>
              <a:rPr lang="fr-FR" sz="3000" b="1" dirty="0">
                <a:solidFill>
                  <a:srgbClr val="000066"/>
                </a:solidFill>
                <a:latin typeface="Arial" charset="0"/>
              </a:rPr>
              <a:t> 2100 mm</a:t>
            </a:r>
          </a:p>
          <a:p>
            <a:pPr algn="ctr" eaLnBrk="1" hangingPunct="1">
              <a:spcAft>
                <a:spcPct val="25000"/>
              </a:spcAft>
            </a:pPr>
            <a:r>
              <a:rPr lang="fr-FR" sz="3000" b="1" dirty="0">
                <a:solidFill>
                  <a:srgbClr val="000066"/>
                </a:solidFill>
                <a:latin typeface="Arial" charset="0"/>
              </a:rPr>
              <a:t>100 MW</a:t>
            </a:r>
          </a:p>
        </p:txBody>
      </p:sp>
      <p:pic>
        <p:nvPicPr>
          <p:cNvPr id="8" name="Image 7" descr="COFOR_tampon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5714999"/>
            <a:ext cx="1066800" cy="107046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-25400" y="6607744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rgbClr val="000000"/>
                </a:solidFill>
              </a:rPr>
              <a:t>Confidential</a:t>
            </a:r>
            <a:endParaRPr lang="en-GB" sz="900" b="1" i="1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964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76200" y="-47625"/>
            <a:ext cx="9256713" cy="87312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i="1" dirty="0">
                <a:solidFill>
                  <a:schemeClr val="bg1"/>
                </a:solidFill>
              </a:rPr>
              <a:t>IFAPA </a:t>
            </a:r>
            <a:r>
              <a:rPr lang="mr-IN" sz="2800" b="1" i="1" dirty="0">
                <a:solidFill>
                  <a:schemeClr val="bg1"/>
                </a:solidFill>
              </a:rPr>
              <a:t>–</a:t>
            </a:r>
            <a:r>
              <a:rPr lang="fr-FR" sz="2800" b="1" i="1" dirty="0">
                <a:solidFill>
                  <a:schemeClr val="bg1"/>
                </a:solidFill>
              </a:rPr>
              <a:t> International </a:t>
            </a:r>
            <a:r>
              <a:rPr lang="fr-FR" sz="2800" b="1" i="1" dirty="0" err="1">
                <a:solidFill>
                  <a:schemeClr val="bg1"/>
                </a:solidFill>
              </a:rPr>
              <a:t>Ferroalloys</a:t>
            </a:r>
            <a:r>
              <a:rPr lang="fr-FR" sz="2800" b="1" i="1" dirty="0">
                <a:solidFill>
                  <a:schemeClr val="bg1"/>
                </a:solidFill>
              </a:rPr>
              <a:t> </a:t>
            </a:r>
            <a:r>
              <a:rPr lang="fr-FR" sz="2800" b="1" i="1" dirty="0" err="1">
                <a:solidFill>
                  <a:schemeClr val="bg1"/>
                </a:solidFill>
              </a:rPr>
              <a:t>Conference</a:t>
            </a:r>
            <a:r>
              <a:rPr lang="fr-FR" sz="28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89092" name="Text Box 11"/>
          <p:cNvSpPr txBox="1">
            <a:spLocks noChangeArrowheads="1"/>
          </p:cNvSpPr>
          <p:nvPr/>
        </p:nvSpPr>
        <p:spPr bwMode="auto">
          <a:xfrm>
            <a:off x="76200" y="5791200"/>
            <a:ext cx="7638630" cy="5539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ct val="25000"/>
              </a:spcAft>
            </a:pPr>
            <a:r>
              <a:rPr lang="fr-FR" sz="3000" b="1" dirty="0" err="1">
                <a:solidFill>
                  <a:srgbClr val="000066"/>
                </a:solidFill>
                <a:latin typeface="Arial" charset="0"/>
              </a:rPr>
              <a:t>FerroGlobe</a:t>
            </a:r>
            <a:r>
              <a:rPr lang="fr-FR" sz="3000" b="1" dirty="0">
                <a:solidFill>
                  <a:srgbClr val="000066"/>
                </a:solidFill>
                <a:latin typeface="Arial" charset="0"/>
              </a:rPr>
              <a:t>- Bridgeport – EL </a:t>
            </a:r>
            <a:r>
              <a:rPr lang="fr-FR" sz="3000" b="1" dirty="0" err="1">
                <a:solidFill>
                  <a:srgbClr val="000066"/>
                </a:solidFill>
                <a:latin typeface="Arial" charset="0"/>
              </a:rPr>
              <a:t>Ø</a:t>
            </a:r>
            <a:r>
              <a:rPr lang="fr-FR" sz="3000" b="1" dirty="0">
                <a:solidFill>
                  <a:srgbClr val="000066"/>
                </a:solidFill>
                <a:latin typeface="Arial" charset="0"/>
              </a:rPr>
              <a:t> 1550 mm</a:t>
            </a:r>
          </a:p>
        </p:txBody>
      </p:sp>
      <p:pic>
        <p:nvPicPr>
          <p:cNvPr id="2" name="Image 1" descr="DSC05432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70378"/>
            <a:ext cx="9144000" cy="3711222"/>
          </a:xfrm>
          <a:prstGeom prst="round2DiagRect">
            <a:avLst>
              <a:gd name="adj1" fmla="val 16667"/>
              <a:gd name="adj2" fmla="val 0"/>
            </a:avLst>
          </a:prstGeom>
          <a:ln w="9525">
            <a:noFill/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 descr="COFOR_tampon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5714999"/>
            <a:ext cx="1066800" cy="107046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-25400" y="6607744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rgbClr val="000000"/>
                </a:solidFill>
              </a:rPr>
              <a:t>Confidential</a:t>
            </a:r>
            <a:endParaRPr lang="en-GB" sz="900" b="1" i="1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293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0" y="2046982"/>
            <a:ext cx="922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Font typeface="+mj-lt"/>
              <a:buAutoNum type="arabicParenR"/>
            </a:pPr>
            <a:r>
              <a:rPr lang="en-GB" sz="3200" dirty="0">
                <a:solidFill>
                  <a:schemeClr val="bg1"/>
                </a:solidFill>
              </a:rPr>
              <a:t>How and why copper quality and design are essential to furnace reliability and profitability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0" y="3911024"/>
            <a:ext cx="9220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       2) COMETVA solutions</a:t>
            </a: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534161"/>
            <a:ext cx="1676400" cy="2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83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47625"/>
            <a:ext cx="9180513" cy="87312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i="1" dirty="0">
                <a:solidFill>
                  <a:schemeClr val="bg1"/>
                </a:solidFill>
              </a:rPr>
              <a:t>IFAPA </a:t>
            </a:r>
            <a:r>
              <a:rPr lang="mr-IN" sz="2800" b="1" i="1" dirty="0">
                <a:solidFill>
                  <a:schemeClr val="bg1"/>
                </a:solidFill>
              </a:rPr>
              <a:t>–</a:t>
            </a:r>
            <a:r>
              <a:rPr lang="fr-FR" sz="2800" b="1" i="1" dirty="0">
                <a:solidFill>
                  <a:schemeClr val="bg1"/>
                </a:solidFill>
              </a:rPr>
              <a:t> International </a:t>
            </a:r>
            <a:r>
              <a:rPr lang="fr-FR" sz="2800" b="1" i="1" dirty="0" err="1">
                <a:solidFill>
                  <a:schemeClr val="bg1"/>
                </a:solidFill>
              </a:rPr>
              <a:t>Ferroalloys</a:t>
            </a:r>
            <a:r>
              <a:rPr lang="fr-FR" sz="2800" b="1" i="1" dirty="0">
                <a:solidFill>
                  <a:schemeClr val="bg1"/>
                </a:solidFill>
              </a:rPr>
              <a:t> </a:t>
            </a:r>
            <a:r>
              <a:rPr lang="fr-FR" sz="2800" b="1" i="1" dirty="0" err="1">
                <a:solidFill>
                  <a:schemeClr val="bg1"/>
                </a:solidFill>
              </a:rPr>
              <a:t>Conference</a:t>
            </a:r>
            <a:r>
              <a:rPr lang="fr-FR" sz="28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89092" name="Text Box 11"/>
          <p:cNvSpPr txBox="1">
            <a:spLocks noChangeArrowheads="1"/>
          </p:cNvSpPr>
          <p:nvPr/>
        </p:nvSpPr>
        <p:spPr bwMode="auto">
          <a:xfrm>
            <a:off x="-28433" y="6019800"/>
            <a:ext cx="8325792" cy="553998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ct val="25000"/>
              </a:spcAft>
            </a:pPr>
            <a:r>
              <a:rPr lang="fr-FR" sz="3000" b="1" dirty="0" err="1">
                <a:solidFill>
                  <a:schemeClr val="bg1"/>
                </a:solidFill>
                <a:latin typeface="Arial" charset="0"/>
              </a:rPr>
              <a:t>FerroGlobe</a:t>
            </a:r>
            <a:r>
              <a:rPr lang="fr-FR" sz="30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mr-IN" sz="3000" b="1" dirty="0">
                <a:solidFill>
                  <a:schemeClr val="bg1"/>
                </a:solidFill>
                <a:latin typeface="Arial" charset="0"/>
              </a:rPr>
              <a:t>–</a:t>
            </a:r>
            <a:r>
              <a:rPr lang="fr-FR" sz="3000" b="1" dirty="0">
                <a:solidFill>
                  <a:schemeClr val="bg1"/>
                </a:solidFill>
                <a:latin typeface="Arial" charset="0"/>
              </a:rPr>
              <a:t> Niagara </a:t>
            </a:r>
            <a:r>
              <a:rPr lang="fr-FR" sz="3000" b="1" dirty="0" err="1">
                <a:solidFill>
                  <a:schemeClr val="bg1"/>
                </a:solidFill>
                <a:latin typeface="Arial" charset="0"/>
              </a:rPr>
              <a:t>Falls</a:t>
            </a:r>
            <a:r>
              <a:rPr lang="fr-FR" sz="3000" b="1" dirty="0">
                <a:solidFill>
                  <a:schemeClr val="bg1"/>
                </a:solidFill>
                <a:latin typeface="Arial" charset="0"/>
              </a:rPr>
              <a:t> – EL </a:t>
            </a:r>
            <a:r>
              <a:rPr lang="fr-FR" sz="3000" b="1" dirty="0" err="1">
                <a:solidFill>
                  <a:schemeClr val="bg1"/>
                </a:solidFill>
                <a:latin typeface="Arial" charset="0"/>
              </a:rPr>
              <a:t>Ø</a:t>
            </a:r>
            <a:r>
              <a:rPr lang="fr-FR" sz="3000" b="1" dirty="0">
                <a:solidFill>
                  <a:schemeClr val="bg1"/>
                </a:solidFill>
                <a:latin typeface="Arial" charset="0"/>
              </a:rPr>
              <a:t> 1143 mm</a:t>
            </a:r>
          </a:p>
        </p:txBody>
      </p:sp>
      <p:pic>
        <p:nvPicPr>
          <p:cNvPr id="8" name="Image 7" descr="COFOR_tampon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3911" y="6016134"/>
            <a:ext cx="838982" cy="84186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-25400" y="6607744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rgbClr val="FFFFFF"/>
                </a:solidFill>
              </a:rPr>
              <a:t>Confidential</a:t>
            </a:r>
            <a:endParaRPr lang="en-GB" sz="900" b="1" i="1" u="sng" dirty="0">
              <a:solidFill>
                <a:srgbClr val="FFFFFF"/>
              </a:solidFill>
            </a:endParaRPr>
          </a:p>
        </p:txBody>
      </p:sp>
      <p:pic>
        <p:nvPicPr>
          <p:cNvPr id="2" name="Image 1" descr="DSC01551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45" l="0" r="100000">
                        <a14:foregroundMark x1="22135" y1="43465" x2="19545" y2="10209"/>
                        <a14:foregroundMark x1="94427" y1="53828" x2="94427" y2="53828"/>
                        <a14:foregroundMark x1="21350" y1="5568" x2="21350" y2="5568"/>
                        <a14:foregroundMark x1="20644" y1="8894" x2="18995" y2="2939"/>
                        <a14:foregroundMark x1="16641" y1="8121" x2="17190" y2="2398"/>
                        <a14:foregroundMark x1="16405" y1="1779" x2="15777" y2="2630"/>
                        <a14:foregroundMark x1="40345" y1="28384" x2="40188" y2="25754"/>
                        <a14:foregroundMark x1="58634" y1="21578" x2="58870" y2="20495"/>
                        <a14:foregroundMark x1="97802" y1="48028" x2="97174" y2="52436"/>
                        <a14:backgroundMark x1="92308" y1="33101" x2="92308" y2="33101"/>
                        <a14:backgroundMark x1="27708" y1="13689" x2="46939" y2="11214"/>
                        <a14:backgroundMark x1="31694" y1="21095" x2="87978" y2="5655"/>
                        <a14:backgroundMark x1="74863" y1="3770" x2="28142" y2="4668"/>
                        <a14:backgroundMark x1="10200" y1="5027" x2="2277" y2="37433"/>
                        <a14:backgroundMark x1="2914" y1="9425" x2="8015" y2="2783"/>
                        <a14:backgroundMark x1="21129" y1="1167" x2="17304" y2="1167"/>
                        <a14:backgroundMark x1="2277" y1="66517" x2="2277" y2="52603"/>
                        <a14:backgroundMark x1="97268" y1="69300" x2="98179" y2="53232"/>
                        <a14:backgroundMark x1="97541" y1="36804" x2="86703" y2="9066"/>
                        <a14:backgroundMark x1="81239" y1="16068" x2="67486" y2="19479"/>
                        <a14:backgroundMark x1="80328" y1="27020" x2="79690" y2="17594"/>
                        <a14:backgroundMark x1="67213" y1="21364" x2="68488" y2="23250"/>
                        <a14:backgroundMark x1="63661" y1="22352" x2="62386" y2="24237"/>
                        <a14:backgroundMark x1="27869" y1="12208" x2="26594" y2="13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5000" y="838200"/>
            <a:ext cx="5222888" cy="5300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693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152400" y="-47625"/>
            <a:ext cx="9332913" cy="87312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i="1" dirty="0">
                <a:solidFill>
                  <a:schemeClr val="bg1"/>
                </a:solidFill>
              </a:rPr>
              <a:t>IFAPA </a:t>
            </a:r>
            <a:r>
              <a:rPr lang="mr-IN" sz="2800" b="1" i="1" dirty="0">
                <a:solidFill>
                  <a:schemeClr val="bg1"/>
                </a:solidFill>
              </a:rPr>
              <a:t>–</a:t>
            </a:r>
            <a:r>
              <a:rPr lang="fr-FR" sz="2800" b="1" i="1" dirty="0">
                <a:solidFill>
                  <a:schemeClr val="bg1"/>
                </a:solidFill>
              </a:rPr>
              <a:t> International </a:t>
            </a:r>
            <a:r>
              <a:rPr lang="fr-FR" sz="2800" b="1" i="1" dirty="0" err="1">
                <a:solidFill>
                  <a:schemeClr val="bg1"/>
                </a:solidFill>
              </a:rPr>
              <a:t>Ferroalloys</a:t>
            </a:r>
            <a:r>
              <a:rPr lang="fr-FR" sz="2800" b="1" i="1" dirty="0">
                <a:solidFill>
                  <a:schemeClr val="bg1"/>
                </a:solidFill>
              </a:rPr>
              <a:t> </a:t>
            </a:r>
            <a:r>
              <a:rPr lang="fr-FR" sz="2800" b="1" i="1" dirty="0" err="1">
                <a:solidFill>
                  <a:schemeClr val="bg1"/>
                </a:solidFill>
              </a:rPr>
              <a:t>Conference</a:t>
            </a:r>
            <a:r>
              <a:rPr lang="fr-FR" sz="28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89092" name="Text Box 11"/>
          <p:cNvSpPr txBox="1">
            <a:spLocks noChangeArrowheads="1"/>
          </p:cNvSpPr>
          <p:nvPr/>
        </p:nvSpPr>
        <p:spPr bwMode="auto">
          <a:xfrm>
            <a:off x="151464" y="6075402"/>
            <a:ext cx="7069438" cy="5539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ct val="25000"/>
              </a:spcAft>
            </a:pPr>
            <a:r>
              <a:rPr lang="fr-FR" sz="3000" b="1" dirty="0">
                <a:solidFill>
                  <a:srgbClr val="000066"/>
                </a:solidFill>
                <a:latin typeface="Arial" charset="0"/>
              </a:rPr>
              <a:t>SAKURA </a:t>
            </a:r>
            <a:r>
              <a:rPr lang="fr-FR" sz="3000" b="1" dirty="0" err="1">
                <a:solidFill>
                  <a:srgbClr val="000066"/>
                </a:solidFill>
                <a:latin typeface="Arial" charset="0"/>
              </a:rPr>
              <a:t>Ferroalloys</a:t>
            </a:r>
            <a:r>
              <a:rPr lang="fr-FR" sz="3000" b="1" dirty="0">
                <a:solidFill>
                  <a:srgbClr val="000066"/>
                </a:solidFill>
                <a:latin typeface="Arial" charset="0"/>
              </a:rPr>
              <a:t> – EL </a:t>
            </a:r>
            <a:r>
              <a:rPr lang="fr-FR" sz="3000" b="1" dirty="0" err="1">
                <a:solidFill>
                  <a:srgbClr val="000066"/>
                </a:solidFill>
                <a:latin typeface="Arial" charset="0"/>
              </a:rPr>
              <a:t>Ø</a:t>
            </a:r>
            <a:r>
              <a:rPr lang="fr-FR" sz="3000" b="1" dirty="0">
                <a:solidFill>
                  <a:srgbClr val="000066"/>
                </a:solidFill>
                <a:latin typeface="Arial" charset="0"/>
              </a:rPr>
              <a:t> 1700 mm</a:t>
            </a:r>
          </a:p>
        </p:txBody>
      </p:sp>
      <p:pic>
        <p:nvPicPr>
          <p:cNvPr id="7" name="Image 6" descr="DSCN1303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022" y="838200"/>
            <a:ext cx="9236222" cy="5176859"/>
          </a:xfrm>
          <a:prstGeom prst="round2DiagRect">
            <a:avLst>
              <a:gd name="adj1" fmla="val 16667"/>
              <a:gd name="adj2" fmla="val 0"/>
            </a:avLst>
          </a:prstGeom>
          <a:ln w="9525">
            <a:noFill/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 8" descr="COFOR_tampon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618" y="6016134"/>
            <a:ext cx="838982" cy="84186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-25400" y="6607744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rgbClr val="000000"/>
                </a:solidFill>
              </a:rPr>
              <a:t>Confidential</a:t>
            </a:r>
            <a:endParaRPr lang="en-GB" sz="900" b="1" i="1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052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47625"/>
            <a:ext cx="9180513" cy="87312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i="1" dirty="0">
                <a:solidFill>
                  <a:schemeClr val="bg1"/>
                </a:solidFill>
              </a:rPr>
              <a:t>IFAPA </a:t>
            </a:r>
            <a:r>
              <a:rPr lang="mr-IN" sz="2800" b="1" i="1" dirty="0">
                <a:solidFill>
                  <a:schemeClr val="bg1"/>
                </a:solidFill>
              </a:rPr>
              <a:t>–</a:t>
            </a:r>
            <a:r>
              <a:rPr lang="fr-FR" sz="2800" b="1" i="1" dirty="0">
                <a:solidFill>
                  <a:schemeClr val="bg1"/>
                </a:solidFill>
              </a:rPr>
              <a:t> International </a:t>
            </a:r>
            <a:r>
              <a:rPr lang="fr-FR" sz="2800" b="1" i="1" dirty="0" err="1">
                <a:solidFill>
                  <a:schemeClr val="bg1"/>
                </a:solidFill>
              </a:rPr>
              <a:t>Ferroalloys</a:t>
            </a:r>
            <a:r>
              <a:rPr lang="fr-FR" sz="2800" b="1" i="1" dirty="0">
                <a:solidFill>
                  <a:schemeClr val="bg1"/>
                </a:solidFill>
              </a:rPr>
              <a:t> </a:t>
            </a:r>
            <a:r>
              <a:rPr lang="fr-FR" sz="2800" b="1" i="1" dirty="0" err="1">
                <a:solidFill>
                  <a:schemeClr val="bg1"/>
                </a:solidFill>
              </a:rPr>
              <a:t>Conference</a:t>
            </a:r>
            <a:r>
              <a:rPr lang="fr-FR" sz="28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89092" name="Text Box 11"/>
          <p:cNvSpPr txBox="1">
            <a:spLocks noChangeArrowheads="1"/>
          </p:cNvSpPr>
          <p:nvPr/>
        </p:nvSpPr>
        <p:spPr bwMode="auto">
          <a:xfrm>
            <a:off x="151463" y="5999162"/>
            <a:ext cx="7069438" cy="5539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ct val="25000"/>
              </a:spcAft>
            </a:pPr>
            <a:r>
              <a:rPr lang="fr-FR" sz="3000" b="1" dirty="0">
                <a:solidFill>
                  <a:srgbClr val="000066"/>
                </a:solidFill>
                <a:latin typeface="Arial" charset="0"/>
              </a:rPr>
              <a:t>SAKURA </a:t>
            </a:r>
            <a:r>
              <a:rPr lang="fr-FR" sz="3000" b="1" dirty="0" err="1">
                <a:solidFill>
                  <a:srgbClr val="000066"/>
                </a:solidFill>
                <a:latin typeface="Arial" charset="0"/>
              </a:rPr>
              <a:t>Ferroalloys</a:t>
            </a:r>
            <a:r>
              <a:rPr lang="fr-FR" sz="3000" b="1" dirty="0">
                <a:solidFill>
                  <a:srgbClr val="000066"/>
                </a:solidFill>
                <a:latin typeface="Arial" charset="0"/>
              </a:rPr>
              <a:t> – EL </a:t>
            </a:r>
            <a:r>
              <a:rPr lang="fr-FR" sz="3000" b="1" dirty="0" err="1">
                <a:solidFill>
                  <a:srgbClr val="000066"/>
                </a:solidFill>
                <a:latin typeface="Arial" charset="0"/>
              </a:rPr>
              <a:t>Ø</a:t>
            </a:r>
            <a:r>
              <a:rPr lang="fr-FR" sz="3000" b="1" dirty="0">
                <a:solidFill>
                  <a:srgbClr val="000066"/>
                </a:solidFill>
                <a:latin typeface="Arial" charset="0"/>
              </a:rPr>
              <a:t> 1700 mm</a:t>
            </a:r>
          </a:p>
        </p:txBody>
      </p:sp>
      <p:pic>
        <p:nvPicPr>
          <p:cNvPr id="3" name="Image 2" descr="image_20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ound2DiagRect">
            <a:avLst>
              <a:gd name="adj1" fmla="val 16667"/>
              <a:gd name="adj2" fmla="val 0"/>
            </a:avLst>
          </a:prstGeom>
          <a:ln w="9525">
            <a:noFill/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 descr="COFOR_tampon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0218" y="5943600"/>
            <a:ext cx="838982" cy="841866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-25400" y="6607744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rgbClr val="000000"/>
                </a:solidFill>
              </a:rPr>
              <a:t>Confidential</a:t>
            </a:r>
            <a:endParaRPr lang="en-GB" sz="900" b="1" i="1" u="sn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6102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3" descr="AT31292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68325"/>
            <a:ext cx="9372600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19050" y="-47625"/>
            <a:ext cx="9174163" cy="87312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i="1" dirty="0">
                <a:solidFill>
                  <a:schemeClr val="bg1"/>
                </a:solidFill>
              </a:rPr>
              <a:t>IFAPA </a:t>
            </a:r>
            <a:r>
              <a:rPr lang="mr-IN" sz="2800" b="1" i="1" dirty="0">
                <a:solidFill>
                  <a:schemeClr val="bg1"/>
                </a:solidFill>
              </a:rPr>
              <a:t>–</a:t>
            </a:r>
            <a:r>
              <a:rPr lang="fr-FR" sz="2800" b="1" i="1" dirty="0">
                <a:solidFill>
                  <a:schemeClr val="bg1"/>
                </a:solidFill>
              </a:rPr>
              <a:t> International </a:t>
            </a:r>
            <a:r>
              <a:rPr lang="fr-FR" sz="2800" b="1" i="1" dirty="0" err="1">
                <a:solidFill>
                  <a:schemeClr val="bg1"/>
                </a:solidFill>
              </a:rPr>
              <a:t>Ferroalloys</a:t>
            </a:r>
            <a:r>
              <a:rPr lang="fr-FR" sz="2800" b="1" i="1" dirty="0">
                <a:solidFill>
                  <a:schemeClr val="bg1"/>
                </a:solidFill>
              </a:rPr>
              <a:t> </a:t>
            </a:r>
            <a:r>
              <a:rPr lang="fr-FR" sz="2800" b="1" i="1" dirty="0" err="1">
                <a:solidFill>
                  <a:schemeClr val="bg1"/>
                </a:solidFill>
              </a:rPr>
              <a:t>Conference</a:t>
            </a:r>
            <a:r>
              <a:rPr lang="fr-FR" sz="28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87044" name="Text Box 14"/>
          <p:cNvSpPr txBox="1">
            <a:spLocks noChangeArrowheads="1"/>
          </p:cNvSpPr>
          <p:nvPr/>
        </p:nvSpPr>
        <p:spPr bwMode="auto">
          <a:xfrm>
            <a:off x="927100" y="6421438"/>
            <a:ext cx="611028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>
              <a:spcAft>
                <a:spcPct val="25000"/>
              </a:spcAft>
            </a:pPr>
            <a:r>
              <a:rPr lang="fr-FR" sz="2000" b="1" dirty="0">
                <a:solidFill>
                  <a:srgbClr val="000066"/>
                </a:solidFill>
                <a:latin typeface="Arial" charset="0"/>
              </a:rPr>
              <a:t>CHELYABINSK (2005) – ELECTRODE </a:t>
            </a:r>
            <a:r>
              <a:rPr lang="fr-FR" sz="2000" b="1" dirty="0" err="1">
                <a:solidFill>
                  <a:srgbClr val="000066"/>
                </a:solidFill>
                <a:latin typeface="Arial" charset="0"/>
              </a:rPr>
              <a:t>Ø</a:t>
            </a:r>
            <a:r>
              <a:rPr lang="fr-FR" sz="2000" b="1" dirty="0">
                <a:solidFill>
                  <a:srgbClr val="000066"/>
                </a:solidFill>
                <a:latin typeface="Arial" charset="0"/>
              </a:rPr>
              <a:t> 1400 mm</a:t>
            </a:r>
          </a:p>
        </p:txBody>
      </p:sp>
      <p:sp>
        <p:nvSpPr>
          <p:cNvPr id="87045" name="Rectangle 2"/>
          <p:cNvSpPr>
            <a:spLocks noChangeArrowheads="1"/>
          </p:cNvSpPr>
          <p:nvPr/>
        </p:nvSpPr>
        <p:spPr bwMode="auto">
          <a:xfrm>
            <a:off x="914400" y="762000"/>
            <a:ext cx="72009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fr-FR" sz="3200" b="1">
                <a:solidFill>
                  <a:schemeClr val="bg1"/>
                </a:solidFill>
              </a:rPr>
              <a:t>COMPLETE ELECTRODE BOTTOM PART</a:t>
            </a:r>
          </a:p>
        </p:txBody>
      </p:sp>
      <p:pic>
        <p:nvPicPr>
          <p:cNvPr id="9" name="Image 8" descr="COFOR_tampon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600" y="6092334"/>
            <a:ext cx="763043" cy="765666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-25400" y="6607744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297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81000" y="838200"/>
            <a:ext cx="8799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3200" b="1" u="sng" dirty="0">
                <a:solidFill>
                  <a:schemeClr val="bg1"/>
                </a:solidFill>
              </a:rPr>
              <a:t>COFOR® Forged copper cooling shield</a:t>
            </a:r>
          </a:p>
          <a:p>
            <a:endParaRPr lang="en-GB" sz="3200" b="1" u="sng" dirty="0">
              <a:solidFill>
                <a:schemeClr val="bg1"/>
              </a:solidFill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" y="133382"/>
            <a:ext cx="918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i="1" dirty="0">
                <a:solidFill>
                  <a:schemeClr val="bg1"/>
                </a:solidFill>
              </a:rPr>
              <a:t>IFAPA </a:t>
            </a:r>
            <a:r>
              <a:rPr lang="mr-IN" sz="2800" b="1" i="1" dirty="0">
                <a:solidFill>
                  <a:schemeClr val="bg1"/>
                </a:solidFill>
              </a:rPr>
              <a:t>–</a:t>
            </a:r>
            <a:r>
              <a:rPr lang="fr-FR" sz="2800" b="1" i="1" dirty="0">
                <a:solidFill>
                  <a:schemeClr val="bg1"/>
                </a:solidFill>
              </a:rPr>
              <a:t> International </a:t>
            </a:r>
            <a:r>
              <a:rPr lang="fr-FR" sz="2800" b="1" i="1" dirty="0" err="1">
                <a:solidFill>
                  <a:schemeClr val="bg1"/>
                </a:solidFill>
              </a:rPr>
              <a:t>Ferroalloys</a:t>
            </a:r>
            <a:r>
              <a:rPr lang="fr-FR" sz="2800" b="1" i="1" dirty="0">
                <a:solidFill>
                  <a:schemeClr val="bg1"/>
                </a:solidFill>
              </a:rPr>
              <a:t> </a:t>
            </a:r>
            <a:r>
              <a:rPr lang="fr-FR" sz="2800" b="1" i="1" dirty="0" err="1">
                <a:solidFill>
                  <a:schemeClr val="bg1"/>
                </a:solidFill>
              </a:rPr>
              <a:t>Conference</a:t>
            </a:r>
            <a:r>
              <a:rPr lang="fr-FR" sz="28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-38487" y="6273224"/>
            <a:ext cx="91798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3200" dirty="0">
                <a:solidFill>
                  <a:schemeClr val="bg1"/>
                </a:solidFill>
              </a:rPr>
              <a:t>Traditional cooling shield in copper.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-25400" y="6607744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12" name="Picture 8" descr="Photo stand_AT3078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6400" y="1600200"/>
            <a:ext cx="5454964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9"/>
          <p:cNvSpPr>
            <a:spLocks noChangeShapeType="1"/>
          </p:cNvSpPr>
          <p:nvPr/>
        </p:nvSpPr>
        <p:spPr bwMode="auto">
          <a:xfrm flipH="1">
            <a:off x="5364163" y="2133600"/>
            <a:ext cx="2103437" cy="10795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7391400" y="1557338"/>
            <a:ext cx="1600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b="1" dirty="0">
                <a:solidFill>
                  <a:schemeClr val="bg1"/>
                </a:solidFill>
                <a:latin typeface="Arial" charset="0"/>
              </a:rPr>
              <a:t>Forged</a:t>
            </a:r>
          </a:p>
          <a:p>
            <a:pPr algn="ctr" eaLnBrk="1" hangingPunct="1"/>
            <a:r>
              <a:rPr lang="en-GB" b="1" dirty="0">
                <a:solidFill>
                  <a:schemeClr val="bg1"/>
                </a:solidFill>
                <a:latin typeface="Arial" charset="0"/>
              </a:rPr>
              <a:t>COFOR®</a:t>
            </a:r>
          </a:p>
          <a:p>
            <a:pPr algn="ctr" eaLnBrk="1" hangingPunct="1"/>
            <a:r>
              <a:rPr lang="en-GB" b="1" dirty="0">
                <a:solidFill>
                  <a:schemeClr val="bg1"/>
                </a:solidFill>
                <a:latin typeface="Arial" charset="0"/>
              </a:rPr>
              <a:t>copper</a:t>
            </a:r>
          </a:p>
        </p:txBody>
      </p:sp>
    </p:spTree>
    <p:extLst>
      <p:ext uri="{BB962C8B-B14F-4D97-AF65-F5344CB8AC3E}">
        <p14:creationId xmlns:p14="http://schemas.microsoft.com/office/powerpoint/2010/main" val="30766727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81000" y="838200"/>
            <a:ext cx="8799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3200" b="1" u="sng" dirty="0">
                <a:solidFill>
                  <a:schemeClr val="bg1"/>
                </a:solidFill>
              </a:rPr>
              <a:t>COFOR® modular electrode forged copper parts</a:t>
            </a:r>
          </a:p>
          <a:p>
            <a:endParaRPr lang="en-GB" sz="3200" b="1" u="sng" dirty="0">
              <a:solidFill>
                <a:schemeClr val="bg1"/>
              </a:solidFill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" y="133382"/>
            <a:ext cx="918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i="1" dirty="0">
                <a:solidFill>
                  <a:schemeClr val="bg1"/>
                </a:solidFill>
              </a:rPr>
              <a:t>IFAPA </a:t>
            </a:r>
            <a:r>
              <a:rPr lang="mr-IN" sz="2800" b="1" i="1" dirty="0">
                <a:solidFill>
                  <a:schemeClr val="bg1"/>
                </a:solidFill>
              </a:rPr>
              <a:t>–</a:t>
            </a:r>
            <a:r>
              <a:rPr lang="fr-FR" sz="2800" b="1" i="1" dirty="0">
                <a:solidFill>
                  <a:schemeClr val="bg1"/>
                </a:solidFill>
              </a:rPr>
              <a:t> International </a:t>
            </a:r>
            <a:r>
              <a:rPr lang="fr-FR" sz="2800" b="1" i="1" dirty="0" err="1">
                <a:solidFill>
                  <a:schemeClr val="bg1"/>
                </a:solidFill>
              </a:rPr>
              <a:t>Ferroalloys</a:t>
            </a:r>
            <a:r>
              <a:rPr lang="fr-FR" sz="2800" b="1" i="1" dirty="0">
                <a:solidFill>
                  <a:schemeClr val="bg1"/>
                </a:solidFill>
              </a:rPr>
              <a:t> </a:t>
            </a:r>
            <a:r>
              <a:rPr lang="fr-FR" sz="2800" b="1" i="1" dirty="0" err="1">
                <a:solidFill>
                  <a:schemeClr val="bg1"/>
                </a:solidFill>
              </a:rPr>
              <a:t>Conference</a:t>
            </a:r>
            <a:r>
              <a:rPr lang="fr-FR" sz="28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-25400" y="6607744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3" name="Image 2" descr="IMG_4417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5" b="99645" l="289" r="99093">
                        <a14:foregroundMark x1="21599" y1="41090" x2="3710" y2="16268"/>
                        <a14:foregroundMark x1="5688" y1="23493" x2="4946" y2="23715"/>
                        <a14:foregroundMark x1="9250" y1="29637" x2="8668" y2="27755"/>
                        <a14:backgroundMark x1="1731" y1="4787" x2="1484" y2="2128"/>
                        <a14:backgroundMark x1="36546" y1="8089" x2="35382" y2="7462"/>
                        <a14:backgroundMark x1="31889" y1="58647" x2="25809" y2="58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1981200"/>
            <a:ext cx="4705187" cy="4374987"/>
          </a:xfrm>
          <a:prstGeom prst="rect">
            <a:avLst/>
          </a:prstGeom>
        </p:spPr>
      </p:pic>
      <p:pic>
        <p:nvPicPr>
          <p:cNvPr id="5" name="Image 4" descr="IMG_4412.JPG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68" l="6130" r="97446">
                        <a14:foregroundMark x1="57854" y1="2227" x2="59259" y2="2293"/>
                        <a14:foregroundMark x1="51134" y1="3856" x2="52267" y2="16732"/>
                        <a14:backgroundMark x1="15113" y1="6471" x2="27456" y2="2092"/>
                        <a14:backgroundMark x1="30227" y1="1765" x2="39295" y2="915"/>
                        <a14:backgroundMark x1="68514" y1="1176" x2="40428" y2="1176"/>
                        <a14:backgroundMark x1="22922" y1="12026" x2="22922" y2="12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600" y="1828800"/>
            <a:ext cx="2424922" cy="46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4112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ndir un rectangle avec un coin diagonal 14"/>
          <p:cNvSpPr/>
          <p:nvPr/>
        </p:nvSpPr>
        <p:spPr>
          <a:xfrm rot="5400000">
            <a:off x="1570832" y="-726282"/>
            <a:ext cx="5994400" cy="9174163"/>
          </a:xfrm>
          <a:prstGeom prst="round2DiagRect">
            <a:avLst>
              <a:gd name="adj1" fmla="val 0"/>
              <a:gd name="adj2" fmla="val 0"/>
            </a:avLst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-4763" y="0"/>
            <a:ext cx="9159876" cy="873125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i="1" dirty="0">
                <a:solidFill>
                  <a:schemeClr val="bg1"/>
                </a:solidFill>
              </a:rPr>
              <a:t>IFAPA </a:t>
            </a:r>
            <a:r>
              <a:rPr lang="mr-IN" sz="2800" b="1" i="1" dirty="0">
                <a:solidFill>
                  <a:schemeClr val="bg1"/>
                </a:solidFill>
              </a:rPr>
              <a:t>–</a:t>
            </a:r>
            <a:r>
              <a:rPr lang="fr-FR" sz="2800" b="1" i="1" dirty="0">
                <a:solidFill>
                  <a:schemeClr val="bg1"/>
                </a:solidFill>
              </a:rPr>
              <a:t> International </a:t>
            </a:r>
            <a:r>
              <a:rPr lang="fr-FR" sz="2800" b="1" i="1" dirty="0" err="1">
                <a:solidFill>
                  <a:schemeClr val="bg1"/>
                </a:solidFill>
              </a:rPr>
              <a:t>Ferroalloys</a:t>
            </a:r>
            <a:r>
              <a:rPr lang="fr-FR" sz="2800" b="1" i="1" dirty="0">
                <a:solidFill>
                  <a:schemeClr val="bg1"/>
                </a:solidFill>
              </a:rPr>
              <a:t> </a:t>
            </a:r>
            <a:r>
              <a:rPr lang="fr-FR" sz="2800" b="1" i="1" dirty="0" err="1">
                <a:solidFill>
                  <a:schemeClr val="bg1"/>
                </a:solidFill>
              </a:rPr>
              <a:t>Conference</a:t>
            </a:r>
            <a:r>
              <a:rPr lang="fr-FR" sz="2800" b="1" i="1" dirty="0">
                <a:solidFill>
                  <a:schemeClr val="bg1"/>
                </a:solidFill>
              </a:rPr>
              <a:t> 2018</a:t>
            </a:r>
          </a:p>
        </p:txBody>
      </p:sp>
      <p:cxnSp>
        <p:nvCxnSpPr>
          <p:cNvPr id="16" name="Connecteur droit 15"/>
          <p:cNvCxnSpPr/>
          <p:nvPr/>
        </p:nvCxnSpPr>
        <p:spPr>
          <a:xfrm>
            <a:off x="1" y="7620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200400" y="6396335"/>
            <a:ext cx="33263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fr-FR" b="1" dirty="0">
                <a:solidFill>
                  <a:schemeClr val="bg1"/>
                </a:solidFill>
                <a:latin typeface="Arial" charset="0"/>
              </a:rPr>
              <a:t>CHELYABINSK (2005)  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-25400" y="6607744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2" name="Image 1" descr="IMG_1767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200" y="889000"/>
            <a:ext cx="5434584" cy="5059680"/>
          </a:xfrm>
          <a:prstGeom prst="rect">
            <a:avLst/>
          </a:prstGeom>
        </p:spPr>
      </p:pic>
      <p:pic>
        <p:nvPicPr>
          <p:cNvPr id="13" name="Image 12" descr="COFOR_tampon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5181600"/>
            <a:ext cx="1216795" cy="122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631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81000" y="838200"/>
            <a:ext cx="87995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3200" b="1" u="sng" dirty="0">
                <a:solidFill>
                  <a:schemeClr val="bg1"/>
                </a:solidFill>
              </a:rPr>
              <a:t>COFOR® Forged copper feed chute tips</a:t>
            </a:r>
          </a:p>
          <a:p>
            <a:endParaRPr lang="en-GB" sz="3200" b="1" u="sng" dirty="0">
              <a:solidFill>
                <a:schemeClr val="bg1"/>
              </a:solidFill>
            </a:endParaRPr>
          </a:p>
        </p:txBody>
      </p:sp>
      <p:cxnSp>
        <p:nvCxnSpPr>
          <p:cNvPr id="18" name="Connecteur droit 17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1" y="133382"/>
            <a:ext cx="918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i="1" dirty="0">
                <a:solidFill>
                  <a:schemeClr val="bg1"/>
                </a:solidFill>
              </a:rPr>
              <a:t>IFAPA </a:t>
            </a:r>
            <a:r>
              <a:rPr lang="mr-IN" sz="2800" b="1" i="1" dirty="0">
                <a:solidFill>
                  <a:schemeClr val="bg1"/>
                </a:solidFill>
              </a:rPr>
              <a:t>–</a:t>
            </a:r>
            <a:r>
              <a:rPr lang="fr-FR" sz="2800" b="1" i="1" dirty="0">
                <a:solidFill>
                  <a:schemeClr val="bg1"/>
                </a:solidFill>
              </a:rPr>
              <a:t> International </a:t>
            </a:r>
            <a:r>
              <a:rPr lang="fr-FR" sz="2800" b="1" i="1" dirty="0" err="1">
                <a:solidFill>
                  <a:schemeClr val="bg1"/>
                </a:solidFill>
              </a:rPr>
              <a:t>Ferroalloys</a:t>
            </a:r>
            <a:r>
              <a:rPr lang="fr-FR" sz="2800" b="1" i="1" dirty="0">
                <a:solidFill>
                  <a:schemeClr val="bg1"/>
                </a:solidFill>
              </a:rPr>
              <a:t> </a:t>
            </a:r>
            <a:r>
              <a:rPr lang="fr-FR" sz="2800" b="1" i="1" dirty="0" err="1">
                <a:solidFill>
                  <a:schemeClr val="bg1"/>
                </a:solidFill>
              </a:rPr>
              <a:t>Conference</a:t>
            </a:r>
            <a:r>
              <a:rPr lang="fr-FR" sz="28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-25400" y="6607744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5" name="Image 4" descr="Image-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2954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719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22762" y="1753106"/>
            <a:ext cx="91630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>
                <a:solidFill>
                  <a:schemeClr val="bg1"/>
                </a:solidFill>
              </a:rPr>
              <a:t>Last COMETVA innovation</a:t>
            </a: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endParaRPr lang="en-GB" sz="3200" dirty="0">
              <a:solidFill>
                <a:schemeClr val="bg1"/>
              </a:solidFill>
            </a:endParaRPr>
          </a:p>
          <a:p>
            <a:pPr algn="ctr"/>
            <a:r>
              <a:rPr lang="en-GB" sz="3200" b="1" i="1" dirty="0">
                <a:solidFill>
                  <a:schemeClr val="bg1"/>
                </a:solidFill>
              </a:rPr>
              <a:t>Complete electrode column allowing to switch between pre-backed to </a:t>
            </a:r>
            <a:r>
              <a:rPr lang="en-GB" sz="3200" b="1" i="1" dirty="0" err="1">
                <a:solidFill>
                  <a:schemeClr val="bg1"/>
                </a:solidFill>
              </a:rPr>
              <a:t>Soderberg</a:t>
            </a:r>
            <a:r>
              <a:rPr lang="en-GB" sz="3200" b="1" i="1" dirty="0">
                <a:solidFill>
                  <a:schemeClr val="bg1"/>
                </a:solidFill>
              </a:rPr>
              <a:t> or to compound electrode column without major change.</a:t>
            </a: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534161"/>
            <a:ext cx="1676400" cy="29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232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52400" y="990600"/>
            <a:ext cx="2644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 err="1" smtClean="0">
                <a:solidFill>
                  <a:schemeClr val="bg1"/>
                </a:solidFill>
              </a:rPr>
              <a:t>Soderbeg</a:t>
            </a:r>
            <a:r>
              <a:rPr lang="en-GB" sz="2000" b="1" i="1" dirty="0" smtClean="0">
                <a:solidFill>
                  <a:schemeClr val="bg1"/>
                </a:solidFill>
              </a:rPr>
              <a:t> electrode</a:t>
            </a:r>
            <a:endParaRPr lang="en-GB" sz="2000" b="1" i="1" dirty="0">
              <a:solidFill>
                <a:schemeClr val="bg1"/>
              </a:solidFill>
            </a:endParaRP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534161"/>
            <a:ext cx="1676400" cy="292064"/>
          </a:xfrm>
          <a:prstGeom prst="rect">
            <a:avLst/>
          </a:prstGeom>
        </p:spPr>
      </p:pic>
      <p:pic>
        <p:nvPicPr>
          <p:cNvPr id="2" name="Image 1" descr="Capture d’écran 2018-08-21 à 11.26.1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1447800"/>
            <a:ext cx="2592035" cy="5029200"/>
          </a:xfrm>
          <a:prstGeom prst="rect">
            <a:avLst/>
          </a:prstGeom>
        </p:spPr>
      </p:pic>
      <p:pic>
        <p:nvPicPr>
          <p:cNvPr id="5" name="Image 4" descr="Capture d’écran 2018-08-21 à 11.28.36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1400" y="1447800"/>
            <a:ext cx="2133600" cy="4991669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429000" y="990600"/>
            <a:ext cx="2644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 smtClean="0">
                <a:solidFill>
                  <a:schemeClr val="bg1"/>
                </a:solidFill>
              </a:rPr>
              <a:t>Pre-backed electrode</a:t>
            </a:r>
            <a:endParaRPr lang="en-GB" sz="2000" b="1" i="1" dirty="0">
              <a:solidFill>
                <a:schemeClr val="bg1"/>
              </a:solidFill>
            </a:endParaRPr>
          </a:p>
        </p:txBody>
      </p:sp>
      <p:pic>
        <p:nvPicPr>
          <p:cNvPr id="6" name="Image 5" descr="Capture d’écran 2018-08-21 à 11.30.09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3200" y="1447800"/>
            <a:ext cx="2116287" cy="502920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324600" y="990600"/>
            <a:ext cx="2644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i="1" dirty="0" smtClean="0">
                <a:solidFill>
                  <a:schemeClr val="bg1"/>
                </a:solidFill>
              </a:rPr>
              <a:t>Compound electrode</a:t>
            </a:r>
            <a:endParaRPr lang="en-GB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81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200" y="990600"/>
            <a:ext cx="91114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bg1"/>
                </a:solidFill>
              </a:rPr>
              <a:t>How to optimize, for one part, furnace profitability: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534161"/>
            <a:ext cx="1676400" cy="2920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04800" y="1600200"/>
            <a:ext cx="8915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    </a:t>
            </a:r>
            <a:r>
              <a:rPr lang="en-GB" sz="2400" b="1" u="sng" dirty="0">
                <a:solidFill>
                  <a:schemeClr val="bg1"/>
                </a:solidFill>
              </a:rPr>
              <a:t>No furnace stoppages for maintenance:</a:t>
            </a:r>
          </a:p>
          <a:p>
            <a:pPr lvl="1"/>
            <a:r>
              <a:rPr lang="en-GB" sz="2400" dirty="0">
                <a:solidFill>
                  <a:srgbClr val="FFFFFF"/>
                </a:solidFill>
              </a:rPr>
              <a:t>	- Stabilized process and then better performance</a:t>
            </a:r>
          </a:p>
          <a:p>
            <a:pPr lvl="1"/>
            <a:r>
              <a:rPr lang="en-GB" sz="2400" dirty="0">
                <a:solidFill>
                  <a:srgbClr val="FFFFFF"/>
                </a:solidFill>
              </a:rPr>
              <a:t>	- Higher liquid production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04800" y="2971800"/>
            <a:ext cx="891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    </a:t>
            </a:r>
            <a:r>
              <a:rPr lang="en-GB" sz="2400" b="1" u="sng" dirty="0">
                <a:solidFill>
                  <a:schemeClr val="bg1"/>
                </a:solidFill>
              </a:rPr>
              <a:t>Electrical consumption :</a:t>
            </a:r>
          </a:p>
          <a:p>
            <a:pPr lvl="1"/>
            <a:r>
              <a:rPr lang="en-GB" sz="2400" dirty="0">
                <a:solidFill>
                  <a:schemeClr val="bg1"/>
                </a:solidFill>
              </a:rPr>
              <a:t>	- Better electrical conductivity owing to high copper 	purity =&gt; decreasing contacts electrical resistance </a:t>
            </a:r>
          </a:p>
          <a:p>
            <a:pPr lvl="1"/>
            <a:r>
              <a:rPr lang="en-GB" sz="2400" dirty="0">
                <a:solidFill>
                  <a:schemeClr val="bg1"/>
                </a:solidFill>
              </a:rPr>
              <a:t>	- Better electrical power efficiency </a:t>
            </a:r>
          </a:p>
          <a:p>
            <a:pPr lvl="1"/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4800" y="4667072"/>
            <a:ext cx="891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    </a:t>
            </a:r>
            <a:r>
              <a:rPr lang="en-GB" sz="2400" b="1" u="sng" dirty="0">
                <a:solidFill>
                  <a:schemeClr val="bg1"/>
                </a:solidFill>
              </a:rPr>
              <a:t>More safety :</a:t>
            </a:r>
          </a:p>
          <a:p>
            <a:pPr lvl="1"/>
            <a:r>
              <a:rPr lang="en-GB" sz="2400" dirty="0">
                <a:solidFill>
                  <a:schemeClr val="bg1"/>
                </a:solidFill>
              </a:rPr>
              <a:t>	</a:t>
            </a:r>
            <a:r>
              <a:rPr lang="en-GB" sz="2400" dirty="0">
                <a:solidFill>
                  <a:srgbClr val="FFFFFF"/>
                </a:solidFill>
              </a:rPr>
              <a:t>- Reduce to near zero the risk of explosion due to water leakages</a:t>
            </a:r>
          </a:p>
          <a:p>
            <a:pPr lvl="1"/>
            <a:r>
              <a:rPr lang="en-GB" sz="2400" dirty="0">
                <a:solidFill>
                  <a:srgbClr val="FFFFFF"/>
                </a:solidFill>
              </a:rPr>
              <a:t>	- Less time spent into and around furnaces </a:t>
            </a:r>
            <a:r>
              <a:rPr lang="en-GB" sz="2400" dirty="0">
                <a:solidFill>
                  <a:schemeClr val="bg1"/>
                </a:solidFill>
              </a:rPr>
              <a:t>by maintenance employees.</a:t>
            </a:r>
          </a:p>
        </p:txBody>
      </p:sp>
    </p:spTree>
    <p:extLst>
      <p:ext uri="{BB962C8B-B14F-4D97-AF65-F5344CB8AC3E}">
        <p14:creationId xmlns:p14="http://schemas.microsoft.com/office/powerpoint/2010/main" val="38412615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-27384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9" name="Image 8" descr="FAI Blanc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5943600"/>
            <a:ext cx="988119" cy="638695"/>
          </a:xfrm>
          <a:prstGeom prst="rect">
            <a:avLst/>
          </a:prstGeom>
        </p:spPr>
      </p:pic>
      <p:pic>
        <p:nvPicPr>
          <p:cNvPr id="10" name="Picture 5" descr="COFOR Identification_Red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471575" y="1762780"/>
            <a:ext cx="6217611" cy="29016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1" name="ZoneTexte 10"/>
          <p:cNvSpPr txBox="1"/>
          <p:nvPr/>
        </p:nvSpPr>
        <p:spPr>
          <a:xfrm>
            <a:off x="-13065" y="5176245"/>
            <a:ext cx="9180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i="1" dirty="0">
                <a:solidFill>
                  <a:schemeClr val="bg1"/>
                </a:solidFill>
              </a:rPr>
              <a:t>Our brand for Your profitability</a:t>
            </a:r>
          </a:p>
        </p:txBody>
      </p:sp>
      <p:pic>
        <p:nvPicPr>
          <p:cNvPr id="12" name="Image 11" descr="COFOR_tampon.eps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241358">
            <a:off x="6549573" y="3542783"/>
            <a:ext cx="1717330" cy="172323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-36511" y="848380"/>
            <a:ext cx="9180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chemeClr val="bg1"/>
                </a:solidFill>
              </a:rPr>
              <a:t>Thank you for your attention</a:t>
            </a:r>
            <a:endParaRPr lang="en-GB" sz="2400" b="1" i="1" dirty="0">
              <a:solidFill>
                <a:schemeClr val="bg1"/>
              </a:solidFill>
            </a:endParaRPr>
          </a:p>
        </p:txBody>
      </p:sp>
      <p:pic>
        <p:nvPicPr>
          <p:cNvPr id="14" name="Image 13" descr="cometva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5943600"/>
            <a:ext cx="3436069" cy="59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680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200" y="990600"/>
            <a:ext cx="91114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bg1"/>
                </a:solidFill>
              </a:rPr>
              <a:t>How to optimize furnace reliability: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534161"/>
            <a:ext cx="1676400" cy="2920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15735" y="1626782"/>
            <a:ext cx="891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    </a:t>
            </a:r>
            <a:r>
              <a:rPr lang="en-GB" sz="2400" b="1" u="sng" dirty="0">
                <a:solidFill>
                  <a:schemeClr val="bg1"/>
                </a:solidFill>
              </a:rPr>
              <a:t>Copper </a:t>
            </a:r>
            <a:r>
              <a:rPr lang="en-GB" sz="2400" b="1" u="sng" dirty="0">
                <a:solidFill>
                  <a:srgbClr val="FFFFFF"/>
                </a:solidFill>
              </a:rPr>
              <a:t>quality : metallurgical ISOTROPIC structure of 99.9 %           </a:t>
            </a:r>
          </a:p>
          <a:p>
            <a:r>
              <a:rPr lang="en-GB" sz="2400" b="1" dirty="0">
                <a:solidFill>
                  <a:srgbClr val="FFFFFF"/>
                </a:solidFill>
              </a:rPr>
              <a:t>           </a:t>
            </a:r>
            <a:r>
              <a:rPr lang="en-GB" sz="2400" b="1" u="sng" dirty="0">
                <a:solidFill>
                  <a:srgbClr val="FFFFFF"/>
                </a:solidFill>
              </a:rPr>
              <a:t>copper and  maxi electrical conductivity : 100 % IACS</a:t>
            </a:r>
          </a:p>
          <a:p>
            <a:r>
              <a:rPr lang="en-GB" sz="2400" dirty="0">
                <a:solidFill>
                  <a:srgbClr val="FFFFFF"/>
                </a:solidFill>
              </a:rPr>
              <a:t>	- To get </a:t>
            </a:r>
            <a:r>
              <a:rPr lang="en-GB" sz="2400" dirty="0" smtClean="0">
                <a:solidFill>
                  <a:srgbClr val="FFFFFF"/>
                </a:solidFill>
              </a:rPr>
              <a:t>high </a:t>
            </a:r>
            <a:r>
              <a:rPr lang="en-GB" sz="2400" dirty="0">
                <a:solidFill>
                  <a:srgbClr val="FFFFFF"/>
                </a:solidFill>
              </a:rPr>
              <a:t>thermal </a:t>
            </a:r>
            <a:r>
              <a:rPr lang="en-GB" sz="2400" dirty="0">
                <a:solidFill>
                  <a:schemeClr val="bg1"/>
                </a:solidFill>
              </a:rPr>
              <a:t>and electrical conductivity 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To withstand to high thermal stress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28600" y="3173612"/>
            <a:ext cx="891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    </a:t>
            </a:r>
            <a:r>
              <a:rPr lang="en-GB" sz="2400" b="1" u="sng" dirty="0">
                <a:solidFill>
                  <a:schemeClr val="bg1"/>
                </a:solidFill>
              </a:rPr>
              <a:t>Tailor-made design for each furnace and each Ferroalloy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To increase components lifetime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Optimal ratio between copper mass </a:t>
            </a:r>
            <a:r>
              <a:rPr lang="en-GB" sz="2400" dirty="0">
                <a:solidFill>
                  <a:srgbClr val="FFFFFF"/>
                </a:solidFill>
              </a:rPr>
              <a:t>implemented and 	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</a:p>
          <a:p>
            <a:r>
              <a:rPr lang="en-GB" sz="2400" dirty="0">
                <a:solidFill>
                  <a:schemeClr val="bg1"/>
                </a:solidFill>
              </a:rPr>
              <a:t>	  cooling layout.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15735" y="4660007"/>
            <a:ext cx="891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GB" sz="2400" dirty="0">
                <a:solidFill>
                  <a:schemeClr val="bg1"/>
                </a:solidFill>
              </a:rPr>
              <a:t>    </a:t>
            </a:r>
            <a:r>
              <a:rPr lang="en-GB" sz="2400" b="1" u="sng" dirty="0">
                <a:solidFill>
                  <a:schemeClr val="bg1"/>
                </a:solidFill>
              </a:rPr>
              <a:t>Cooling  copper parts : optimization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Less water quantity used for a much better behaviour in</a:t>
            </a:r>
          </a:p>
          <a:p>
            <a:r>
              <a:rPr lang="en-GB" sz="2400" dirty="0">
                <a:solidFill>
                  <a:schemeClr val="bg1"/>
                </a:solidFill>
              </a:rPr>
              <a:t>	  operation   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To respect process constraints as Soderberg baking zone level</a:t>
            </a:r>
          </a:p>
        </p:txBody>
      </p:sp>
    </p:spTree>
    <p:extLst>
      <p:ext uri="{BB962C8B-B14F-4D97-AF65-F5344CB8AC3E}">
        <p14:creationId xmlns:p14="http://schemas.microsoft.com/office/powerpoint/2010/main" val="89542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200" y="990600"/>
            <a:ext cx="91114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bg1"/>
                </a:solidFill>
              </a:rPr>
              <a:t>Copper Quality: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534161"/>
            <a:ext cx="1676400" cy="2920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28600" y="1935540"/>
            <a:ext cx="8915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Existing copper technologies:</a:t>
            </a:r>
          </a:p>
          <a:p>
            <a:pPr marL="800100" lvl="1" indent="-342900">
              <a:buFontTx/>
              <a:buChar char="-"/>
            </a:pPr>
            <a:r>
              <a:rPr lang="en-GB" sz="2800" dirty="0">
                <a:solidFill>
                  <a:schemeClr val="bg1"/>
                </a:solidFill>
              </a:rPr>
              <a:t>Casted copper and alloys</a:t>
            </a:r>
          </a:p>
          <a:p>
            <a:pPr marL="800100" lvl="1" indent="-342900">
              <a:buFontTx/>
              <a:buChar char="-"/>
            </a:pPr>
            <a:r>
              <a:rPr lang="en-GB" sz="2800" dirty="0">
                <a:solidFill>
                  <a:schemeClr val="bg1"/>
                </a:solidFill>
              </a:rPr>
              <a:t>Laminated or hot rolled copper </a:t>
            </a:r>
          </a:p>
          <a:p>
            <a:pPr marL="800100" lvl="1" indent="-342900">
              <a:buFontTx/>
              <a:buChar char="-"/>
            </a:pPr>
            <a:r>
              <a:rPr lang="en-GB" sz="2800" dirty="0">
                <a:solidFill>
                  <a:schemeClr val="bg1"/>
                </a:solidFill>
              </a:rPr>
              <a:t>Genuine forged copper</a:t>
            </a:r>
          </a:p>
        </p:txBody>
      </p:sp>
    </p:spTree>
    <p:extLst>
      <p:ext uri="{BB962C8B-B14F-4D97-AF65-F5344CB8AC3E}">
        <p14:creationId xmlns:p14="http://schemas.microsoft.com/office/powerpoint/2010/main" val="3592348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76200" y="990600"/>
            <a:ext cx="91114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bg1"/>
                </a:solidFill>
              </a:rPr>
              <a:t>Copper Quality: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83820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6534161"/>
            <a:ext cx="1676400" cy="29206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28600" y="1524000"/>
            <a:ext cx="89154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GB" sz="2400" b="1" u="sng" dirty="0">
                <a:solidFill>
                  <a:schemeClr val="bg1"/>
                </a:solidFill>
              </a:rPr>
              <a:t>Casted copper: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Cooling circuit often is performed with metal copper casted</a:t>
            </a:r>
          </a:p>
          <a:p>
            <a:r>
              <a:rPr lang="en-GB" sz="2400" dirty="0">
                <a:solidFill>
                  <a:schemeClr val="bg1"/>
                </a:solidFill>
              </a:rPr>
              <a:t>	  around a steel or copper pipe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28600" y="2674203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GB" sz="2400" u="sng" dirty="0">
                <a:solidFill>
                  <a:schemeClr val="bg1"/>
                </a:solidFill>
              </a:rPr>
              <a:t>Advantages: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All shapes can be casted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228600" y="3600033"/>
            <a:ext cx="8915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GB" sz="2400" u="sng" dirty="0">
                <a:solidFill>
                  <a:schemeClr val="bg1"/>
                </a:solidFill>
              </a:rPr>
              <a:t>Disadvantages: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Impossible to get a nice bonding between cooling pipe and</a:t>
            </a:r>
          </a:p>
          <a:p>
            <a:r>
              <a:rPr lang="en-GB" sz="2400" dirty="0">
                <a:solidFill>
                  <a:schemeClr val="bg1"/>
                </a:solidFill>
              </a:rPr>
              <a:t>	  casted copper (thermal barrier)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Lot of porosity inside the casted piece</a:t>
            </a:r>
          </a:p>
          <a:p>
            <a:pPr lvl="2"/>
            <a:r>
              <a:rPr lang="en-GB" sz="2400" dirty="0">
                <a:solidFill>
                  <a:srgbClr val="FFFFFF"/>
                </a:solidFill>
              </a:rPr>
              <a:t>- Poor behaviour at high temperature</a:t>
            </a:r>
          </a:p>
          <a:p>
            <a:endParaRPr lang="en-GB" sz="2400" dirty="0">
              <a:solidFill>
                <a:srgbClr val="FFFF00"/>
              </a:solidFill>
            </a:endParaRPr>
          </a:p>
          <a:p>
            <a:endParaRPr lang="en-GB" sz="800" dirty="0">
              <a:solidFill>
                <a:schemeClr val="bg1"/>
              </a:solidFill>
            </a:endParaRPr>
          </a:p>
          <a:p>
            <a:pPr marL="342900" indent="-342900">
              <a:buFont typeface="Wingdings" charset="2"/>
              <a:buChar char="Ø"/>
            </a:pPr>
            <a:r>
              <a:rPr lang="en-GB" sz="2400" b="1" u="sng" dirty="0">
                <a:solidFill>
                  <a:schemeClr val="bg1"/>
                </a:solidFill>
              </a:rPr>
              <a:t>Poor thermal and electrical conductivity and very low withstand to thermal stress</a:t>
            </a:r>
          </a:p>
        </p:txBody>
      </p:sp>
    </p:spTree>
    <p:extLst>
      <p:ext uri="{BB962C8B-B14F-4D97-AF65-F5344CB8AC3E}">
        <p14:creationId xmlns:p14="http://schemas.microsoft.com/office/powerpoint/2010/main" val="1261152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82880" y="670136"/>
            <a:ext cx="91114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bg1"/>
                </a:solidFill>
              </a:rPr>
              <a:t>Copper Quality: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1" y="68738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6672141"/>
            <a:ext cx="1066800" cy="18585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228600" y="1246357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GB" sz="2400" b="1" u="sng" dirty="0">
                <a:solidFill>
                  <a:schemeClr val="bg1"/>
                </a:solidFill>
              </a:rPr>
              <a:t>Laminated copper: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Copper slab casted then squeezed in one direction only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46856" y="19228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GB" sz="2400" u="sng" dirty="0">
                <a:solidFill>
                  <a:schemeClr val="bg1"/>
                </a:solidFill>
              </a:rPr>
              <a:t>Advantages: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Cooling line drilled 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Less porosity on surface only 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32556" y="2990314"/>
            <a:ext cx="891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GB" sz="2400" u="sng" dirty="0">
                <a:solidFill>
                  <a:schemeClr val="bg1"/>
                </a:solidFill>
              </a:rPr>
              <a:t>Disadvantages:</a:t>
            </a:r>
          </a:p>
          <a:p>
            <a:r>
              <a:rPr lang="en-GB" sz="2400" dirty="0">
                <a:solidFill>
                  <a:schemeClr val="bg1"/>
                </a:solidFill>
              </a:rPr>
              <a:t>	- Limited slab thickness </a:t>
            </a:r>
            <a:r>
              <a:rPr lang="en-GB" sz="2000" dirty="0">
                <a:solidFill>
                  <a:schemeClr val="bg1"/>
                </a:solidFill>
              </a:rPr>
              <a:t>(180 mm max) </a:t>
            </a:r>
            <a:r>
              <a:rPr lang="en-GB" sz="2400" dirty="0" smtClean="0">
                <a:solidFill>
                  <a:schemeClr val="bg1"/>
                </a:solidFill>
              </a:rPr>
              <a:t>rate</a:t>
            </a:r>
            <a:r>
              <a:rPr lang="en-GB" sz="2400" dirty="0" smtClean="0">
                <a:solidFill>
                  <a:srgbClr val="FFFF00"/>
                </a:solidFill>
              </a:rPr>
              <a:t> </a:t>
            </a:r>
            <a:endParaRPr lang="en-GB" sz="2400" dirty="0">
              <a:solidFill>
                <a:srgbClr val="FFFF00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	- Grain structure difference between outer and inner section.</a:t>
            </a:r>
          </a:p>
          <a:p>
            <a:r>
              <a:rPr lang="en-GB" sz="2400" dirty="0">
                <a:solidFill>
                  <a:schemeClr val="bg1"/>
                </a:solidFill>
              </a:rPr>
              <a:t>	  (inner similar to a casted grain structure). </a:t>
            </a:r>
          </a:p>
          <a:p>
            <a:r>
              <a:rPr lang="en-GB" sz="2400" dirty="0">
                <a:solidFill>
                  <a:schemeClr val="bg1"/>
                </a:solidFill>
              </a:rPr>
              <a:t>	  This heterogeneous structure leading to the appearance of</a:t>
            </a:r>
          </a:p>
          <a:p>
            <a:r>
              <a:rPr lang="en-GB" sz="2400" dirty="0">
                <a:solidFill>
                  <a:schemeClr val="bg1"/>
                </a:solidFill>
              </a:rPr>
              <a:t>	  cracks quickly.</a:t>
            </a:r>
            <a:endParaRPr lang="en-GB" sz="800" dirty="0">
              <a:solidFill>
                <a:schemeClr val="bg1"/>
              </a:solidFill>
            </a:endParaRPr>
          </a:p>
        </p:txBody>
      </p:sp>
      <p:pic>
        <p:nvPicPr>
          <p:cNvPr id="14" name="Picture 10" descr="Capture d’écran 2012-06-26 à 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4244731" y="4052780"/>
            <a:ext cx="1840405" cy="3776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30"/>
          <p:cNvSpPr>
            <a:spLocks noChangeShapeType="1"/>
          </p:cNvSpPr>
          <p:nvPr/>
        </p:nvSpPr>
        <p:spPr bwMode="auto">
          <a:xfrm rot="5400000" flipV="1">
            <a:off x="3848100" y="4533900"/>
            <a:ext cx="914400" cy="1600200"/>
          </a:xfrm>
          <a:prstGeom prst="line">
            <a:avLst/>
          </a:prstGeom>
          <a:noFill/>
          <a:ln w="38100" cmpd="sng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666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 rot="10800000">
            <a:off x="1" y="0"/>
            <a:ext cx="9180511" cy="688538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100000">
                <a:schemeClr val="accent1">
                  <a:tint val="44500"/>
                  <a:satMod val="160000"/>
                  <a:lumMod val="58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schemeClr val="bg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" y="133382"/>
            <a:ext cx="9180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000" b="1" i="1" dirty="0">
                <a:solidFill>
                  <a:schemeClr val="bg1"/>
                </a:solidFill>
              </a:rPr>
              <a:t>IFAPA </a:t>
            </a:r>
            <a:r>
              <a:rPr lang="mr-IN" sz="3000" b="1" i="1" dirty="0">
                <a:solidFill>
                  <a:schemeClr val="bg1"/>
                </a:solidFill>
              </a:rPr>
              <a:t>–</a:t>
            </a:r>
            <a:r>
              <a:rPr lang="fr-FR" sz="3000" b="1" i="1" dirty="0">
                <a:solidFill>
                  <a:schemeClr val="bg1"/>
                </a:solidFill>
              </a:rPr>
              <a:t> International </a:t>
            </a:r>
            <a:r>
              <a:rPr lang="fr-FR" sz="3000" b="1" i="1" dirty="0" err="1">
                <a:solidFill>
                  <a:schemeClr val="bg1"/>
                </a:solidFill>
              </a:rPr>
              <a:t>Ferroalloys</a:t>
            </a:r>
            <a:r>
              <a:rPr lang="fr-FR" sz="3000" b="1" i="1" dirty="0">
                <a:solidFill>
                  <a:schemeClr val="bg1"/>
                </a:solidFill>
              </a:rPr>
              <a:t> </a:t>
            </a:r>
            <a:r>
              <a:rPr lang="fr-FR" sz="3000" b="1" i="1" dirty="0" err="1">
                <a:solidFill>
                  <a:schemeClr val="bg1"/>
                </a:solidFill>
              </a:rPr>
              <a:t>Conference</a:t>
            </a:r>
            <a:r>
              <a:rPr lang="fr-FR" sz="3000" b="1" i="1" dirty="0">
                <a:solidFill>
                  <a:schemeClr val="bg1"/>
                </a:solidFill>
              </a:rPr>
              <a:t> 2018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9025" y="687380"/>
            <a:ext cx="91114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u="sng" dirty="0">
                <a:solidFill>
                  <a:schemeClr val="bg1"/>
                </a:solidFill>
              </a:rPr>
              <a:t>Copper Quality</a:t>
            </a:r>
            <a:r>
              <a:rPr lang="en-GB" sz="3200" b="1" dirty="0">
                <a:solidFill>
                  <a:schemeClr val="bg1"/>
                </a:solidFill>
              </a:rPr>
              <a:t>: </a:t>
            </a:r>
          </a:p>
          <a:p>
            <a:endParaRPr lang="en-GB" sz="3200" b="1" dirty="0">
              <a:solidFill>
                <a:schemeClr val="bg1"/>
              </a:solidFill>
            </a:endParaRPr>
          </a:p>
          <a:p>
            <a:endParaRPr lang="en-GB" sz="3200" b="1" u="sng" dirty="0">
              <a:solidFill>
                <a:schemeClr val="bg1"/>
              </a:solidFill>
            </a:endParaRPr>
          </a:p>
        </p:txBody>
      </p:sp>
      <p:cxnSp>
        <p:nvCxnSpPr>
          <p:cNvPr id="3" name="Connecteur droit 2"/>
          <p:cNvCxnSpPr/>
          <p:nvPr/>
        </p:nvCxnSpPr>
        <p:spPr>
          <a:xfrm>
            <a:off x="1" y="687380"/>
            <a:ext cx="9180511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8153400" y="6553200"/>
            <a:ext cx="22098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i="1" dirty="0">
                <a:solidFill>
                  <a:schemeClr val="bg1"/>
                </a:solidFill>
              </a:rPr>
              <a:t>Confidential</a:t>
            </a:r>
            <a:endParaRPr lang="en-GB" sz="900" b="1" i="1" u="sng" dirty="0">
              <a:solidFill>
                <a:schemeClr val="bg1"/>
              </a:solidFill>
            </a:endParaRPr>
          </a:p>
        </p:txBody>
      </p:sp>
      <p:pic>
        <p:nvPicPr>
          <p:cNvPr id="20" name="Image 19" descr="cometva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6672141"/>
            <a:ext cx="1066800" cy="18585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495300" y="1695072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v"/>
            </a:pPr>
            <a:r>
              <a:rPr lang="en-GB" sz="2400" u="sng" dirty="0">
                <a:solidFill>
                  <a:schemeClr val="bg1"/>
                </a:solidFill>
              </a:rPr>
              <a:t>Structure comparison:</a:t>
            </a:r>
            <a:r>
              <a:rPr lang="en-GB" sz="2400" dirty="0">
                <a:solidFill>
                  <a:schemeClr val="bg1"/>
                </a:solidFill>
              </a:rPr>
              <a:t>	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50641" y="2156465"/>
            <a:ext cx="2743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</a:rPr>
              <a:t>Heterogeneous structure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5398159" y="2133574"/>
            <a:ext cx="2971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</a:rPr>
              <a:t>Isotropic structure</a:t>
            </a:r>
          </a:p>
        </p:txBody>
      </p:sp>
      <p:pic>
        <p:nvPicPr>
          <p:cNvPr id="19" name="Picture 23" descr="Grain_Forgé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14719" y="2504436"/>
            <a:ext cx="2538681" cy="19149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1" name="ZoneTexte 20"/>
          <p:cNvSpPr txBox="1"/>
          <p:nvPr/>
        </p:nvSpPr>
        <p:spPr>
          <a:xfrm>
            <a:off x="203718" y="4429571"/>
            <a:ext cx="891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Smaller grain structure with heterogeneous structure : favours cracks</a:t>
            </a:r>
          </a:p>
          <a:p>
            <a:pPr marL="342900" indent="-342900">
              <a:buFontTx/>
              <a:buChar char="-"/>
            </a:pPr>
            <a:r>
              <a:rPr lang="en-GB" sz="2400" dirty="0">
                <a:solidFill>
                  <a:schemeClr val="bg1"/>
                </a:solidFill>
              </a:rPr>
              <a:t>Much more grains for same copper volume of parts</a:t>
            </a:r>
          </a:p>
          <a:p>
            <a:pPr marL="342900" indent="-342900">
              <a:buFont typeface="Symbol"/>
              <a:buChar char="Þ"/>
            </a:pPr>
            <a:r>
              <a:rPr lang="en-GB" sz="2400" dirty="0">
                <a:solidFill>
                  <a:schemeClr val="bg1"/>
                </a:solidFill>
              </a:rPr>
              <a:t>The total length of the grain boundary is longer with a small grain</a:t>
            </a:r>
          </a:p>
          <a:p>
            <a:r>
              <a:rPr lang="en-GB" sz="2400" dirty="0">
                <a:solidFill>
                  <a:schemeClr val="bg1"/>
                </a:solidFill>
              </a:rPr>
              <a:t>     structure then with isotropic structure which lead to lot of</a:t>
            </a:r>
          </a:p>
          <a:p>
            <a:r>
              <a:rPr lang="en-GB" sz="2400" dirty="0">
                <a:solidFill>
                  <a:schemeClr val="bg1"/>
                </a:solidFill>
              </a:rPr>
              <a:t>     oxidation </a:t>
            </a:r>
          </a:p>
        </p:txBody>
      </p:sp>
      <p:pic>
        <p:nvPicPr>
          <p:cNvPr id="22" name="Image 1" descr="1.pn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79220" y="2543819"/>
            <a:ext cx="2602180" cy="1904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AE06992A-0FC7-44F6-80BA-2C3C832CAB06}"/>
              </a:ext>
            </a:extLst>
          </p:cNvPr>
          <p:cNvSpPr txBox="1"/>
          <p:nvPr/>
        </p:nvSpPr>
        <p:spPr>
          <a:xfrm>
            <a:off x="265112" y="1258052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charset="2"/>
              <a:buChar char="Ø"/>
            </a:pPr>
            <a:r>
              <a:rPr lang="en-GB" sz="2400" b="1" u="sng" dirty="0">
                <a:solidFill>
                  <a:srgbClr val="FFFFFF"/>
                </a:solidFill>
              </a:rPr>
              <a:t>Laminated copper:</a:t>
            </a:r>
          </a:p>
          <a:p>
            <a:r>
              <a:rPr lang="en-GB" sz="2400" dirty="0">
                <a:solidFill>
                  <a:schemeClr val="bg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0981204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4761</TotalTime>
  <Words>972</Words>
  <Application>Microsoft Macintosh PowerPoint</Application>
  <PresentationFormat>Présentation à l'écran (4:3)</PresentationFormat>
  <Paragraphs>314</Paragraphs>
  <Slides>40</Slides>
  <Notes>9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ardevol</dc:creator>
  <cp:lastModifiedBy>Bruno Ardevol</cp:lastModifiedBy>
  <cp:revision>443</cp:revision>
  <cp:lastPrinted>2018-07-27T15:00:18Z</cp:lastPrinted>
  <dcterms:created xsi:type="dcterms:W3CDTF">2012-04-09T05:46:25Z</dcterms:created>
  <dcterms:modified xsi:type="dcterms:W3CDTF">2018-08-21T09:32:42Z</dcterms:modified>
</cp:coreProperties>
</file>