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77" r:id="rId1"/>
    <p:sldMasterId id="2147484389" r:id="rId2"/>
  </p:sldMasterIdLst>
  <p:notesMasterIdLst>
    <p:notesMasterId r:id="rId37"/>
  </p:notesMasterIdLst>
  <p:handoutMasterIdLst>
    <p:handoutMasterId r:id="rId38"/>
  </p:handoutMasterIdLst>
  <p:sldIdLst>
    <p:sldId id="375" r:id="rId3"/>
    <p:sldId id="405" r:id="rId4"/>
    <p:sldId id="373" r:id="rId5"/>
    <p:sldId id="408" r:id="rId6"/>
    <p:sldId id="376" r:id="rId7"/>
    <p:sldId id="377" r:id="rId8"/>
    <p:sldId id="378" r:id="rId9"/>
    <p:sldId id="379" r:id="rId10"/>
    <p:sldId id="380" r:id="rId11"/>
    <p:sldId id="382" r:id="rId12"/>
    <p:sldId id="383" r:id="rId13"/>
    <p:sldId id="409" r:id="rId14"/>
    <p:sldId id="384" r:id="rId15"/>
    <p:sldId id="385" r:id="rId16"/>
    <p:sldId id="386" r:id="rId17"/>
    <p:sldId id="388" r:id="rId18"/>
    <p:sldId id="389" r:id="rId19"/>
    <p:sldId id="410" r:id="rId20"/>
    <p:sldId id="390" r:id="rId21"/>
    <p:sldId id="392" r:id="rId22"/>
    <p:sldId id="393" r:id="rId23"/>
    <p:sldId id="394" r:id="rId24"/>
    <p:sldId id="403" r:id="rId25"/>
    <p:sldId id="395" r:id="rId26"/>
    <p:sldId id="415" r:id="rId27"/>
    <p:sldId id="414" r:id="rId28"/>
    <p:sldId id="404" r:id="rId29"/>
    <p:sldId id="411" r:id="rId30"/>
    <p:sldId id="396" r:id="rId31"/>
    <p:sldId id="412" r:id="rId32"/>
    <p:sldId id="397" r:id="rId33"/>
    <p:sldId id="399" r:id="rId34"/>
    <p:sldId id="400" r:id="rId35"/>
    <p:sldId id="413" r:id="rId36"/>
  </p:sldIdLst>
  <p:sldSz cx="9144000" cy="6858000" type="screen4x3"/>
  <p:notesSz cx="6797675" cy="9926638"/>
  <p:defaultTextStyle>
    <a:defPPr>
      <a:defRPr lang="zh-CN"/>
    </a:defPPr>
    <a:lvl1pPr algn="l" rtl="0" fontAlgn="base">
      <a:spcBef>
        <a:spcPct val="0"/>
      </a:spcBef>
      <a:spcAft>
        <a:spcPct val="0"/>
      </a:spcAft>
      <a:defRPr kumimoji="1" sz="2400" b="1" kern="1200">
        <a:solidFill>
          <a:schemeClr val="tx1"/>
        </a:solidFill>
        <a:latin typeface="Arial" charset="0"/>
        <a:ea typeface="宋体" pitchFamily="2" charset="-122"/>
        <a:cs typeface="+mn-cs"/>
      </a:defRPr>
    </a:lvl1pPr>
    <a:lvl2pPr marL="457200" algn="l" rtl="0" fontAlgn="base">
      <a:spcBef>
        <a:spcPct val="0"/>
      </a:spcBef>
      <a:spcAft>
        <a:spcPct val="0"/>
      </a:spcAft>
      <a:defRPr kumimoji="1" sz="2400" b="1" kern="1200">
        <a:solidFill>
          <a:schemeClr val="tx1"/>
        </a:solidFill>
        <a:latin typeface="Arial" charset="0"/>
        <a:ea typeface="宋体" pitchFamily="2" charset="-122"/>
        <a:cs typeface="+mn-cs"/>
      </a:defRPr>
    </a:lvl2pPr>
    <a:lvl3pPr marL="914400" algn="l" rtl="0" fontAlgn="base">
      <a:spcBef>
        <a:spcPct val="0"/>
      </a:spcBef>
      <a:spcAft>
        <a:spcPct val="0"/>
      </a:spcAft>
      <a:defRPr kumimoji="1" sz="2400" b="1" kern="1200">
        <a:solidFill>
          <a:schemeClr val="tx1"/>
        </a:solidFill>
        <a:latin typeface="Arial" charset="0"/>
        <a:ea typeface="宋体" pitchFamily="2" charset="-122"/>
        <a:cs typeface="+mn-cs"/>
      </a:defRPr>
    </a:lvl3pPr>
    <a:lvl4pPr marL="1371600" algn="l" rtl="0" fontAlgn="base">
      <a:spcBef>
        <a:spcPct val="0"/>
      </a:spcBef>
      <a:spcAft>
        <a:spcPct val="0"/>
      </a:spcAft>
      <a:defRPr kumimoji="1" sz="2400" b="1" kern="1200">
        <a:solidFill>
          <a:schemeClr val="tx1"/>
        </a:solidFill>
        <a:latin typeface="Arial" charset="0"/>
        <a:ea typeface="宋体" pitchFamily="2" charset="-122"/>
        <a:cs typeface="+mn-cs"/>
      </a:defRPr>
    </a:lvl4pPr>
    <a:lvl5pPr marL="1828800" algn="l" rtl="0" fontAlgn="base">
      <a:spcBef>
        <a:spcPct val="0"/>
      </a:spcBef>
      <a:spcAft>
        <a:spcPct val="0"/>
      </a:spcAft>
      <a:defRPr kumimoji="1" sz="2400" b="1" kern="1200">
        <a:solidFill>
          <a:schemeClr val="tx1"/>
        </a:solidFill>
        <a:latin typeface="Arial" charset="0"/>
        <a:ea typeface="宋体" pitchFamily="2" charset="-122"/>
        <a:cs typeface="+mn-cs"/>
      </a:defRPr>
    </a:lvl5pPr>
    <a:lvl6pPr marL="2286000" algn="l" defTabSz="914400" rtl="0" eaLnBrk="1" latinLnBrk="0" hangingPunct="1">
      <a:defRPr kumimoji="1" sz="2400" b="1" kern="1200">
        <a:solidFill>
          <a:schemeClr val="tx1"/>
        </a:solidFill>
        <a:latin typeface="Arial" charset="0"/>
        <a:ea typeface="宋体" pitchFamily="2" charset="-122"/>
        <a:cs typeface="+mn-cs"/>
      </a:defRPr>
    </a:lvl6pPr>
    <a:lvl7pPr marL="2743200" algn="l" defTabSz="914400" rtl="0" eaLnBrk="1" latinLnBrk="0" hangingPunct="1">
      <a:defRPr kumimoji="1" sz="2400" b="1" kern="1200">
        <a:solidFill>
          <a:schemeClr val="tx1"/>
        </a:solidFill>
        <a:latin typeface="Arial" charset="0"/>
        <a:ea typeface="宋体" pitchFamily="2" charset="-122"/>
        <a:cs typeface="+mn-cs"/>
      </a:defRPr>
    </a:lvl7pPr>
    <a:lvl8pPr marL="3200400" algn="l" defTabSz="914400" rtl="0" eaLnBrk="1" latinLnBrk="0" hangingPunct="1">
      <a:defRPr kumimoji="1" sz="2400" b="1" kern="1200">
        <a:solidFill>
          <a:schemeClr val="tx1"/>
        </a:solidFill>
        <a:latin typeface="Arial" charset="0"/>
        <a:ea typeface="宋体" pitchFamily="2" charset="-122"/>
        <a:cs typeface="+mn-cs"/>
      </a:defRPr>
    </a:lvl8pPr>
    <a:lvl9pPr marL="3657600" algn="l" defTabSz="914400" rtl="0" eaLnBrk="1" latinLnBrk="0" hangingPunct="1">
      <a:defRPr kumimoji="1" sz="2400" b="1" kern="1200">
        <a:solidFill>
          <a:schemeClr val="tx1"/>
        </a:solidFill>
        <a:latin typeface="Arial"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0A0A"/>
    <a:srgbClr val="FD0707"/>
    <a:srgbClr val="FF0000"/>
    <a:srgbClr val="0000FF"/>
    <a:srgbClr val="000099"/>
    <a:srgbClr val="F6FC1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99" autoAdjust="0"/>
    <p:restoredTop sz="97736" autoAdjust="0"/>
  </p:normalViewPr>
  <p:slideViewPr>
    <p:cSldViewPr>
      <p:cViewPr>
        <p:scale>
          <a:sx n="97" d="100"/>
          <a:sy n="97" d="100"/>
        </p:scale>
        <p:origin x="-342" y="-336"/>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gautam.kumar\AppData\Local\Microsoft\Windows\INetCache\Content.Outlook\QRQUCJDV\World%20Mn%20Ore%20Reserves%20and%20Resource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gautam.kumar\AppData\Local\Microsoft\Windows\INetCache\Content.Outlook\QRQUCJDV\World%20Mn%20Ore%20Reserves%20and%20Resources.xlsx" TargetMode="Externa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perspective val="3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1-4EEF-41FD-B086-5154902717A2}"/>
              </c:ext>
            </c:extLst>
          </c:dPt>
          <c:dPt>
            <c:idx val="1"/>
            <c:bubble3D val="0"/>
            <c:spPr>
              <a:solidFill>
                <a:schemeClr val="accent2"/>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3-4EEF-41FD-B086-5154902717A2}"/>
              </c:ext>
            </c:extLst>
          </c:dPt>
          <c:dPt>
            <c:idx val="2"/>
            <c:bubble3D val="0"/>
            <c:spPr>
              <a:solidFill>
                <a:schemeClr val="accent3"/>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5-4EEF-41FD-B086-5154902717A2}"/>
              </c:ext>
            </c:extLst>
          </c:dPt>
          <c:dPt>
            <c:idx val="3"/>
            <c:bubble3D val="0"/>
            <c:spPr>
              <a:solidFill>
                <a:schemeClr val="accent4"/>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7-4EEF-41FD-B086-5154902717A2}"/>
              </c:ext>
            </c:extLst>
          </c:dPt>
          <c:dPt>
            <c:idx val="4"/>
            <c:bubble3D val="0"/>
            <c:spPr>
              <a:solidFill>
                <a:schemeClr val="accent5"/>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9-4EEF-41FD-B086-5154902717A2}"/>
              </c:ext>
            </c:extLst>
          </c:dPt>
          <c:dPt>
            <c:idx val="5"/>
            <c:bubble3D val="0"/>
            <c:spPr>
              <a:solidFill>
                <a:schemeClr val="accent6"/>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B-4EEF-41FD-B086-5154902717A2}"/>
              </c:ext>
            </c:extLst>
          </c:dPt>
          <c:dPt>
            <c:idx val="6"/>
            <c:bubble3D val="0"/>
            <c:spPr>
              <a:solidFill>
                <a:schemeClr val="accent1">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D-4EEF-41FD-B086-5154902717A2}"/>
              </c:ext>
            </c:extLst>
          </c:dPt>
          <c:dPt>
            <c:idx val="7"/>
            <c:bubble3D val="0"/>
            <c:spPr>
              <a:solidFill>
                <a:schemeClr val="accent2">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F-4EEF-41FD-B086-5154902717A2}"/>
              </c:ext>
            </c:extLst>
          </c:dPt>
          <c:dPt>
            <c:idx val="8"/>
            <c:bubble3D val="0"/>
            <c:spPr>
              <a:solidFill>
                <a:schemeClr val="accent3">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1-4EEF-41FD-B086-5154902717A2}"/>
              </c:ext>
            </c:extLst>
          </c:dPt>
          <c:dPt>
            <c:idx val="9"/>
            <c:bubble3D val="0"/>
            <c:spPr>
              <a:solidFill>
                <a:schemeClr val="accent4">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3-4EEF-41FD-B086-5154902717A2}"/>
              </c:ext>
            </c:extLst>
          </c:dPt>
          <c:dPt>
            <c:idx val="10"/>
            <c:bubble3D val="0"/>
            <c:spPr>
              <a:solidFill>
                <a:schemeClr val="accent5">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5-4EEF-41FD-B086-5154902717A2}"/>
              </c:ext>
            </c:extLst>
          </c:dPt>
          <c:dPt>
            <c:idx val="11"/>
            <c:bubble3D val="0"/>
            <c:spPr>
              <a:solidFill>
                <a:schemeClr val="accent6">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7-4EEF-41FD-B086-5154902717A2}"/>
              </c:ext>
            </c:extLst>
          </c:dPt>
          <c:dLbls>
            <c:dLbl>
              <c:idx val="0"/>
              <c:layout>
                <c:manualLayout>
                  <c:x val="4.366338582677165E-2"/>
                  <c:y val="1.1907626130067074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4EEF-41FD-B086-5154902717A2}"/>
                </c:ext>
              </c:extLst>
            </c:dLbl>
            <c:dLbl>
              <c:idx val="1"/>
              <c:layout>
                <c:manualLayout>
                  <c:x val="7.1574803149606295E-3"/>
                  <c:y val="3.5101706036745409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4EEF-41FD-B086-5154902717A2}"/>
                </c:ext>
              </c:extLst>
            </c:dLbl>
            <c:dLbl>
              <c:idx val="2"/>
              <c:layout>
                <c:manualLayout>
                  <c:x val="1.0717082239720035E-2"/>
                  <c:y val="3.4656605424321961E-3"/>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4EEF-41FD-B086-5154902717A2}"/>
                </c:ext>
              </c:extLst>
            </c:dLbl>
            <c:dLbl>
              <c:idx val="3"/>
              <c:layout>
                <c:manualLayout>
                  <c:x val="-1.4733923884514435E-2"/>
                  <c:y val="-2.4062408865558473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4EEF-41FD-B086-5154902717A2}"/>
                </c:ext>
              </c:extLst>
            </c:dLbl>
            <c:dLbl>
              <c:idx val="6"/>
              <c:layout>
                <c:manualLayout>
                  <c:x val="2.696874517523545E-2"/>
                  <c:y val="3.5345581802274715E-3"/>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D-4EEF-41FD-B086-5154902717A2}"/>
                </c:ext>
              </c:extLst>
            </c:dLbl>
            <c:dLbl>
              <c:idx val="7"/>
              <c:layout/>
              <c:tx>
                <c:rich>
                  <a:bodyPr/>
                  <a:lstStyle/>
                  <a:p>
                    <a:r>
                      <a:rPr lang="en-US" baseline="0"/>
                      <a:t>Others
</a:t>
                    </a:r>
                    <a:fld id="{53BCDA9F-8B67-4060-BB93-124F7939360C}" type="PERCENTAGE">
                      <a:rPr lang="en-US" baseline="0"/>
                      <a:pPr/>
                      <a:t>[POURCENTAGE]</a:t>
                    </a:fld>
                    <a:endParaRPr lang="en-US" baseline="0"/>
                  </a:p>
                </c:rich>
              </c:tx>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F-4EEF-41FD-B086-5154902717A2}"/>
                </c:ext>
              </c:extLst>
            </c:dLbl>
            <c:dLbl>
              <c:idx val="9"/>
              <c:layout>
                <c:manualLayout>
                  <c:x val="-6.7431102362204721E-3"/>
                  <c:y val="-0.13017096821230678"/>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13-4EEF-41FD-B086-5154902717A2}"/>
                </c:ext>
              </c:extLst>
            </c:dLbl>
            <c:dLbl>
              <c:idx val="11"/>
              <c:layout>
                <c:manualLayout>
                  <c:x val="-4.9403433945756782E-2"/>
                  <c:y val="2.9161927675707203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17-4EEF-41FD-B086-5154902717A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'Mn ore resources &amp; reserves'!$A$5:$A$16</c:f>
              <c:strCache>
                <c:ptCount val="12"/>
                <c:pt idx="0">
                  <c:v>South Africa</c:v>
                </c:pt>
                <c:pt idx="1">
                  <c:v>Ukraine</c:v>
                </c:pt>
                <c:pt idx="2">
                  <c:v>Brazil</c:v>
                </c:pt>
                <c:pt idx="3">
                  <c:v>Australia</c:v>
                </c:pt>
                <c:pt idx="4">
                  <c:v>India</c:v>
                </c:pt>
                <c:pt idx="5">
                  <c:v>China</c:v>
                </c:pt>
                <c:pt idx="6">
                  <c:v>Gabon</c:v>
                </c:pt>
                <c:pt idx="7">
                  <c:v>Ghana</c:v>
                </c:pt>
                <c:pt idx="8">
                  <c:v>Kazakhstan</c:v>
                </c:pt>
                <c:pt idx="9">
                  <c:v>Mexico</c:v>
                </c:pt>
                <c:pt idx="10">
                  <c:v>Russia</c:v>
                </c:pt>
                <c:pt idx="11">
                  <c:v>Others</c:v>
                </c:pt>
              </c:strCache>
            </c:strRef>
          </c:cat>
          <c:val>
            <c:numRef>
              <c:f>'Mn ore resources &amp; reserves'!$B$5:$B$16</c:f>
              <c:numCache>
                <c:formatCode>_-* #,##0\ _€_-;\-* #,##0\ _€_-;_-* "-"??\ _€_-;_-@_-</c:formatCode>
                <c:ptCount val="12"/>
                <c:pt idx="0">
                  <c:v>200.1</c:v>
                </c:pt>
                <c:pt idx="1">
                  <c:v>138</c:v>
                </c:pt>
                <c:pt idx="2">
                  <c:v>117.30000000000001</c:v>
                </c:pt>
                <c:pt idx="3">
                  <c:v>89.7</c:v>
                </c:pt>
                <c:pt idx="4">
                  <c:v>55.2</c:v>
                </c:pt>
                <c:pt idx="5">
                  <c:v>41.4</c:v>
                </c:pt>
                <c:pt idx="6">
                  <c:v>20.7</c:v>
                </c:pt>
                <c:pt idx="7">
                  <c:v>27.6</c:v>
                </c:pt>
              </c:numCache>
            </c:numRef>
          </c:val>
          <c:extLst xmlns:c16r2="http://schemas.microsoft.com/office/drawing/2015/06/chart">
            <c:ext xmlns:c16="http://schemas.microsoft.com/office/drawing/2014/chart" uri="{C3380CC4-5D6E-409C-BE32-E72D297353CC}">
              <c16:uniqueId val="{00000018-4EEF-41FD-B086-5154902717A2}"/>
            </c:ext>
          </c:extLst>
        </c:ser>
        <c:dLbls>
          <c:dLblPos val="bestFit"/>
          <c:showLegendKey val="0"/>
          <c:showVal val="1"/>
          <c:showCatName val="0"/>
          <c:showSerName val="0"/>
          <c:showPercent val="0"/>
          <c:showBubbleSize val="0"/>
          <c:showLeaderLines val="1"/>
        </c:dLbls>
      </c:pie3D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40"/>
      <c:rotY val="0"/>
      <c:depthPercent val="100"/>
      <c:rAngAx val="0"/>
      <c:perspective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9.6610952820007992E-2"/>
          <c:y val="0.2571011336348914"/>
          <c:w val="0.81388888888888888"/>
          <c:h val="0.66745953630796151"/>
        </c:manualLayout>
      </c:layout>
      <c:pie3DChart>
        <c:varyColors val="1"/>
        <c:ser>
          <c:idx val="0"/>
          <c:order val="0"/>
          <c:dPt>
            <c:idx val="0"/>
            <c:bubble3D val="0"/>
            <c:spPr>
              <a:solidFill>
                <a:schemeClr val="accent1"/>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1-3E3D-4E31-BF08-4B1855FF113B}"/>
              </c:ext>
            </c:extLst>
          </c:dPt>
          <c:dPt>
            <c:idx val="1"/>
            <c:bubble3D val="0"/>
            <c:spPr>
              <a:solidFill>
                <a:schemeClr val="accent2"/>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3-3E3D-4E31-BF08-4B1855FF113B}"/>
              </c:ext>
            </c:extLst>
          </c:dPt>
          <c:dPt>
            <c:idx val="2"/>
            <c:bubble3D val="0"/>
            <c:spPr>
              <a:solidFill>
                <a:schemeClr val="accent3"/>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5-3E3D-4E31-BF08-4B1855FF113B}"/>
              </c:ext>
            </c:extLst>
          </c:dPt>
          <c:dPt>
            <c:idx val="3"/>
            <c:bubble3D val="0"/>
            <c:spPr>
              <a:solidFill>
                <a:schemeClr val="accent4"/>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7-3E3D-4E31-BF08-4B1855FF113B}"/>
              </c:ext>
            </c:extLst>
          </c:dPt>
          <c:dPt>
            <c:idx val="4"/>
            <c:bubble3D val="0"/>
            <c:spPr>
              <a:solidFill>
                <a:schemeClr val="accent5"/>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9-3E3D-4E31-BF08-4B1855FF113B}"/>
              </c:ext>
            </c:extLst>
          </c:dPt>
          <c:dPt>
            <c:idx val="5"/>
            <c:bubble3D val="0"/>
            <c:spPr>
              <a:solidFill>
                <a:schemeClr val="accent6"/>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B-3E3D-4E31-BF08-4B1855FF113B}"/>
              </c:ext>
            </c:extLst>
          </c:dPt>
          <c:dPt>
            <c:idx val="6"/>
            <c:bubble3D val="0"/>
            <c:spPr>
              <a:solidFill>
                <a:schemeClr val="accent1">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D-3E3D-4E31-BF08-4B1855FF113B}"/>
              </c:ext>
            </c:extLst>
          </c:dPt>
          <c:dPt>
            <c:idx val="7"/>
            <c:bubble3D val="0"/>
            <c:spPr>
              <a:solidFill>
                <a:schemeClr val="accent2">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F-3E3D-4E31-BF08-4B1855FF113B}"/>
              </c:ext>
            </c:extLst>
          </c:dPt>
          <c:dPt>
            <c:idx val="8"/>
            <c:bubble3D val="0"/>
            <c:spPr>
              <a:solidFill>
                <a:schemeClr val="accent3">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1-3E3D-4E31-BF08-4B1855FF113B}"/>
              </c:ext>
            </c:extLst>
          </c:dPt>
          <c:dPt>
            <c:idx val="9"/>
            <c:bubble3D val="0"/>
            <c:spPr>
              <a:solidFill>
                <a:schemeClr val="accent4">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3-3E3D-4E31-BF08-4B1855FF113B}"/>
              </c:ext>
            </c:extLst>
          </c:dPt>
          <c:dPt>
            <c:idx val="10"/>
            <c:bubble3D val="0"/>
            <c:spPr>
              <a:solidFill>
                <a:schemeClr val="accent5">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5-3E3D-4E31-BF08-4B1855FF113B}"/>
              </c:ext>
            </c:extLst>
          </c:dPt>
          <c:dPt>
            <c:idx val="11"/>
            <c:bubble3D val="0"/>
            <c:spPr>
              <a:solidFill>
                <a:schemeClr val="accent6">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7-3E3D-4E31-BF08-4B1855FF113B}"/>
              </c:ext>
            </c:extLst>
          </c:dPt>
          <c:dPt>
            <c:idx val="12"/>
            <c:bubble3D val="0"/>
            <c:spPr>
              <a:solidFill>
                <a:schemeClr val="accent1">
                  <a:lumMod val="80000"/>
                  <a:lumOff val="2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9-3E3D-4E31-BF08-4B1855FF113B}"/>
              </c:ext>
            </c:extLst>
          </c:dPt>
          <c:dLbls>
            <c:dLbl>
              <c:idx val="0"/>
              <c:layout>
                <c:manualLayout>
                  <c:x val="-9.1143919510061743E-3"/>
                  <c:y val="-1.9812627588218354E-3"/>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3E3D-4E31-BF08-4B1855FF113B}"/>
                </c:ext>
              </c:extLst>
            </c:dLbl>
            <c:dLbl>
              <c:idx val="1"/>
              <c:layout>
                <c:manualLayout>
                  <c:x val="1.2713035870516186E-2"/>
                  <c:y val="-7.600940507436571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3E3D-4E31-BF08-4B1855FF113B}"/>
                </c:ext>
              </c:extLst>
            </c:dLbl>
            <c:dLbl>
              <c:idx val="2"/>
              <c:layout>
                <c:manualLayout>
                  <c:x val="-1.9346786382534156E-3"/>
                  <c:y val="-2.4312117235345581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3E3D-4E31-BF08-4B1855FF113B}"/>
                </c:ext>
              </c:extLst>
            </c:dLbl>
            <c:dLbl>
              <c:idx val="3"/>
              <c:layout>
                <c:manualLayout>
                  <c:x val="-4.9793622860763963E-2"/>
                  <c:y val="-0.15832166812481774"/>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3E3D-4E31-BF08-4B1855FF113B}"/>
                </c:ext>
              </c:extLst>
            </c:dLbl>
            <c:dLbl>
              <c:idx val="5"/>
              <c:layout>
                <c:manualLayout>
                  <c:x val="1.866502624671916E-2"/>
                  <c:y val="2.4278215223097114E-4"/>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3E3D-4E31-BF08-4B1855FF113B}"/>
                </c:ext>
              </c:extLst>
            </c:dLbl>
            <c:dLbl>
              <c:idx val="6"/>
              <c:layout>
                <c:manualLayout>
                  <c:x val="2.9230196143915942E-2"/>
                  <c:y val="-9.3687664041994759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D-3E3D-4E31-BF08-4B1855FF113B}"/>
                </c:ext>
              </c:extLst>
            </c:dLbl>
            <c:dLbl>
              <c:idx val="7"/>
              <c:layout>
                <c:manualLayout>
                  <c:x val="0.16361811023622047"/>
                  <c:y val="-4.074912510936133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F-3E3D-4E31-BF08-4B1855FF113B}"/>
                </c:ext>
              </c:extLst>
            </c:dLbl>
            <c:dLbl>
              <c:idx val="8"/>
              <c:layout>
                <c:manualLayout>
                  <c:x val="0.15753992851957335"/>
                  <c:y val="-0.10142615126509362"/>
                </c:manualLayout>
              </c:layout>
              <c:tx>
                <c:rich>
                  <a:bodyPr/>
                  <a:lstStyle/>
                  <a:p>
                    <a:fld id="{4E3687AC-140F-4D14-A31F-1EE3C743F5BE}" type="CATEGORYNAME">
                      <a:rPr lang="en-US"/>
                      <a:pPr/>
                      <a:t>[NOM DE CATÉGORIE]</a:t>
                    </a:fld>
                    <a:r>
                      <a:rPr lang="en-US" baseline="0"/>
                      <a:t>
</a:t>
                    </a:r>
                    <a:fld id="{BC66E1F7-5A3C-459C-871B-048EBBBA4D73}" type="PERCENTAGE">
                      <a:rPr lang="en-US" baseline="0"/>
                      <a:pPr/>
                      <a:t>[POURCENTAGE]</a:t>
                    </a:fld>
                    <a:endParaRPr lang="en-US" baseline="0"/>
                  </a:p>
                </c:rich>
              </c:tx>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11-3E3D-4E31-BF08-4B1855FF113B}"/>
                </c:ext>
              </c:extLst>
            </c:dLbl>
            <c:dLbl>
              <c:idx val="9"/>
              <c:layout>
                <c:manualLayout>
                  <c:x val="0.25512496092963899"/>
                  <c:y val="-6.9985783027121606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13-3E3D-4E31-BF08-4B1855FF113B}"/>
                </c:ext>
              </c:extLst>
            </c:dLbl>
            <c:dLbl>
              <c:idx val="10"/>
              <c:layout>
                <c:manualLayout>
                  <c:x val="0.34271332417053091"/>
                  <c:y val="-7.8120078740157486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15-3E3D-4E31-BF08-4B1855FF113B}"/>
                </c:ext>
              </c:extLst>
            </c:dLbl>
            <c:dLbl>
              <c:idx val="11"/>
              <c:layout>
                <c:manualLayout>
                  <c:x val="0.19168325818978979"/>
                  <c:y val="2.9161927675707203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17-3E3D-4E31-BF08-4B1855FF113B}"/>
                </c:ext>
              </c:extLst>
            </c:dLbl>
            <c:dLbl>
              <c:idx val="12"/>
              <c:layout>
                <c:manualLayout>
                  <c:x val="-2.4312773403324585E-2"/>
                  <c:y val="-3.9925634295713039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19-3E3D-4E31-BF08-4B1855FF113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'Mn ore resources &amp; reserves'!$A$5:$A$16</c:f>
              <c:strCache>
                <c:ptCount val="12"/>
                <c:pt idx="0">
                  <c:v>South Africa</c:v>
                </c:pt>
                <c:pt idx="1">
                  <c:v>Ukraine</c:v>
                </c:pt>
                <c:pt idx="2">
                  <c:v>Brazil</c:v>
                </c:pt>
                <c:pt idx="3">
                  <c:v>Australia</c:v>
                </c:pt>
                <c:pt idx="4">
                  <c:v>India</c:v>
                </c:pt>
                <c:pt idx="5">
                  <c:v>China</c:v>
                </c:pt>
                <c:pt idx="6">
                  <c:v>Gabon</c:v>
                </c:pt>
                <c:pt idx="7">
                  <c:v>Ghana</c:v>
                </c:pt>
                <c:pt idx="8">
                  <c:v>Kazakhstan</c:v>
                </c:pt>
                <c:pt idx="9">
                  <c:v>Mexico</c:v>
                </c:pt>
                <c:pt idx="10">
                  <c:v>Russia</c:v>
                </c:pt>
                <c:pt idx="11">
                  <c:v>Others</c:v>
                </c:pt>
              </c:strCache>
            </c:strRef>
          </c:cat>
          <c:val>
            <c:numRef>
              <c:f>'Mn ore resources &amp; reserves'!$D$5:$D$16</c:f>
              <c:numCache>
                <c:formatCode>_-* #,##0\ _€_-;\-* #,##0\ _€_-;_-* "-"??\ _€_-;_-@_-</c:formatCode>
                <c:ptCount val="12"/>
                <c:pt idx="0">
                  <c:v>4185</c:v>
                </c:pt>
                <c:pt idx="1">
                  <c:v>513</c:v>
                </c:pt>
                <c:pt idx="2">
                  <c:v>51</c:v>
                </c:pt>
                <c:pt idx="3">
                  <c:v>130</c:v>
                </c:pt>
                <c:pt idx="4">
                  <c:v>150</c:v>
                </c:pt>
                <c:pt idx="5">
                  <c:v>80</c:v>
                </c:pt>
                <c:pt idx="6">
                  <c:v>141</c:v>
                </c:pt>
                <c:pt idx="8">
                  <c:v>63</c:v>
                </c:pt>
                <c:pt idx="9">
                  <c:v>9</c:v>
                </c:pt>
                <c:pt idx="10">
                  <c:v>28</c:v>
                </c:pt>
                <c:pt idx="11">
                  <c:v>40</c:v>
                </c:pt>
              </c:numCache>
            </c:numRef>
          </c:val>
          <c:extLst xmlns:c16r2="http://schemas.microsoft.com/office/drawing/2015/06/chart">
            <c:ext xmlns:c16="http://schemas.microsoft.com/office/drawing/2014/chart" uri="{C3380CC4-5D6E-409C-BE32-E72D297353CC}">
              <c16:uniqueId val="{0000001A-3E3D-4E31-BF08-4B1855FF113B}"/>
            </c:ext>
          </c:extLst>
        </c:ser>
        <c:dLbls>
          <c:dLblPos val="bestFit"/>
          <c:showLegendKey val="0"/>
          <c:showVal val="1"/>
          <c:showCatName val="0"/>
          <c:showSerName val="0"/>
          <c:showPercent val="0"/>
          <c:showBubbleSize val="0"/>
          <c:showLeaderLines val="1"/>
        </c:dLbls>
      </c:pie3D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Cost</c:v>
                </c:pt>
              </c:strCache>
            </c:strRef>
          </c:tx>
          <c:dLbls>
            <c:txPr>
              <a:bodyPr/>
              <a:lstStyle/>
              <a:p>
                <a:pPr>
                  <a:defRPr sz="1200"/>
                </a:pPr>
                <a:endParaRPr lang="en-US"/>
              </a:p>
            </c:txPr>
            <c:dLblPos val="outEnd"/>
            <c:showLegendKey val="0"/>
            <c:showVal val="1"/>
            <c:showCatName val="1"/>
            <c:showSerName val="0"/>
            <c:showPercent val="0"/>
            <c:showBubbleSize val="0"/>
            <c:showLeaderLines val="1"/>
          </c:dLbls>
          <c:cat>
            <c:strRef>
              <c:f>Sheet1!$A$2:$A$6</c:f>
              <c:strCache>
                <c:ptCount val="5"/>
                <c:pt idx="0">
                  <c:v>Royalty</c:v>
                </c:pt>
                <c:pt idx="1">
                  <c:v>Mining</c:v>
                </c:pt>
                <c:pt idx="2">
                  <c:v>Crushing</c:v>
                </c:pt>
                <c:pt idx="3">
                  <c:v>Transport</c:v>
                </c:pt>
                <c:pt idx="4">
                  <c:v>General</c:v>
                </c:pt>
              </c:strCache>
            </c:strRef>
          </c:cat>
          <c:val>
            <c:numRef>
              <c:f>Sheet1!$B$2:$B$6</c:f>
              <c:numCache>
                <c:formatCode>0%</c:formatCode>
                <c:ptCount val="5"/>
                <c:pt idx="0">
                  <c:v>0.12</c:v>
                </c:pt>
                <c:pt idx="1">
                  <c:v>0.16</c:v>
                </c:pt>
                <c:pt idx="2">
                  <c:v>0.04</c:v>
                </c:pt>
                <c:pt idx="3">
                  <c:v>0.57999999999999996</c:v>
                </c:pt>
                <c:pt idx="4">
                  <c:v>0.1</c:v>
                </c:pt>
              </c:numCache>
            </c:numRef>
          </c:val>
        </c:ser>
        <c:dLbls>
          <c:dLblPos val="outEnd"/>
          <c:showLegendKey val="0"/>
          <c:showVal val="1"/>
          <c:showCatName val="0"/>
          <c:showSerName val="0"/>
          <c:showPercent val="0"/>
          <c:showBubbleSize val="0"/>
          <c:showLeaderLines val="1"/>
        </c:dLbls>
        <c:firstSliceAng val="0"/>
      </c:pieChart>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1604" tIns="45802" rIns="91604" bIns="45802" numCol="1" anchor="t" anchorCtr="0" compatLnSpc="1">
            <a:prstTxWarp prst="textNoShape">
              <a:avLst/>
            </a:prstTxWarp>
          </a:bodyPr>
          <a:lstStyle>
            <a:lvl1pPr defTabSz="915988">
              <a:defRPr sz="1200" b="0">
                <a:latin typeface="Times New Roman" pitchFamily="18" charset="0"/>
              </a:defRPr>
            </a:lvl1pPr>
          </a:lstStyle>
          <a:p>
            <a:pPr>
              <a:defRPr/>
            </a:pPr>
            <a:endParaRPr lang="en-US" altLang="zh-CN"/>
          </a:p>
        </p:txBody>
      </p:sp>
      <p:sp>
        <p:nvSpPr>
          <p:cNvPr id="22531"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1604" tIns="45802" rIns="91604" bIns="45802" numCol="1" anchor="t" anchorCtr="0" compatLnSpc="1">
            <a:prstTxWarp prst="textNoShape">
              <a:avLst/>
            </a:prstTxWarp>
          </a:bodyPr>
          <a:lstStyle>
            <a:lvl1pPr algn="r" defTabSz="915988">
              <a:defRPr sz="1200" b="0">
                <a:latin typeface="Times New Roman" pitchFamily="18" charset="0"/>
              </a:defRPr>
            </a:lvl1pPr>
          </a:lstStyle>
          <a:p>
            <a:pPr>
              <a:defRPr/>
            </a:pPr>
            <a:endParaRPr lang="en-US" altLang="zh-CN"/>
          </a:p>
        </p:txBody>
      </p:sp>
      <p:sp>
        <p:nvSpPr>
          <p:cNvPr id="2253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p:spPr>
        <p:txBody>
          <a:bodyPr vert="horz" wrap="square" lIns="91604" tIns="45802" rIns="91604" bIns="45802" numCol="1" anchor="b" anchorCtr="0" compatLnSpc="1">
            <a:prstTxWarp prst="textNoShape">
              <a:avLst/>
            </a:prstTxWarp>
          </a:bodyPr>
          <a:lstStyle>
            <a:lvl1pPr defTabSz="915988">
              <a:defRPr sz="1200" b="0">
                <a:latin typeface="Times New Roman" pitchFamily="18" charset="0"/>
              </a:defRPr>
            </a:lvl1pPr>
          </a:lstStyle>
          <a:p>
            <a:pPr>
              <a:defRPr/>
            </a:pPr>
            <a:endParaRPr lang="en-US" altLang="zh-CN"/>
          </a:p>
        </p:txBody>
      </p:sp>
      <p:sp>
        <p:nvSpPr>
          <p:cNvPr id="22533" name="Rectangle 5"/>
          <p:cNvSpPr>
            <a:spLocks noGrp="1" noChangeArrowheads="1"/>
          </p:cNvSpPr>
          <p:nvPr>
            <p:ph type="sldNum" sz="quarter" idx="3"/>
          </p:nvPr>
        </p:nvSpPr>
        <p:spPr bwMode="auto">
          <a:xfrm>
            <a:off x="3851275" y="9429750"/>
            <a:ext cx="2946400" cy="496888"/>
          </a:xfrm>
          <a:prstGeom prst="rect">
            <a:avLst/>
          </a:prstGeom>
          <a:noFill/>
          <a:ln w="9525">
            <a:noFill/>
            <a:miter lim="800000"/>
            <a:headEnd/>
            <a:tailEnd/>
          </a:ln>
        </p:spPr>
        <p:txBody>
          <a:bodyPr vert="horz" wrap="square" lIns="91604" tIns="45802" rIns="91604" bIns="45802" numCol="1" anchor="b" anchorCtr="0" compatLnSpc="1">
            <a:prstTxWarp prst="textNoShape">
              <a:avLst/>
            </a:prstTxWarp>
          </a:bodyPr>
          <a:lstStyle>
            <a:lvl1pPr algn="r" defTabSz="915988">
              <a:defRPr sz="1200" b="0">
                <a:latin typeface="Times New Roman" pitchFamily="18" charset="0"/>
              </a:defRPr>
            </a:lvl1pPr>
          </a:lstStyle>
          <a:p>
            <a:pPr>
              <a:defRPr/>
            </a:pPr>
            <a:fld id="{291BBCD0-17FD-47FC-B2B5-19F995BB8B76}" type="slidenum">
              <a:rPr lang="en-US" altLang="zh-CN"/>
              <a:pPr>
                <a:defRPr/>
              </a:pPr>
              <a:t>‹#›</a:t>
            </a:fld>
            <a:endParaRPr lang="en-US" altLang="zh-CN" dirty="0"/>
          </a:p>
        </p:txBody>
      </p:sp>
    </p:spTree>
    <p:extLst>
      <p:ext uri="{BB962C8B-B14F-4D97-AF65-F5344CB8AC3E}">
        <p14:creationId xmlns:p14="http://schemas.microsoft.com/office/powerpoint/2010/main" val="10952931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1604" tIns="45802" rIns="91604" bIns="45802" numCol="1" anchor="t" anchorCtr="0" compatLnSpc="1">
            <a:prstTxWarp prst="textNoShape">
              <a:avLst/>
            </a:prstTxWarp>
          </a:bodyPr>
          <a:lstStyle>
            <a:lvl1pPr defTabSz="915988">
              <a:defRPr sz="1200" b="0">
                <a:latin typeface="Times New Roman" pitchFamily="18" charset="0"/>
              </a:defRPr>
            </a:lvl1pPr>
          </a:lstStyle>
          <a:p>
            <a:pPr>
              <a:defRPr/>
            </a:pPr>
            <a:endParaRPr lang="en-US" altLang="zh-CN"/>
          </a:p>
        </p:txBody>
      </p:sp>
      <p:sp>
        <p:nvSpPr>
          <p:cNvPr id="6147"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1604" tIns="45802" rIns="91604" bIns="45802" numCol="1" anchor="t" anchorCtr="0" compatLnSpc="1">
            <a:prstTxWarp prst="textNoShape">
              <a:avLst/>
            </a:prstTxWarp>
          </a:bodyPr>
          <a:lstStyle>
            <a:lvl1pPr algn="r" defTabSz="915988">
              <a:defRPr sz="1200" b="0">
                <a:latin typeface="Times New Roman" pitchFamily="18" charset="0"/>
              </a:defRPr>
            </a:lvl1pPr>
          </a:lstStyle>
          <a:p>
            <a:pPr>
              <a:defRPr/>
            </a:pPr>
            <a:endParaRPr lang="en-US" altLang="zh-CN"/>
          </a:p>
        </p:txBody>
      </p:sp>
      <p:sp>
        <p:nvSpPr>
          <p:cNvPr id="27652" name="Rectangle 4"/>
          <p:cNvSpPr>
            <a:spLocks noGrp="1" noRot="1" noChangeAspect="1" noChangeArrowheads="1" noTextEdit="1"/>
          </p:cNvSpPr>
          <p:nvPr>
            <p:ph type="sldImg" idx="2"/>
          </p:nvPr>
        </p:nvSpPr>
        <p:spPr bwMode="auto">
          <a:xfrm>
            <a:off x="920750" y="742950"/>
            <a:ext cx="4960938" cy="37226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06463" y="4714875"/>
            <a:ext cx="4984750" cy="4468813"/>
          </a:xfrm>
          <a:prstGeom prst="rect">
            <a:avLst/>
          </a:prstGeom>
          <a:noFill/>
          <a:ln w="9525">
            <a:noFill/>
            <a:miter lim="800000"/>
            <a:headEnd/>
            <a:tailEnd/>
          </a:ln>
        </p:spPr>
        <p:txBody>
          <a:bodyPr vert="horz" wrap="square" lIns="91604" tIns="45802" rIns="91604" bIns="45802" numCol="1" anchor="t"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150"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p:spPr>
        <p:txBody>
          <a:bodyPr vert="horz" wrap="square" lIns="91604" tIns="45802" rIns="91604" bIns="45802" numCol="1" anchor="b" anchorCtr="0" compatLnSpc="1">
            <a:prstTxWarp prst="textNoShape">
              <a:avLst/>
            </a:prstTxWarp>
          </a:bodyPr>
          <a:lstStyle>
            <a:lvl1pPr defTabSz="915988">
              <a:defRPr sz="1200" b="0">
                <a:latin typeface="Times New Roman" pitchFamily="18" charset="0"/>
              </a:defRPr>
            </a:lvl1pPr>
          </a:lstStyle>
          <a:p>
            <a:pPr>
              <a:defRPr/>
            </a:pPr>
            <a:endParaRPr lang="en-US" altLang="zh-CN"/>
          </a:p>
        </p:txBody>
      </p:sp>
      <p:sp>
        <p:nvSpPr>
          <p:cNvPr id="6151" name="Rectangle 7"/>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p:spPr>
        <p:txBody>
          <a:bodyPr vert="horz" wrap="square" lIns="91604" tIns="45802" rIns="91604" bIns="45802" numCol="1" anchor="b" anchorCtr="0" compatLnSpc="1">
            <a:prstTxWarp prst="textNoShape">
              <a:avLst/>
            </a:prstTxWarp>
          </a:bodyPr>
          <a:lstStyle>
            <a:lvl1pPr algn="r" defTabSz="915988">
              <a:defRPr sz="1200" b="0">
                <a:latin typeface="Times New Roman" pitchFamily="18" charset="0"/>
              </a:defRPr>
            </a:lvl1pPr>
          </a:lstStyle>
          <a:p>
            <a:pPr>
              <a:defRPr/>
            </a:pPr>
            <a:fld id="{7B8B844F-010E-4972-B010-0964521015B5}" type="slidenum">
              <a:rPr lang="en-US" altLang="zh-CN"/>
              <a:pPr>
                <a:defRPr/>
              </a:pPr>
              <a:t>‹#›</a:t>
            </a:fld>
            <a:endParaRPr lang="en-US" altLang="zh-CN" dirty="0"/>
          </a:p>
        </p:txBody>
      </p:sp>
    </p:spTree>
    <p:extLst>
      <p:ext uri="{BB962C8B-B14F-4D97-AF65-F5344CB8AC3E}">
        <p14:creationId xmlns:p14="http://schemas.microsoft.com/office/powerpoint/2010/main" val="28734116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宋体" pitchFamily="2" charset="-122"/>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宋体" pitchFamily="2" charset="-122"/>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宋体" pitchFamily="2" charset="-122"/>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宋体" pitchFamily="2" charset="-122"/>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Footer Placeholder 4"/>
          <p:cNvSpPr>
            <a:spLocks noGrp="1"/>
          </p:cNvSpPr>
          <p:nvPr>
            <p:ph type="ftr" sz="quarter"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r>
              <a:rPr lang="en-US" altLang="zh-CN"/>
              <a:t>Page </a:t>
            </a:r>
            <a:fld id="{3498F7DE-B858-44B9-8877-A5596D3B50D4}" type="slidenum">
              <a:rPr lang="en-US" altLang="zh-TW"/>
              <a:pPr>
                <a:defRPr/>
              </a:pPr>
              <a:t>‹#›</a:t>
            </a:fld>
            <a:endParaRPr lang="en-US" altLang="zh-TW"/>
          </a:p>
        </p:txBody>
      </p:sp>
    </p:spTree>
    <p:extLst>
      <p:ext uri="{BB962C8B-B14F-4D97-AF65-F5344CB8AC3E}">
        <p14:creationId xmlns:p14="http://schemas.microsoft.com/office/powerpoint/2010/main" val="968368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r>
              <a:rPr lang="en-US" altLang="zh-CN"/>
              <a:t>Page </a:t>
            </a:r>
            <a:fld id="{072E4048-D34A-43ED-AEA0-4D3D20AAF98C}" type="slidenum">
              <a:rPr lang="en-US" altLang="zh-TW"/>
              <a:pPr>
                <a:defRPr/>
              </a:pPr>
              <a:t>‹#›</a:t>
            </a:fld>
            <a:endParaRPr lang="en-US" altLang="zh-TW"/>
          </a:p>
        </p:txBody>
      </p:sp>
    </p:spTree>
    <p:extLst>
      <p:ext uri="{BB962C8B-B14F-4D97-AF65-F5344CB8AC3E}">
        <p14:creationId xmlns:p14="http://schemas.microsoft.com/office/powerpoint/2010/main" val="3889897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r>
              <a:rPr lang="en-US" altLang="zh-CN"/>
              <a:t>Page </a:t>
            </a:r>
            <a:fld id="{CD30047F-32DD-4B2A-9AFA-ACD61597469F}" type="slidenum">
              <a:rPr lang="en-US" altLang="zh-TW"/>
              <a:pPr>
                <a:defRPr/>
              </a:pPr>
              <a:t>‹#›</a:t>
            </a:fld>
            <a:endParaRPr lang="en-US" altLang="zh-TW"/>
          </a:p>
        </p:txBody>
      </p:sp>
    </p:spTree>
    <p:extLst>
      <p:ext uri="{BB962C8B-B14F-4D97-AF65-F5344CB8AC3E}">
        <p14:creationId xmlns:p14="http://schemas.microsoft.com/office/powerpoint/2010/main" val="14807197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EE0ECF8-C8F7-4FA8-AE0C-736C212FA3B8}" type="datetimeFigureOut">
              <a:rPr lang="en-US"/>
              <a:pPr>
                <a:defRPr/>
              </a:pPr>
              <a:t>9/10/2018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2E1A202-F909-4873-B471-377756D93B29}" type="slidenum">
              <a:rPr lang="en-US"/>
              <a:pPr>
                <a:defRPr/>
              </a:pPr>
              <a:t>‹#›</a:t>
            </a:fld>
            <a:endParaRPr lang="en-US"/>
          </a:p>
        </p:txBody>
      </p:sp>
    </p:spTree>
    <p:extLst>
      <p:ext uri="{BB962C8B-B14F-4D97-AF65-F5344CB8AC3E}">
        <p14:creationId xmlns:p14="http://schemas.microsoft.com/office/powerpoint/2010/main" val="9253838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EE59A65-9FEC-4FD2-BAD4-DD8918F3DBAA}" type="datetimeFigureOut">
              <a:rPr lang="en-US"/>
              <a:pPr>
                <a:defRPr/>
              </a:pPr>
              <a:t>9/10/2018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9C0AA6F-3117-4E99-89C9-41DBFD1FD486}" type="slidenum">
              <a:rPr lang="en-US"/>
              <a:pPr>
                <a:defRPr/>
              </a:pPr>
              <a:t>‹#›</a:t>
            </a:fld>
            <a:endParaRPr lang="en-US"/>
          </a:p>
        </p:txBody>
      </p:sp>
    </p:spTree>
    <p:extLst>
      <p:ext uri="{BB962C8B-B14F-4D97-AF65-F5344CB8AC3E}">
        <p14:creationId xmlns:p14="http://schemas.microsoft.com/office/powerpoint/2010/main" val="26561356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CE866E2-0F4C-4244-83C7-C06A2B8F1608}" type="datetimeFigureOut">
              <a:rPr lang="en-US"/>
              <a:pPr>
                <a:defRPr/>
              </a:pPr>
              <a:t>9/10/2018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E4C11F9-CB24-40E1-8C64-7B57BDA2B917}" type="slidenum">
              <a:rPr lang="en-US"/>
              <a:pPr>
                <a:defRPr/>
              </a:pPr>
              <a:t>‹#›</a:t>
            </a:fld>
            <a:endParaRPr lang="en-US"/>
          </a:p>
        </p:txBody>
      </p:sp>
    </p:spTree>
    <p:extLst>
      <p:ext uri="{BB962C8B-B14F-4D97-AF65-F5344CB8AC3E}">
        <p14:creationId xmlns:p14="http://schemas.microsoft.com/office/powerpoint/2010/main" val="11351483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60A846C-F326-453C-9524-C81B8D2CDE74}" type="datetimeFigureOut">
              <a:rPr lang="en-US"/>
              <a:pPr>
                <a:defRPr/>
              </a:pPr>
              <a:t>9/10/2018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0131DDF-50A3-45BE-AAEB-42559659CA30}" type="slidenum">
              <a:rPr lang="en-US"/>
              <a:pPr>
                <a:defRPr/>
              </a:pPr>
              <a:t>‹#›</a:t>
            </a:fld>
            <a:endParaRPr lang="en-US"/>
          </a:p>
        </p:txBody>
      </p:sp>
    </p:spTree>
    <p:extLst>
      <p:ext uri="{BB962C8B-B14F-4D97-AF65-F5344CB8AC3E}">
        <p14:creationId xmlns:p14="http://schemas.microsoft.com/office/powerpoint/2010/main" val="32543781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79C2897-58EE-4668-B436-031003780240}" type="datetimeFigureOut">
              <a:rPr lang="en-US"/>
              <a:pPr>
                <a:defRPr/>
              </a:pPr>
              <a:t>9/10/2018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DDD235B-D886-45E2-9C1D-2E2F9E95C70D}" type="slidenum">
              <a:rPr lang="en-US"/>
              <a:pPr>
                <a:defRPr/>
              </a:pPr>
              <a:t>‹#›</a:t>
            </a:fld>
            <a:endParaRPr lang="en-US"/>
          </a:p>
        </p:txBody>
      </p:sp>
    </p:spTree>
    <p:extLst>
      <p:ext uri="{BB962C8B-B14F-4D97-AF65-F5344CB8AC3E}">
        <p14:creationId xmlns:p14="http://schemas.microsoft.com/office/powerpoint/2010/main" val="31837620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E8F9683-A393-4516-860D-7CE063EBD12F}" type="datetimeFigureOut">
              <a:rPr lang="en-US"/>
              <a:pPr>
                <a:defRPr/>
              </a:pPr>
              <a:t>9/10/2018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746EC55-EB6B-4189-83AF-853F937B7BE6}" type="slidenum">
              <a:rPr lang="en-US"/>
              <a:pPr>
                <a:defRPr/>
              </a:pPr>
              <a:t>‹#›</a:t>
            </a:fld>
            <a:endParaRPr lang="en-US"/>
          </a:p>
        </p:txBody>
      </p:sp>
    </p:spTree>
    <p:extLst>
      <p:ext uri="{BB962C8B-B14F-4D97-AF65-F5344CB8AC3E}">
        <p14:creationId xmlns:p14="http://schemas.microsoft.com/office/powerpoint/2010/main" val="20003822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3513CFA-3FDC-4552-9F16-0197AE46E1B4}" type="datetimeFigureOut">
              <a:rPr lang="en-US"/>
              <a:pPr>
                <a:defRPr/>
              </a:pPr>
              <a:t>9/10/2018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2D157AC-AAD9-4F81-B566-04B4A024EBE0}" type="slidenum">
              <a:rPr lang="en-US"/>
              <a:pPr>
                <a:defRPr/>
              </a:pPr>
              <a:t>‹#›</a:t>
            </a:fld>
            <a:endParaRPr lang="en-US"/>
          </a:p>
        </p:txBody>
      </p:sp>
    </p:spTree>
    <p:extLst>
      <p:ext uri="{BB962C8B-B14F-4D97-AF65-F5344CB8AC3E}">
        <p14:creationId xmlns:p14="http://schemas.microsoft.com/office/powerpoint/2010/main" val="2505604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566ED25-F648-4CAF-A499-45279786041B}" type="datetimeFigureOut">
              <a:rPr lang="en-US"/>
              <a:pPr>
                <a:defRPr/>
              </a:pPr>
              <a:t>9/10/2018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398D980-D29F-498D-B6EE-573E2C554BA8}" type="slidenum">
              <a:rPr lang="en-US"/>
              <a:pPr>
                <a:defRPr/>
              </a:pPr>
              <a:t>‹#›</a:t>
            </a:fld>
            <a:endParaRPr lang="en-US"/>
          </a:p>
        </p:txBody>
      </p:sp>
    </p:spTree>
    <p:extLst>
      <p:ext uri="{BB962C8B-B14F-4D97-AF65-F5344CB8AC3E}">
        <p14:creationId xmlns:p14="http://schemas.microsoft.com/office/powerpoint/2010/main" val="3871433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r>
              <a:rPr lang="en-US" altLang="zh-CN"/>
              <a:t>Page </a:t>
            </a:r>
            <a:fld id="{E7D5A6F4-AD73-4DAA-BFD8-5D3A3B8071A3}" type="slidenum">
              <a:rPr lang="en-US" altLang="zh-TW"/>
              <a:pPr>
                <a:defRPr/>
              </a:pPr>
              <a:t>‹#›</a:t>
            </a:fld>
            <a:endParaRPr lang="en-US" altLang="zh-TW"/>
          </a:p>
        </p:txBody>
      </p:sp>
    </p:spTree>
    <p:extLst>
      <p:ext uri="{BB962C8B-B14F-4D97-AF65-F5344CB8AC3E}">
        <p14:creationId xmlns:p14="http://schemas.microsoft.com/office/powerpoint/2010/main" val="40423709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21DF450-4428-447E-A57E-F2176228AA85}" type="datetimeFigureOut">
              <a:rPr lang="en-US"/>
              <a:pPr>
                <a:defRPr/>
              </a:pPr>
              <a:t>9/10/2018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F01F3D4-273C-4E6A-BF13-CD1374592FC2}" type="slidenum">
              <a:rPr lang="en-US"/>
              <a:pPr>
                <a:defRPr/>
              </a:pPr>
              <a:t>‹#›</a:t>
            </a:fld>
            <a:endParaRPr lang="en-US"/>
          </a:p>
        </p:txBody>
      </p:sp>
    </p:spTree>
    <p:extLst>
      <p:ext uri="{BB962C8B-B14F-4D97-AF65-F5344CB8AC3E}">
        <p14:creationId xmlns:p14="http://schemas.microsoft.com/office/powerpoint/2010/main" val="20958210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683A437-391A-4DE2-BF6C-EEA4A91F6B3E}" type="datetimeFigureOut">
              <a:rPr lang="en-US"/>
              <a:pPr>
                <a:defRPr/>
              </a:pPr>
              <a:t>9/10/2018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D22784D-1000-451B-8742-39AA89A207F8}" type="slidenum">
              <a:rPr lang="en-US"/>
              <a:pPr>
                <a:defRPr/>
              </a:pPr>
              <a:t>‹#›</a:t>
            </a:fld>
            <a:endParaRPr lang="en-US"/>
          </a:p>
        </p:txBody>
      </p:sp>
    </p:spTree>
    <p:extLst>
      <p:ext uri="{BB962C8B-B14F-4D97-AF65-F5344CB8AC3E}">
        <p14:creationId xmlns:p14="http://schemas.microsoft.com/office/powerpoint/2010/main" val="12262209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C81A3EF-EB7A-4209-8E2E-F7B0CC723CD2}" type="datetimeFigureOut">
              <a:rPr lang="en-US"/>
              <a:pPr>
                <a:defRPr/>
              </a:pPr>
              <a:t>9/10/2018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ED68567-C79C-4D25-9743-87DC41BF5926}" type="slidenum">
              <a:rPr lang="en-US"/>
              <a:pPr>
                <a:defRPr/>
              </a:pPr>
              <a:t>‹#›</a:t>
            </a:fld>
            <a:endParaRPr lang="en-US"/>
          </a:p>
        </p:txBody>
      </p:sp>
    </p:spTree>
    <p:extLst>
      <p:ext uri="{BB962C8B-B14F-4D97-AF65-F5344CB8AC3E}">
        <p14:creationId xmlns:p14="http://schemas.microsoft.com/office/powerpoint/2010/main" val="2831343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Footer Placeholder 4"/>
          <p:cNvSpPr>
            <a:spLocks noGrp="1"/>
          </p:cNvSpPr>
          <p:nvPr>
            <p:ph type="ftr" sz="quarter"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r>
              <a:rPr lang="en-US" altLang="zh-CN"/>
              <a:t>Page </a:t>
            </a:r>
            <a:fld id="{6B0931BB-2B3E-47E7-85CE-E8576123CA61}" type="slidenum">
              <a:rPr lang="en-US" altLang="zh-TW"/>
              <a:pPr>
                <a:defRPr/>
              </a:pPr>
              <a:t>‹#›</a:t>
            </a:fld>
            <a:endParaRPr lang="en-US" altLang="zh-TW"/>
          </a:p>
        </p:txBody>
      </p:sp>
    </p:spTree>
    <p:extLst>
      <p:ext uri="{BB962C8B-B14F-4D97-AF65-F5344CB8AC3E}">
        <p14:creationId xmlns:p14="http://schemas.microsoft.com/office/powerpoint/2010/main" val="247686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pPr>
              <a:defRPr/>
            </a:pPr>
            <a:endParaRPr lang="en-US"/>
          </a:p>
        </p:txBody>
      </p:sp>
      <p:sp>
        <p:nvSpPr>
          <p:cNvPr id="6" name="Slide Number Placeholder 5"/>
          <p:cNvSpPr>
            <a:spLocks noGrp="1"/>
          </p:cNvSpPr>
          <p:nvPr>
            <p:ph type="sldNum" sz="quarter" idx="11"/>
          </p:nvPr>
        </p:nvSpPr>
        <p:spPr/>
        <p:txBody>
          <a:bodyPr/>
          <a:lstStyle>
            <a:lvl1pPr>
              <a:defRPr/>
            </a:lvl1pPr>
          </a:lstStyle>
          <a:p>
            <a:pPr>
              <a:defRPr/>
            </a:pPr>
            <a:r>
              <a:rPr lang="en-US" altLang="zh-CN"/>
              <a:t>Page </a:t>
            </a:r>
            <a:fld id="{5128BAE5-32D4-4859-9AEA-0637B395D653}" type="slidenum">
              <a:rPr lang="en-US" altLang="zh-TW"/>
              <a:pPr>
                <a:defRPr/>
              </a:pPr>
              <a:t>‹#›</a:t>
            </a:fld>
            <a:endParaRPr lang="en-US" altLang="zh-TW"/>
          </a:p>
        </p:txBody>
      </p:sp>
    </p:spTree>
    <p:extLst>
      <p:ext uri="{BB962C8B-B14F-4D97-AF65-F5344CB8AC3E}">
        <p14:creationId xmlns:p14="http://schemas.microsoft.com/office/powerpoint/2010/main" val="1460846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4"/>
          <p:cNvSpPr>
            <a:spLocks noGrp="1"/>
          </p:cNvSpPr>
          <p:nvPr>
            <p:ph type="ftr" sz="quarter" idx="10"/>
          </p:nvPr>
        </p:nvSpPr>
        <p:spPr/>
        <p:txBody>
          <a:bodyPr/>
          <a:lstStyle>
            <a:lvl1pPr>
              <a:defRPr/>
            </a:lvl1pPr>
          </a:lstStyle>
          <a:p>
            <a:pPr>
              <a:defRPr/>
            </a:pPr>
            <a:endParaRPr lang="en-US"/>
          </a:p>
        </p:txBody>
      </p:sp>
      <p:sp>
        <p:nvSpPr>
          <p:cNvPr id="8" name="Slide Number Placeholder 5"/>
          <p:cNvSpPr>
            <a:spLocks noGrp="1"/>
          </p:cNvSpPr>
          <p:nvPr>
            <p:ph type="sldNum" sz="quarter" idx="11"/>
          </p:nvPr>
        </p:nvSpPr>
        <p:spPr/>
        <p:txBody>
          <a:bodyPr/>
          <a:lstStyle>
            <a:lvl1pPr>
              <a:defRPr/>
            </a:lvl1pPr>
          </a:lstStyle>
          <a:p>
            <a:pPr>
              <a:defRPr/>
            </a:pPr>
            <a:r>
              <a:rPr lang="en-US" altLang="zh-CN"/>
              <a:t>Page </a:t>
            </a:r>
            <a:fld id="{B2C16FE7-4EE7-4B8A-8ACB-BF0ED74FDC7A}" type="slidenum">
              <a:rPr lang="en-US" altLang="zh-TW"/>
              <a:pPr>
                <a:defRPr/>
              </a:pPr>
              <a:t>‹#›</a:t>
            </a:fld>
            <a:endParaRPr lang="en-US" altLang="zh-TW"/>
          </a:p>
        </p:txBody>
      </p:sp>
    </p:spTree>
    <p:extLst>
      <p:ext uri="{BB962C8B-B14F-4D97-AF65-F5344CB8AC3E}">
        <p14:creationId xmlns:p14="http://schemas.microsoft.com/office/powerpoint/2010/main" val="2570790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4"/>
          <p:cNvSpPr>
            <a:spLocks noGrp="1"/>
          </p:cNvSpPr>
          <p:nvPr>
            <p:ph type="ftr" sz="quarter" idx="10"/>
          </p:nvPr>
        </p:nvSpPr>
        <p:spPr/>
        <p:txBody>
          <a:bodyPr/>
          <a:lstStyle>
            <a:lvl1pPr>
              <a:defRPr/>
            </a:lvl1pPr>
          </a:lstStyle>
          <a:p>
            <a:pPr>
              <a:defRPr/>
            </a:pPr>
            <a:endParaRPr lang="en-US"/>
          </a:p>
        </p:txBody>
      </p:sp>
      <p:sp>
        <p:nvSpPr>
          <p:cNvPr id="4" name="Slide Number Placeholder 5"/>
          <p:cNvSpPr>
            <a:spLocks noGrp="1"/>
          </p:cNvSpPr>
          <p:nvPr>
            <p:ph type="sldNum" sz="quarter" idx="11"/>
          </p:nvPr>
        </p:nvSpPr>
        <p:spPr/>
        <p:txBody>
          <a:bodyPr/>
          <a:lstStyle>
            <a:lvl1pPr>
              <a:defRPr/>
            </a:lvl1pPr>
          </a:lstStyle>
          <a:p>
            <a:pPr>
              <a:defRPr/>
            </a:pPr>
            <a:r>
              <a:rPr lang="en-US" altLang="zh-CN"/>
              <a:t>Page </a:t>
            </a:r>
            <a:fld id="{EB3BE8AB-551D-456B-BB84-E54B2C57A16B}" type="slidenum">
              <a:rPr lang="en-US" altLang="zh-TW"/>
              <a:pPr>
                <a:defRPr/>
              </a:pPr>
              <a:t>‹#›</a:t>
            </a:fld>
            <a:endParaRPr lang="en-US" altLang="zh-TW"/>
          </a:p>
        </p:txBody>
      </p:sp>
    </p:spTree>
    <p:extLst>
      <p:ext uri="{BB962C8B-B14F-4D97-AF65-F5344CB8AC3E}">
        <p14:creationId xmlns:p14="http://schemas.microsoft.com/office/powerpoint/2010/main" val="880395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a:lvl1pPr>
          </a:lstStyle>
          <a:p>
            <a:pPr>
              <a:defRPr/>
            </a:pPr>
            <a:endParaRPr lang="en-US"/>
          </a:p>
        </p:txBody>
      </p:sp>
      <p:sp>
        <p:nvSpPr>
          <p:cNvPr id="3" name="Slide Number Placeholder 5"/>
          <p:cNvSpPr>
            <a:spLocks noGrp="1"/>
          </p:cNvSpPr>
          <p:nvPr>
            <p:ph type="sldNum" sz="quarter" idx="11"/>
          </p:nvPr>
        </p:nvSpPr>
        <p:spPr/>
        <p:txBody>
          <a:bodyPr/>
          <a:lstStyle>
            <a:lvl1pPr>
              <a:defRPr/>
            </a:lvl1pPr>
          </a:lstStyle>
          <a:p>
            <a:pPr>
              <a:defRPr/>
            </a:pPr>
            <a:r>
              <a:rPr lang="en-US" altLang="zh-CN"/>
              <a:t>Page </a:t>
            </a:r>
            <a:fld id="{A6B89989-7922-4540-A88F-4536B24CDBF4}" type="slidenum">
              <a:rPr lang="en-US" altLang="zh-TW"/>
              <a:pPr>
                <a:defRPr/>
              </a:pPr>
              <a:t>‹#›</a:t>
            </a:fld>
            <a:endParaRPr lang="en-US" altLang="zh-TW"/>
          </a:p>
        </p:txBody>
      </p:sp>
    </p:spTree>
    <p:extLst>
      <p:ext uri="{BB962C8B-B14F-4D97-AF65-F5344CB8AC3E}">
        <p14:creationId xmlns:p14="http://schemas.microsoft.com/office/powerpoint/2010/main" val="1592973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endParaRPr lang="en-US"/>
          </a:p>
        </p:txBody>
      </p:sp>
      <p:sp>
        <p:nvSpPr>
          <p:cNvPr id="6" name="Slide Number Placeholder 5"/>
          <p:cNvSpPr>
            <a:spLocks noGrp="1"/>
          </p:cNvSpPr>
          <p:nvPr>
            <p:ph type="sldNum" sz="quarter" idx="11"/>
          </p:nvPr>
        </p:nvSpPr>
        <p:spPr/>
        <p:txBody>
          <a:bodyPr/>
          <a:lstStyle>
            <a:lvl1pPr>
              <a:defRPr/>
            </a:lvl1pPr>
          </a:lstStyle>
          <a:p>
            <a:pPr>
              <a:defRPr/>
            </a:pPr>
            <a:r>
              <a:rPr lang="en-US" altLang="zh-CN"/>
              <a:t>Page </a:t>
            </a:r>
            <a:fld id="{26DC147A-80B6-4CC7-93E6-DB6FF232BCD6}" type="slidenum">
              <a:rPr lang="en-US" altLang="zh-TW"/>
              <a:pPr>
                <a:defRPr/>
              </a:pPr>
              <a:t>‹#›</a:t>
            </a:fld>
            <a:endParaRPr lang="en-US" altLang="zh-TW"/>
          </a:p>
        </p:txBody>
      </p:sp>
    </p:spTree>
    <p:extLst>
      <p:ext uri="{BB962C8B-B14F-4D97-AF65-F5344CB8AC3E}">
        <p14:creationId xmlns:p14="http://schemas.microsoft.com/office/powerpoint/2010/main" val="1371839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endParaRPr lang="en-US"/>
          </a:p>
        </p:txBody>
      </p:sp>
      <p:sp>
        <p:nvSpPr>
          <p:cNvPr id="6" name="Slide Number Placeholder 5"/>
          <p:cNvSpPr>
            <a:spLocks noGrp="1"/>
          </p:cNvSpPr>
          <p:nvPr>
            <p:ph type="sldNum" sz="quarter" idx="11"/>
          </p:nvPr>
        </p:nvSpPr>
        <p:spPr/>
        <p:txBody>
          <a:bodyPr/>
          <a:lstStyle>
            <a:lvl1pPr>
              <a:defRPr/>
            </a:lvl1pPr>
          </a:lstStyle>
          <a:p>
            <a:pPr>
              <a:defRPr/>
            </a:pPr>
            <a:r>
              <a:rPr lang="en-US" altLang="zh-CN"/>
              <a:t>Page </a:t>
            </a:r>
            <a:fld id="{9C79A5A0-6D4B-4ED6-ABF6-1F75F66D5F88}" type="slidenum">
              <a:rPr lang="en-US" altLang="zh-TW"/>
              <a:pPr>
                <a:defRPr/>
              </a:pPr>
              <a:t>‹#›</a:t>
            </a:fld>
            <a:endParaRPr lang="en-US" altLang="zh-TW"/>
          </a:p>
        </p:txBody>
      </p:sp>
    </p:spTree>
    <p:extLst>
      <p:ext uri="{BB962C8B-B14F-4D97-AF65-F5344CB8AC3E}">
        <p14:creationId xmlns:p14="http://schemas.microsoft.com/office/powerpoint/2010/main" val="3380593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2" name="Straight Connector 11"/>
          <p:cNvCxnSpPr/>
          <p:nvPr/>
        </p:nvCxnSpPr>
        <p:spPr bwMode="auto">
          <a:xfrm>
            <a:off x="236058" y="302825"/>
            <a:ext cx="8572560" cy="1588"/>
          </a:xfrm>
          <a:prstGeom prst="line">
            <a:avLst/>
          </a:prstGeom>
          <a:solidFill>
            <a:schemeClr val="accent1"/>
          </a:solidFill>
          <a:ln w="57150" cap="flat" cmpd="sng" algn="ctr">
            <a:gradFill flip="none" rotWithShape="1">
              <a:gsLst>
                <a:gs pos="0">
                  <a:srgbClr val="FF0000"/>
                </a:gs>
                <a:gs pos="7001">
                  <a:srgbClr val="FF0000"/>
                </a:gs>
                <a:gs pos="32001">
                  <a:srgbClr val="FF0000"/>
                </a:gs>
                <a:gs pos="47000">
                  <a:schemeClr val="bg1"/>
                </a:gs>
                <a:gs pos="85001">
                  <a:srgbClr val="FF0000"/>
                </a:gs>
                <a:gs pos="38000">
                  <a:srgbClr val="FF0000">
                    <a:alpha val="42000"/>
                  </a:srgbClr>
                </a:gs>
              </a:gsLst>
              <a:lin ang="5400000" scaled="0"/>
              <a:tileRect/>
            </a:gradFill>
            <a:prstDash val="solid"/>
            <a:round/>
            <a:headEnd type="none" w="med" len="med"/>
            <a:tailEnd type="none" w="med" len="med"/>
          </a:ln>
          <a:effectLst/>
        </p:spPr>
      </p:cxnSp>
      <p:sp>
        <p:nvSpPr>
          <p:cNvPr id="1027"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smtClean="0"/>
              <a:t>Click to edit Master title style</a:t>
            </a:r>
          </a:p>
        </p:txBody>
      </p:sp>
      <p:sp>
        <p:nvSpPr>
          <p:cNvPr id="1028"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p>
        </p:txBody>
      </p:sp>
      <p:sp>
        <p:nvSpPr>
          <p:cNvPr id="5" name="Footer Placeholder 4"/>
          <p:cNvSpPr>
            <a:spLocks noGrp="1"/>
          </p:cNvSpPr>
          <p:nvPr>
            <p:ph type="ftr" sz="quarter" idx="3"/>
          </p:nvPr>
        </p:nvSpPr>
        <p:spPr>
          <a:xfrm>
            <a:off x="2227263" y="6438900"/>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427788"/>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r>
              <a:rPr lang="en-US" altLang="zh-CN"/>
              <a:t>Page </a:t>
            </a:r>
            <a:fld id="{95515823-88AE-4D76-9F9F-F6B7691A6CE3}" type="slidenum">
              <a:rPr lang="en-US" altLang="zh-TW"/>
              <a:pPr>
                <a:defRPr/>
              </a:pPr>
              <a:t>‹#›</a:t>
            </a:fld>
            <a:endParaRPr lang="en-US" altLang="zh-TW"/>
          </a:p>
        </p:txBody>
      </p:sp>
      <p:cxnSp>
        <p:nvCxnSpPr>
          <p:cNvPr id="9" name="Straight Connector 8"/>
          <p:cNvCxnSpPr/>
          <p:nvPr/>
        </p:nvCxnSpPr>
        <p:spPr bwMode="auto">
          <a:xfrm>
            <a:off x="214283" y="6391240"/>
            <a:ext cx="8572560" cy="1588"/>
          </a:xfrm>
          <a:prstGeom prst="line">
            <a:avLst/>
          </a:prstGeom>
          <a:solidFill>
            <a:schemeClr val="accent1"/>
          </a:solidFill>
          <a:ln w="57150" cap="flat" cmpd="sng" algn="ctr">
            <a:gradFill flip="none" rotWithShape="1">
              <a:gsLst>
                <a:gs pos="0">
                  <a:srgbClr val="FF0000"/>
                </a:gs>
                <a:gs pos="7001">
                  <a:srgbClr val="FF0000"/>
                </a:gs>
                <a:gs pos="32001">
                  <a:srgbClr val="FF0000"/>
                </a:gs>
                <a:gs pos="47000">
                  <a:schemeClr val="bg1"/>
                </a:gs>
                <a:gs pos="85001">
                  <a:srgbClr val="FF0000"/>
                </a:gs>
                <a:gs pos="38000">
                  <a:srgbClr val="FF0000">
                    <a:alpha val="42000"/>
                  </a:srgbClr>
                </a:gs>
              </a:gsLst>
              <a:lin ang="5400000" scaled="0"/>
              <a:tileRect/>
            </a:gradFill>
            <a:prstDash val="solid"/>
            <a:round/>
            <a:headEnd type="none" w="med" len="med"/>
            <a:tailEnd type="none" w="med" len="med"/>
          </a:ln>
          <a:effectLst/>
        </p:spPr>
      </p:cxnSp>
      <p:pic>
        <p:nvPicPr>
          <p:cNvPr id="1032" name="Picture 9" descr="AML_LOGO.bmp"/>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0" y="6132513"/>
            <a:ext cx="2230438"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390" r:id="rId1"/>
    <p:sldLayoutId id="2147484391" r:id="rId2"/>
    <p:sldLayoutId id="2147484392" r:id="rId3"/>
    <p:sldLayoutId id="2147484393" r:id="rId4"/>
    <p:sldLayoutId id="2147484394" r:id="rId5"/>
    <p:sldLayoutId id="2147484395" r:id="rId6"/>
    <p:sldLayoutId id="2147484396" r:id="rId7"/>
    <p:sldLayoutId id="2147484397" r:id="rId8"/>
    <p:sldLayoutId id="2147484398" r:id="rId9"/>
    <p:sldLayoutId id="2147484399" r:id="rId10"/>
    <p:sldLayoutId id="2147484400"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ea typeface="黑体" pitchFamily="2" charset="-122"/>
        </a:defRPr>
      </a:lvl2pPr>
      <a:lvl3pPr algn="ctr" rtl="0" eaLnBrk="0" fontAlgn="base" hangingPunct="0">
        <a:spcBef>
          <a:spcPct val="0"/>
        </a:spcBef>
        <a:spcAft>
          <a:spcPct val="0"/>
        </a:spcAft>
        <a:defRPr sz="4400">
          <a:solidFill>
            <a:schemeClr val="tx1"/>
          </a:solidFill>
          <a:latin typeface="Arial" charset="0"/>
          <a:ea typeface="黑体" pitchFamily="2" charset="-122"/>
        </a:defRPr>
      </a:lvl3pPr>
      <a:lvl4pPr algn="ctr" rtl="0" eaLnBrk="0" fontAlgn="base" hangingPunct="0">
        <a:spcBef>
          <a:spcPct val="0"/>
        </a:spcBef>
        <a:spcAft>
          <a:spcPct val="0"/>
        </a:spcAft>
        <a:defRPr sz="4400">
          <a:solidFill>
            <a:schemeClr val="tx1"/>
          </a:solidFill>
          <a:latin typeface="Arial" charset="0"/>
          <a:ea typeface="黑体" pitchFamily="2" charset="-122"/>
        </a:defRPr>
      </a:lvl4pPr>
      <a:lvl5pPr algn="ctr" rtl="0" eaLnBrk="0" fontAlgn="base" hangingPunct="0">
        <a:spcBef>
          <a:spcPct val="0"/>
        </a:spcBef>
        <a:spcAft>
          <a:spcPct val="0"/>
        </a:spcAft>
        <a:defRPr sz="4400">
          <a:solidFill>
            <a:schemeClr val="tx1"/>
          </a:solidFill>
          <a:latin typeface="Arial" charset="0"/>
          <a:ea typeface="黑体" pitchFamily="2" charset="-122"/>
        </a:defRPr>
      </a:lvl5pPr>
      <a:lvl6pPr marL="457200" algn="ctr" rtl="0" eaLnBrk="1" fontAlgn="base" hangingPunct="1">
        <a:spcBef>
          <a:spcPct val="0"/>
        </a:spcBef>
        <a:spcAft>
          <a:spcPct val="0"/>
        </a:spcAft>
        <a:defRPr sz="4400">
          <a:solidFill>
            <a:schemeClr val="tx1"/>
          </a:solidFill>
          <a:latin typeface="Calibri" pitchFamily="34" charset="0"/>
          <a:ea typeface="宋体" pitchFamily="2" charset="-122"/>
        </a:defRPr>
      </a:lvl6pPr>
      <a:lvl7pPr marL="914400" algn="ctr" rtl="0" eaLnBrk="1" fontAlgn="base" hangingPunct="1">
        <a:spcBef>
          <a:spcPct val="0"/>
        </a:spcBef>
        <a:spcAft>
          <a:spcPct val="0"/>
        </a:spcAft>
        <a:defRPr sz="4400">
          <a:solidFill>
            <a:schemeClr val="tx1"/>
          </a:solidFill>
          <a:latin typeface="Calibri" pitchFamily="34" charset="0"/>
          <a:ea typeface="宋体" pitchFamily="2" charset="-122"/>
        </a:defRPr>
      </a:lvl7pPr>
      <a:lvl8pPr marL="1371600" algn="ctr" rtl="0" eaLnBrk="1" fontAlgn="base" hangingPunct="1">
        <a:spcBef>
          <a:spcPct val="0"/>
        </a:spcBef>
        <a:spcAft>
          <a:spcPct val="0"/>
        </a:spcAft>
        <a:defRPr sz="4400">
          <a:solidFill>
            <a:schemeClr val="tx1"/>
          </a:solidFill>
          <a:latin typeface="Calibri" pitchFamily="34" charset="0"/>
          <a:ea typeface="宋体" pitchFamily="2" charset="-122"/>
        </a:defRPr>
      </a:lvl8pPr>
      <a:lvl9pPr marL="1828800" algn="ctr" rtl="0" eaLnBrk="1" fontAlgn="base" hangingPunct="1">
        <a:spcBef>
          <a:spcPct val="0"/>
        </a:spcBef>
        <a:spcAft>
          <a:spcPct val="0"/>
        </a:spcAft>
        <a:defRPr sz="4400">
          <a:solidFill>
            <a:schemeClr val="tx1"/>
          </a:solidFill>
          <a:latin typeface="Calibri" pitchFamily="34" charset="0"/>
          <a:ea typeface="宋体" pitchFamily="2"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37520BC7-ABC7-4B25-B8D5-45EE723BA3F8}" type="datetimeFigureOut">
              <a:rPr lang="en-US"/>
              <a:pPr>
                <a:defRPr/>
              </a:pPr>
              <a:t>9/10/2018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B584DB3F-608E-4CA0-BCBF-B4B65599538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401" r:id="rId1"/>
    <p:sldLayoutId id="2147484402" r:id="rId2"/>
    <p:sldLayoutId id="2147484403" r:id="rId3"/>
    <p:sldLayoutId id="2147484404" r:id="rId4"/>
    <p:sldLayoutId id="2147484405" r:id="rId5"/>
    <p:sldLayoutId id="2147484406" r:id="rId6"/>
    <p:sldLayoutId id="2147484407" r:id="rId7"/>
    <p:sldLayoutId id="2147484408" r:id="rId8"/>
    <p:sldLayoutId id="2147484409" r:id="rId9"/>
    <p:sldLayoutId id="2147484410" r:id="rId10"/>
    <p:sldLayoutId id="214748441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pitchFamily="2" charset="-122"/>
        </a:defRPr>
      </a:lvl2pPr>
      <a:lvl3pPr algn="ctr" rtl="0" eaLnBrk="0" fontAlgn="base" hangingPunct="0">
        <a:spcBef>
          <a:spcPct val="0"/>
        </a:spcBef>
        <a:spcAft>
          <a:spcPct val="0"/>
        </a:spcAft>
        <a:defRPr sz="4400">
          <a:solidFill>
            <a:schemeClr val="tx1"/>
          </a:solidFill>
          <a:latin typeface="Calibri" pitchFamily="34" charset="0"/>
          <a:ea typeface="宋体" pitchFamily="2" charset="-122"/>
        </a:defRPr>
      </a:lvl3pPr>
      <a:lvl4pPr algn="ctr" rtl="0" eaLnBrk="0" fontAlgn="base" hangingPunct="0">
        <a:spcBef>
          <a:spcPct val="0"/>
        </a:spcBef>
        <a:spcAft>
          <a:spcPct val="0"/>
        </a:spcAft>
        <a:defRPr sz="4400">
          <a:solidFill>
            <a:schemeClr val="tx1"/>
          </a:solidFill>
          <a:latin typeface="Calibri" pitchFamily="34" charset="0"/>
          <a:ea typeface="宋体" pitchFamily="2" charset="-122"/>
        </a:defRPr>
      </a:lvl4pPr>
      <a:lvl5pPr algn="ctr" rtl="0" eaLnBrk="0" fontAlgn="base" hangingPunct="0">
        <a:spcBef>
          <a:spcPct val="0"/>
        </a:spcBef>
        <a:spcAft>
          <a:spcPct val="0"/>
        </a:spcAft>
        <a:defRPr sz="4400">
          <a:solidFill>
            <a:schemeClr val="tx1"/>
          </a:solidFill>
          <a:latin typeface="Calibri" pitchFamily="34" charset="0"/>
          <a:ea typeface="宋体" pitchFamily="2" charset="-122"/>
        </a:defRPr>
      </a:lvl5pPr>
      <a:lvl6pPr marL="457200" algn="ctr" rtl="0" fontAlgn="base">
        <a:spcBef>
          <a:spcPct val="0"/>
        </a:spcBef>
        <a:spcAft>
          <a:spcPct val="0"/>
        </a:spcAft>
        <a:defRPr sz="4400">
          <a:solidFill>
            <a:schemeClr val="tx1"/>
          </a:solidFill>
          <a:latin typeface="Calibri" pitchFamily="34" charset="0"/>
          <a:ea typeface="宋体" pitchFamily="2" charset="-122"/>
        </a:defRPr>
      </a:lvl6pPr>
      <a:lvl7pPr marL="914400" algn="ctr" rtl="0" fontAlgn="base">
        <a:spcBef>
          <a:spcPct val="0"/>
        </a:spcBef>
        <a:spcAft>
          <a:spcPct val="0"/>
        </a:spcAft>
        <a:defRPr sz="4400">
          <a:solidFill>
            <a:schemeClr val="tx1"/>
          </a:solidFill>
          <a:latin typeface="Calibri" pitchFamily="34" charset="0"/>
          <a:ea typeface="宋体" pitchFamily="2" charset="-122"/>
        </a:defRPr>
      </a:lvl7pPr>
      <a:lvl8pPr marL="1371600" algn="ctr" rtl="0" fontAlgn="base">
        <a:spcBef>
          <a:spcPct val="0"/>
        </a:spcBef>
        <a:spcAft>
          <a:spcPct val="0"/>
        </a:spcAft>
        <a:defRPr sz="4400">
          <a:solidFill>
            <a:schemeClr val="tx1"/>
          </a:solidFill>
          <a:latin typeface="Calibri" pitchFamily="34" charset="0"/>
          <a:ea typeface="宋体" pitchFamily="2" charset="-122"/>
        </a:defRPr>
      </a:lvl8pPr>
      <a:lvl9pPr marL="1828800" algn="ctr" rtl="0" fontAlgn="base">
        <a:spcBef>
          <a:spcPct val="0"/>
        </a:spcBef>
        <a:spcAft>
          <a:spcPct val="0"/>
        </a:spcAft>
        <a:defRPr sz="4400">
          <a:solidFill>
            <a:schemeClr val="tx1"/>
          </a:solidFill>
          <a:latin typeface="Calibri" pitchFamily="34" charset="0"/>
          <a:ea typeface="宋体" pitchFamily="2"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p:txBody>
          <a:bodyPr/>
          <a:lstStyle/>
          <a:p>
            <a:r>
              <a:rPr lang="en-US" sz="3600" dirty="0" err="1" smtClean="0">
                <a:ea typeface="黑体" pitchFamily="2" charset="-122"/>
              </a:rPr>
              <a:t>Mn</a:t>
            </a:r>
            <a:r>
              <a:rPr lang="en-US" sz="3600" dirty="0" smtClean="0">
                <a:ea typeface="黑体" pitchFamily="2" charset="-122"/>
              </a:rPr>
              <a:t> Ore - South Africa’s perspective past and future</a:t>
            </a: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93D6BC20-0C0E-4CDD-BE3D-B412C5524473}" type="slidenum">
              <a:rPr lang="en-US" altLang="zh-TW" smtClean="0"/>
              <a:pPr>
                <a:defRPr/>
              </a:pPr>
              <a:t>1</a:t>
            </a:fld>
            <a:endParaRPr lang="en-US" altLang="zh-TW"/>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z="3200" smtClean="0">
                <a:ea typeface="黑体" pitchFamily="2" charset="-122"/>
              </a:rPr>
              <a:t>Manganese – Other Countries</a:t>
            </a:r>
          </a:p>
        </p:txBody>
      </p:sp>
      <p:sp>
        <p:nvSpPr>
          <p:cNvPr id="10243" name="Content Placeholder 2"/>
          <p:cNvSpPr>
            <a:spLocks noGrp="1"/>
          </p:cNvSpPr>
          <p:nvPr>
            <p:ph idx="1"/>
          </p:nvPr>
        </p:nvSpPr>
        <p:spPr/>
        <p:txBody>
          <a:bodyPr/>
          <a:lstStyle/>
          <a:p>
            <a:pPr>
              <a:spcAft>
                <a:spcPts val="1000"/>
              </a:spcAft>
            </a:pPr>
            <a:r>
              <a:rPr lang="en-US" sz="1800" smtClean="0">
                <a:ea typeface="黑体" pitchFamily="2" charset="-122"/>
              </a:rPr>
              <a:t>Ukraine has the world's second largest reserves of manganese at 138Mt (20%), with 513Mt Mn of resources (10% of the world total). Almost all Ukraine's reserves are in two sedimentary deposits: the Nikopol group in the Dnepropetrovsk oblast (33%) and the Bolshe-Tokmakskoe deposit in the Zaporozhye oblast (67%).</a:t>
            </a:r>
          </a:p>
          <a:p>
            <a:pPr>
              <a:spcAft>
                <a:spcPts val="1000"/>
              </a:spcAft>
            </a:pPr>
            <a:r>
              <a:rPr lang="en-US" sz="1800" smtClean="0">
                <a:ea typeface="黑体" pitchFamily="2" charset="-122"/>
              </a:rPr>
              <a:t>In Brazil, deposits exploited by Vale (Azul, Urucum and Morro da Mina) had reserves of 26Mt Mn at the end of 2010 (source: Roskill).</a:t>
            </a:r>
          </a:p>
          <a:p>
            <a:pPr>
              <a:spcAft>
                <a:spcPts val="1000"/>
              </a:spcAft>
            </a:pPr>
            <a:r>
              <a:rPr lang="en-US" sz="1800" smtClean="0">
                <a:ea typeface="黑体" pitchFamily="2" charset="-122"/>
              </a:rPr>
              <a:t>Australia possesses some of the world's largest reserves of manganese, mainly in the Northern Territory and Western Australia. Gemco (South32 and Anglo American) operates the Alyangula mine on Groote Eylandt, an island in the Gulf of Carpentaria (Northern Territory). The ore body is a relatively flat lateritised sedimentary deposit, 3-4m thick bed covering 150km2. The manganese ore minerals are cryptomelane and pyrolusite. The Bootu Creek deposit owned by OMH is located 130km north of Tennant Creek in the Northern Territory (source: Roskill).</a:t>
            </a: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5352B0AA-2B68-47AD-8CB3-6D09C6120D9F}" type="slidenum">
              <a:rPr lang="en-US" altLang="zh-TW" smtClean="0"/>
              <a:pPr>
                <a:defRPr/>
              </a:pPr>
              <a:t>10</a:t>
            </a:fld>
            <a:endParaRPr lang="en-US" altLang="zh-TW"/>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z="3200" smtClean="0">
                <a:ea typeface="黑体" pitchFamily="2" charset="-122"/>
              </a:rPr>
              <a:t>Manganese – Other Countries</a:t>
            </a:r>
          </a:p>
        </p:txBody>
      </p:sp>
      <p:sp>
        <p:nvSpPr>
          <p:cNvPr id="11267" name="Content Placeholder 2"/>
          <p:cNvSpPr>
            <a:spLocks noGrp="1"/>
          </p:cNvSpPr>
          <p:nvPr>
            <p:ph idx="1"/>
          </p:nvPr>
        </p:nvSpPr>
        <p:spPr/>
        <p:txBody>
          <a:bodyPr/>
          <a:lstStyle/>
          <a:p>
            <a:pPr>
              <a:spcAft>
                <a:spcPts val="1000"/>
              </a:spcAft>
            </a:pPr>
            <a:r>
              <a:rPr lang="en-US" sz="1800" smtClean="0">
                <a:ea typeface="黑体" pitchFamily="2" charset="-122"/>
              </a:rPr>
              <a:t>Most of the resources in India grade 35% Mn or less, and 40% are located in Orissa, 21% in Karnataka and 16% in Madhya Pradesh (source: Roskill).</a:t>
            </a:r>
          </a:p>
          <a:p>
            <a:pPr>
              <a:spcAft>
                <a:spcPts val="1000"/>
              </a:spcAft>
            </a:pPr>
            <a:r>
              <a:rPr lang="en-US" sz="1800" smtClean="0">
                <a:ea typeface="黑体" pitchFamily="2" charset="-122"/>
              </a:rPr>
              <a:t>China's manganese reserves are concentrated in the provinces of Guangxi (33%), Hunan (25%), Guizhou (12%) and Chongqing (9%) (source: Roskill).</a:t>
            </a:r>
          </a:p>
          <a:p>
            <a:pPr>
              <a:spcAft>
                <a:spcPts val="1000"/>
              </a:spcAft>
            </a:pPr>
            <a:r>
              <a:rPr lang="en-US" sz="1800" smtClean="0">
                <a:ea typeface="黑体" pitchFamily="2" charset="-122"/>
              </a:rPr>
              <a:t>In Gabon, the Lower Proterozoic Moanda deposit has been exploited since 1962. The Moanda ore is high-grade, containing 45-52% Mn (source: Roskill).</a:t>
            </a: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39F14CA3-B20F-4CF8-8005-BC74B2F48039}" type="slidenum">
              <a:rPr lang="en-US" altLang="zh-TW" smtClean="0"/>
              <a:pPr>
                <a:defRPr/>
              </a:pPr>
              <a:t>11</a:t>
            </a:fld>
            <a:endParaRPr lang="en-US" altLang="zh-TW"/>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HK" sz="3200" dirty="0" err="1">
                <a:solidFill>
                  <a:prstClr val="black"/>
                </a:solidFill>
                <a:ea typeface="黑体" pitchFamily="2" charset="-122"/>
              </a:rPr>
              <a:t>Mn</a:t>
            </a:r>
            <a:r>
              <a:rPr lang="en-HK" sz="3200" dirty="0">
                <a:solidFill>
                  <a:prstClr val="black"/>
                </a:solidFill>
                <a:ea typeface="黑体" pitchFamily="2" charset="-122"/>
              </a:rPr>
              <a:t> Ore – South Africa</a:t>
            </a:r>
            <a:endParaRPr lang="en-US" dirty="0"/>
          </a:p>
        </p:txBody>
      </p:sp>
      <p:sp>
        <p:nvSpPr>
          <p:cNvPr id="3" name="Content Placeholder 2"/>
          <p:cNvSpPr>
            <a:spLocks noGrp="1"/>
          </p:cNvSpPr>
          <p:nvPr>
            <p:ph idx="1"/>
          </p:nvPr>
        </p:nvSpPr>
        <p:spPr/>
        <p:txBody>
          <a:bodyPr/>
          <a:lstStyle/>
          <a:p>
            <a:pPr marL="0" indent="0" algn="ctr">
              <a:buNone/>
            </a:pPr>
            <a:endParaRPr lang="en-HK" sz="2000" dirty="0" smtClean="0">
              <a:solidFill>
                <a:prstClr val="black"/>
              </a:solidFill>
            </a:endParaRPr>
          </a:p>
          <a:p>
            <a:pPr marL="0" indent="0" algn="ctr">
              <a:buNone/>
            </a:pPr>
            <a:endParaRPr lang="en-HK" sz="2000" dirty="0">
              <a:solidFill>
                <a:prstClr val="black"/>
              </a:solidFill>
            </a:endParaRPr>
          </a:p>
          <a:p>
            <a:pPr marL="0" indent="0" algn="ctr">
              <a:buNone/>
            </a:pPr>
            <a:endParaRPr lang="en-HK" sz="2000" dirty="0" smtClean="0">
              <a:solidFill>
                <a:prstClr val="black"/>
              </a:solidFill>
            </a:endParaRPr>
          </a:p>
          <a:p>
            <a:pPr marL="0" indent="0" algn="ctr">
              <a:buNone/>
            </a:pPr>
            <a:endParaRPr lang="en-HK" sz="2000" dirty="0">
              <a:solidFill>
                <a:prstClr val="black"/>
              </a:solidFill>
            </a:endParaRPr>
          </a:p>
          <a:p>
            <a:pPr marL="0" indent="0" algn="ctr">
              <a:buNone/>
            </a:pPr>
            <a:endParaRPr lang="en-HK" sz="2000" dirty="0" smtClean="0">
              <a:solidFill>
                <a:prstClr val="black"/>
              </a:solidFill>
            </a:endParaRPr>
          </a:p>
          <a:p>
            <a:pPr marL="0" indent="0" algn="ctr">
              <a:buNone/>
            </a:pPr>
            <a:r>
              <a:rPr lang="en-HK" sz="2000" dirty="0" smtClean="0">
                <a:solidFill>
                  <a:prstClr val="black"/>
                </a:solidFill>
              </a:rPr>
              <a:t>History </a:t>
            </a:r>
            <a:r>
              <a:rPr lang="en-HK" sz="2000" dirty="0">
                <a:solidFill>
                  <a:prstClr val="black"/>
                </a:solidFill>
              </a:rPr>
              <a:t>of </a:t>
            </a:r>
            <a:r>
              <a:rPr lang="en-HK" sz="2000" dirty="0" err="1">
                <a:solidFill>
                  <a:prstClr val="black"/>
                </a:solidFill>
              </a:rPr>
              <a:t>Mn</a:t>
            </a:r>
            <a:r>
              <a:rPr lang="en-HK" sz="2000" dirty="0">
                <a:solidFill>
                  <a:prstClr val="black"/>
                </a:solidFill>
              </a:rPr>
              <a:t> ore production in </a:t>
            </a:r>
            <a:r>
              <a:rPr lang="en-HK" sz="2000" dirty="0" smtClean="0">
                <a:solidFill>
                  <a:prstClr val="black"/>
                </a:solidFill>
              </a:rPr>
              <a:t>S Africa </a:t>
            </a:r>
            <a:r>
              <a:rPr lang="en-HK" sz="2000" dirty="0">
                <a:solidFill>
                  <a:prstClr val="black"/>
                </a:solidFill>
              </a:rPr>
              <a:t>prior to </a:t>
            </a:r>
            <a:r>
              <a:rPr lang="en-HK" sz="2000" dirty="0" smtClean="0">
                <a:solidFill>
                  <a:prstClr val="black"/>
                </a:solidFill>
              </a:rPr>
              <a:t>2007</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E7D5A6F4-AD73-4DAA-BFD8-5D3A3B8071A3}" type="slidenum">
              <a:rPr lang="en-US" altLang="zh-TW" smtClean="0"/>
              <a:pPr>
                <a:defRPr/>
              </a:pPr>
              <a:t>12</a:t>
            </a:fld>
            <a:endParaRPr lang="en-US" altLang="zh-TW"/>
          </a:p>
        </p:txBody>
      </p:sp>
    </p:spTree>
    <p:extLst>
      <p:ext uri="{BB962C8B-B14F-4D97-AF65-F5344CB8AC3E}">
        <p14:creationId xmlns:p14="http://schemas.microsoft.com/office/powerpoint/2010/main" val="3080173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z="3200" smtClean="0">
                <a:ea typeface="黑体" pitchFamily="2" charset="-122"/>
              </a:rPr>
              <a:t>History</a:t>
            </a:r>
          </a:p>
        </p:txBody>
      </p:sp>
      <p:sp>
        <p:nvSpPr>
          <p:cNvPr id="12291" name="Content Placeholder 2"/>
          <p:cNvSpPr>
            <a:spLocks noGrp="1"/>
          </p:cNvSpPr>
          <p:nvPr>
            <p:ph idx="1"/>
          </p:nvPr>
        </p:nvSpPr>
        <p:spPr/>
        <p:txBody>
          <a:bodyPr/>
          <a:lstStyle/>
          <a:p>
            <a:pPr>
              <a:spcAft>
                <a:spcPts val="1000"/>
              </a:spcAft>
            </a:pPr>
            <a:r>
              <a:rPr lang="en-US" sz="1800" dirty="0" smtClean="0">
                <a:ea typeface="黑体" pitchFamily="2" charset="-122"/>
              </a:rPr>
              <a:t>Around 78% of the world’s Manganese Resources which has been identified is located in South Africa.</a:t>
            </a:r>
          </a:p>
          <a:p>
            <a:pPr>
              <a:spcAft>
                <a:spcPts val="1000"/>
              </a:spcAft>
            </a:pPr>
            <a:r>
              <a:rPr lang="en-US" sz="1800" dirty="0" smtClean="0">
                <a:ea typeface="黑体" pitchFamily="2" charset="-122"/>
              </a:rPr>
              <a:t>Of these reserves, around 90% is located in the Kalahari Manganese Fields based in the Northern Cape Province of the country .</a:t>
            </a:r>
          </a:p>
          <a:p>
            <a:pPr>
              <a:spcAft>
                <a:spcPts val="1000"/>
              </a:spcAft>
            </a:pPr>
            <a:r>
              <a:rPr lang="en-US" sz="1800" dirty="0" smtClean="0">
                <a:ea typeface="黑体" pitchFamily="2" charset="-122"/>
              </a:rPr>
              <a:t>In spite of this, due to the lack of infrastructure and mining capacity, South Africa has historically ranked 2</a:t>
            </a:r>
            <a:r>
              <a:rPr lang="en-US" sz="1800" baseline="30000" dirty="0" smtClean="0">
                <a:ea typeface="黑体" pitchFamily="2" charset="-122"/>
              </a:rPr>
              <a:t>nd</a:t>
            </a:r>
            <a:r>
              <a:rPr lang="en-US" sz="1800" dirty="0" smtClean="0">
                <a:ea typeface="黑体" pitchFamily="2" charset="-122"/>
              </a:rPr>
              <a:t> in the world as manganese exporter. </a:t>
            </a:r>
          </a:p>
          <a:p>
            <a:pPr>
              <a:spcAft>
                <a:spcPts val="1000"/>
              </a:spcAft>
            </a:pPr>
            <a:r>
              <a:rPr lang="en-US" sz="1800" dirty="0" smtClean="0">
                <a:ea typeface="黑体" pitchFamily="2" charset="-122"/>
              </a:rPr>
              <a:t>Manganese mining and production occurred at a steady growth rate of 1.6% per year on average from mid-1990’s to 2003.</a:t>
            </a: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9B613CD0-C21A-4E7F-9AE0-8474F1EC735C}" type="slidenum">
              <a:rPr lang="en-US" altLang="zh-TW" smtClean="0"/>
              <a:pPr>
                <a:defRPr/>
              </a:pPr>
              <a:t>13</a:t>
            </a:fld>
            <a:endParaRPr lang="en-US" altLang="zh-TW"/>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z="3200" smtClean="0">
                <a:ea typeface="黑体" pitchFamily="2" charset="-122"/>
              </a:rPr>
              <a:t>History</a:t>
            </a:r>
          </a:p>
        </p:txBody>
      </p:sp>
      <p:sp>
        <p:nvSpPr>
          <p:cNvPr id="13315" name="Content Placeholder 2"/>
          <p:cNvSpPr>
            <a:spLocks noGrp="1"/>
          </p:cNvSpPr>
          <p:nvPr>
            <p:ph idx="1"/>
          </p:nvPr>
        </p:nvSpPr>
        <p:spPr/>
        <p:txBody>
          <a:bodyPr/>
          <a:lstStyle/>
          <a:p>
            <a:pPr>
              <a:spcAft>
                <a:spcPts val="1000"/>
              </a:spcAft>
            </a:pPr>
            <a:r>
              <a:rPr lang="en-US" sz="1800" dirty="0" smtClean="0">
                <a:ea typeface="黑体" pitchFamily="2" charset="-122"/>
              </a:rPr>
              <a:t>Due to the lack of capacity, the country largely missed out on the commodity boom which occurred between 2001 and 2007, on the back of the rapid growth of the Chinese steel industry at the time. </a:t>
            </a:r>
          </a:p>
          <a:p>
            <a:pPr>
              <a:spcAft>
                <a:spcPts val="1000"/>
              </a:spcAft>
            </a:pPr>
            <a:r>
              <a:rPr lang="en-US" sz="1800" dirty="0" smtClean="0">
                <a:ea typeface="黑体" pitchFamily="2" charset="-122"/>
              </a:rPr>
              <a:t>With the Global Economic Recession which hit late in 2008 South Africa’s manganese producers were hit very hard and the country’s production declined by 33% in 2009, year on year. </a:t>
            </a:r>
          </a:p>
          <a:p>
            <a:pPr>
              <a:spcAft>
                <a:spcPts val="1000"/>
              </a:spcAft>
            </a:pPr>
            <a:r>
              <a:rPr lang="en-US" sz="1800" dirty="0" smtClean="0">
                <a:ea typeface="黑体" pitchFamily="2" charset="-122"/>
              </a:rPr>
              <a:t>The industry has since recovered though, and in 2010 production increased by 51% to around 7.2 million tons.</a:t>
            </a:r>
          </a:p>
          <a:p>
            <a:pPr>
              <a:spcAft>
                <a:spcPts val="1000"/>
              </a:spcAft>
            </a:pPr>
            <a:endParaRPr lang="en-US" sz="1800" dirty="0" smtClean="0">
              <a:ea typeface="黑体" pitchFamily="2" charset="-122"/>
            </a:endParaRP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29582432-7912-48FE-934B-CC7BECA19B86}" type="slidenum">
              <a:rPr lang="en-US" altLang="zh-TW" smtClean="0"/>
              <a:pPr>
                <a:defRPr/>
              </a:pPr>
              <a:t>14</a:t>
            </a:fld>
            <a:endParaRPr lang="en-US" altLang="zh-TW"/>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z="3200" smtClean="0">
                <a:ea typeface="黑体" pitchFamily="2" charset="-122"/>
              </a:rPr>
              <a:t> The Historic Duopoly</a:t>
            </a:r>
          </a:p>
        </p:txBody>
      </p:sp>
      <p:sp>
        <p:nvSpPr>
          <p:cNvPr id="14339" name="Content Placeholder 2"/>
          <p:cNvSpPr>
            <a:spLocks noGrp="1"/>
          </p:cNvSpPr>
          <p:nvPr>
            <p:ph idx="1"/>
          </p:nvPr>
        </p:nvSpPr>
        <p:spPr/>
        <p:txBody>
          <a:bodyPr/>
          <a:lstStyle/>
          <a:p>
            <a:r>
              <a:rPr lang="en-US" sz="1800" smtClean="0">
                <a:ea typeface="黑体" pitchFamily="2" charset="-122"/>
              </a:rPr>
              <a:t>For Many years, the South African Manganese industry consisted of 2 major producers, Assmang and Samancor (owned 60% by BHP Billiton).</a:t>
            </a:r>
          </a:p>
          <a:p>
            <a:endParaRPr lang="en-US" sz="1800" smtClean="0">
              <a:ea typeface="黑体" pitchFamily="2" charset="-122"/>
            </a:endParaRP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EB2AB46C-8C3F-456A-A60A-B76A4D7A5DD9}" type="slidenum">
              <a:rPr lang="en-US" altLang="zh-TW" smtClean="0"/>
              <a:pPr>
                <a:defRPr/>
              </a:pPr>
              <a:t>15</a:t>
            </a:fld>
            <a:endParaRPr lang="en-US" altLang="zh-TW"/>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z="3200" dirty="0" smtClean="0">
                <a:ea typeface="黑体" pitchFamily="2" charset="-122"/>
              </a:rPr>
              <a:t>Samancor – S32</a:t>
            </a:r>
          </a:p>
        </p:txBody>
      </p:sp>
      <p:sp>
        <p:nvSpPr>
          <p:cNvPr id="15363" name="Content Placeholder 2"/>
          <p:cNvSpPr>
            <a:spLocks noGrp="1"/>
          </p:cNvSpPr>
          <p:nvPr>
            <p:ph idx="1"/>
          </p:nvPr>
        </p:nvSpPr>
        <p:spPr/>
        <p:txBody>
          <a:bodyPr/>
          <a:lstStyle/>
          <a:p>
            <a:pPr>
              <a:spcAft>
                <a:spcPts val="1000"/>
              </a:spcAft>
            </a:pPr>
            <a:r>
              <a:rPr lang="en-US" sz="1800" dirty="0" smtClean="0">
                <a:ea typeface="黑体" pitchFamily="2" charset="-122"/>
              </a:rPr>
              <a:t>Operations: </a:t>
            </a:r>
          </a:p>
          <a:p>
            <a:pPr>
              <a:spcAft>
                <a:spcPts val="1000"/>
              </a:spcAft>
            </a:pPr>
            <a:r>
              <a:rPr lang="en-US" sz="1800" dirty="0" err="1" smtClean="0">
                <a:ea typeface="黑体" pitchFamily="2" charset="-122"/>
              </a:rPr>
              <a:t>Wessels</a:t>
            </a:r>
            <a:r>
              <a:rPr lang="en-US" sz="1800" dirty="0" smtClean="0">
                <a:ea typeface="黑体" pitchFamily="2" charset="-122"/>
              </a:rPr>
              <a:t> Underground Mine commissioned in 1973.</a:t>
            </a:r>
          </a:p>
          <a:p>
            <a:pPr>
              <a:spcAft>
                <a:spcPts val="1000"/>
              </a:spcAft>
            </a:pPr>
            <a:r>
              <a:rPr lang="en-US" sz="1800" dirty="0" err="1" smtClean="0">
                <a:ea typeface="黑体" pitchFamily="2" charset="-122"/>
              </a:rPr>
              <a:t>Mamatwan</a:t>
            </a:r>
            <a:r>
              <a:rPr lang="en-US" sz="1800" dirty="0" smtClean="0">
                <a:ea typeface="黑体" pitchFamily="2" charset="-122"/>
              </a:rPr>
              <a:t> Opencast Mine commissioned in 1964.</a:t>
            </a:r>
          </a:p>
          <a:p>
            <a:pPr>
              <a:spcAft>
                <a:spcPts val="1000"/>
              </a:spcAft>
            </a:pPr>
            <a:r>
              <a:rPr lang="en-US" sz="1800" dirty="0" smtClean="0">
                <a:ea typeface="黑体" pitchFamily="2" charset="-122"/>
              </a:rPr>
              <a:t>Current contribution to South Africa’s Export is at around 3.0– 3.2 Million </a:t>
            </a:r>
            <a:r>
              <a:rPr lang="en-US" sz="1800" dirty="0" err="1" smtClean="0">
                <a:ea typeface="黑体" pitchFamily="2" charset="-122"/>
              </a:rPr>
              <a:t>tonnes</a:t>
            </a:r>
            <a:r>
              <a:rPr lang="en-US" sz="1800" dirty="0" smtClean="0">
                <a:ea typeface="黑体" pitchFamily="2" charset="-122"/>
              </a:rPr>
              <a:t>.</a:t>
            </a:r>
          </a:p>
          <a:p>
            <a:endParaRPr lang="en-US" sz="1800" dirty="0" smtClean="0">
              <a:ea typeface="黑体" pitchFamily="2" charset="-122"/>
            </a:endParaRPr>
          </a:p>
          <a:p>
            <a:endParaRPr lang="en-US" sz="1800" dirty="0" smtClean="0">
              <a:ea typeface="黑体" pitchFamily="2" charset="-122"/>
            </a:endParaRPr>
          </a:p>
          <a:p>
            <a:endParaRPr lang="en-US" sz="1800" dirty="0" smtClean="0">
              <a:ea typeface="黑体" pitchFamily="2" charset="-122"/>
            </a:endParaRP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21A55F92-820B-404E-B2FF-CBF48C2F2ADD}" type="slidenum">
              <a:rPr lang="en-US" altLang="zh-TW" smtClean="0"/>
              <a:pPr>
                <a:defRPr/>
              </a:pPr>
              <a:t>16</a:t>
            </a:fld>
            <a:endParaRPr lang="en-US" altLang="zh-TW"/>
          </a:p>
        </p:txBody>
      </p:sp>
      <p:graphicFrame>
        <p:nvGraphicFramePr>
          <p:cNvPr id="2" name="Table 1"/>
          <p:cNvGraphicFramePr>
            <a:graphicFrameLocks noGrp="1"/>
          </p:cNvGraphicFramePr>
          <p:nvPr>
            <p:extLst>
              <p:ext uri="{D42A27DB-BD31-4B8C-83A1-F6EECF244321}">
                <p14:modId xmlns:p14="http://schemas.microsoft.com/office/powerpoint/2010/main" val="2274621630"/>
              </p:ext>
            </p:extLst>
          </p:nvPr>
        </p:nvGraphicFramePr>
        <p:xfrm>
          <a:off x="990600" y="4191000"/>
          <a:ext cx="3060700" cy="1651635"/>
        </p:xfrm>
        <a:graphic>
          <a:graphicData uri="http://schemas.openxmlformats.org/drawingml/2006/table">
            <a:tbl>
              <a:tblPr>
                <a:tableStyleId>{5C22544A-7EE6-4342-B048-85BDC9FD1C3A}</a:tableStyleId>
              </a:tblPr>
              <a:tblGrid>
                <a:gridCol w="1231900"/>
                <a:gridCol w="609600"/>
                <a:gridCol w="609600"/>
                <a:gridCol w="609600"/>
              </a:tblGrid>
              <a:tr h="183515">
                <a:tc>
                  <a:txBody>
                    <a:bodyPr/>
                    <a:lstStyle/>
                    <a:p>
                      <a:pPr algn="l" fontAlgn="b"/>
                      <a:endParaRPr lang="en-US" sz="1100" b="0" i="0" u="none" strike="noStrike">
                        <a:solidFill>
                          <a:srgbClr val="000000"/>
                        </a:solidFill>
                        <a:effectLst/>
                        <a:latin typeface="Calibri"/>
                      </a:endParaRPr>
                    </a:p>
                  </a:txBody>
                  <a:tcPr marL="9525" marR="9525" marT="9525" marB="0" anchor="b"/>
                </a:tc>
                <a:tc>
                  <a:txBody>
                    <a:bodyPr/>
                    <a:lstStyle/>
                    <a:p>
                      <a:pPr algn="l" fontAlgn="b"/>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Lump</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Fines</a:t>
                      </a:r>
                      <a:endParaRPr lang="en-US" sz="1100" b="0" i="0" u="none" strike="noStrike">
                        <a:solidFill>
                          <a:srgbClr val="000000"/>
                        </a:solidFill>
                        <a:effectLst/>
                        <a:latin typeface="Calibri"/>
                      </a:endParaRPr>
                    </a:p>
                  </a:txBody>
                  <a:tcPr marL="9525" marR="9525" marT="9525" marB="0" anchor="b"/>
                </a:tc>
              </a:tr>
              <a:tr h="183515">
                <a:tc>
                  <a:txBody>
                    <a:bodyPr/>
                    <a:lstStyle/>
                    <a:p>
                      <a:pPr algn="l" fontAlgn="b"/>
                      <a:r>
                        <a:rPr lang="en-US" sz="1100" u="none" strike="noStrike">
                          <a:effectLst/>
                        </a:rPr>
                        <a:t>Mn content</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dirty="0" smtClean="0">
                          <a:effectLst/>
                        </a:rPr>
                        <a:t>44</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smtClean="0">
                          <a:effectLst/>
                        </a:rPr>
                        <a:t>45</a:t>
                      </a:r>
                      <a:endParaRPr lang="en-US" sz="1100" b="0" i="0" u="none" strike="noStrike" dirty="0">
                        <a:solidFill>
                          <a:srgbClr val="000000"/>
                        </a:solidFill>
                        <a:effectLst/>
                        <a:latin typeface="Calibri"/>
                      </a:endParaRPr>
                    </a:p>
                  </a:txBody>
                  <a:tcPr marL="9525" marR="9525" marT="9525" marB="0" anchor="b"/>
                </a:tc>
              </a:tr>
              <a:tr h="183515">
                <a:tc>
                  <a:txBody>
                    <a:bodyPr/>
                    <a:lstStyle/>
                    <a:p>
                      <a:pPr algn="l" fontAlgn="b"/>
                      <a:r>
                        <a:rPr lang="en-US" sz="1100" u="none" strike="noStrike">
                          <a:effectLst/>
                        </a:rPr>
                        <a:t>Moisture</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3</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6.5</a:t>
                      </a:r>
                      <a:endParaRPr lang="en-US" sz="1100" b="0" i="0" u="none" strike="noStrike">
                        <a:solidFill>
                          <a:srgbClr val="000000"/>
                        </a:solidFill>
                        <a:effectLst/>
                        <a:latin typeface="Calibri"/>
                      </a:endParaRPr>
                    </a:p>
                  </a:txBody>
                  <a:tcPr marL="9525" marR="9525" marT="9525" marB="0" anchor="b"/>
                </a:tc>
              </a:tr>
              <a:tr h="183515">
                <a:tc>
                  <a:txBody>
                    <a:bodyPr/>
                    <a:lstStyle/>
                    <a:p>
                      <a:pPr algn="l" fontAlgn="b"/>
                      <a:r>
                        <a:rPr lang="en-US" sz="1100" u="none" strike="noStrike">
                          <a:effectLst/>
                        </a:rPr>
                        <a:t>P</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0.04</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0.03</a:t>
                      </a:r>
                      <a:endParaRPr lang="en-US" sz="1100" b="0" i="0" u="none" strike="noStrike">
                        <a:solidFill>
                          <a:srgbClr val="000000"/>
                        </a:solidFill>
                        <a:effectLst/>
                        <a:latin typeface="Calibri"/>
                      </a:endParaRPr>
                    </a:p>
                  </a:txBody>
                  <a:tcPr marL="9525" marR="9525" marT="9525" marB="0" anchor="b"/>
                </a:tc>
              </a:tr>
              <a:tr h="183515">
                <a:tc>
                  <a:txBody>
                    <a:bodyPr/>
                    <a:lstStyle/>
                    <a:p>
                      <a:pPr algn="l" fontAlgn="b"/>
                      <a:r>
                        <a:rPr lang="en-US" sz="1100" u="none" strike="noStrike">
                          <a:effectLst/>
                        </a:rPr>
                        <a:t>SiO2</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3</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a:endParaRPr>
                    </a:p>
                  </a:txBody>
                  <a:tcPr marL="9525" marR="9525" marT="9525" marB="0" anchor="b"/>
                </a:tc>
              </a:tr>
              <a:tr h="183515">
                <a:tc>
                  <a:txBody>
                    <a:bodyPr/>
                    <a:lstStyle/>
                    <a:p>
                      <a:pPr algn="l" fontAlgn="b"/>
                      <a:r>
                        <a:rPr lang="en-US" sz="1100" u="none" strike="noStrike">
                          <a:effectLst/>
                        </a:rPr>
                        <a:t>CaO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6.2</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5.7</a:t>
                      </a:r>
                      <a:endParaRPr lang="en-US" sz="1100" b="0" i="0" u="none" strike="noStrike">
                        <a:solidFill>
                          <a:srgbClr val="000000"/>
                        </a:solidFill>
                        <a:effectLst/>
                        <a:latin typeface="Calibri"/>
                      </a:endParaRPr>
                    </a:p>
                  </a:txBody>
                  <a:tcPr marL="9525" marR="9525" marT="9525" marB="0" anchor="b"/>
                </a:tc>
              </a:tr>
              <a:tr h="183515">
                <a:tc>
                  <a:txBody>
                    <a:bodyPr/>
                    <a:lstStyle/>
                    <a:p>
                      <a:pPr algn="l" fontAlgn="b"/>
                      <a:r>
                        <a:rPr lang="en-US" sz="1100" u="none" strike="noStrike">
                          <a:effectLst/>
                        </a:rPr>
                        <a:t>Fe</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12.5</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12.6</a:t>
                      </a:r>
                      <a:endParaRPr lang="en-US" sz="1100" b="0" i="0" u="none" strike="noStrike">
                        <a:solidFill>
                          <a:srgbClr val="000000"/>
                        </a:solidFill>
                        <a:effectLst/>
                        <a:latin typeface="Calibri"/>
                      </a:endParaRPr>
                    </a:p>
                  </a:txBody>
                  <a:tcPr marL="9525" marR="9525" marT="9525" marB="0" anchor="b"/>
                </a:tc>
              </a:tr>
              <a:tr h="183515">
                <a:tc>
                  <a:txBody>
                    <a:bodyPr/>
                    <a:lstStyle/>
                    <a:p>
                      <a:pPr algn="l" fontAlgn="b"/>
                      <a:r>
                        <a:rPr lang="en-US" sz="1100" u="none" strike="noStrike">
                          <a:effectLst/>
                        </a:rPr>
                        <a:t>Al2O3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0.5</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0.4</a:t>
                      </a:r>
                      <a:endParaRPr lang="en-US" sz="1100" b="0" i="0" u="none" strike="noStrike">
                        <a:solidFill>
                          <a:srgbClr val="000000"/>
                        </a:solidFill>
                        <a:effectLst/>
                        <a:latin typeface="Calibri"/>
                      </a:endParaRPr>
                    </a:p>
                  </a:txBody>
                  <a:tcPr marL="9525" marR="9525" marT="9525" marB="0" anchor="b"/>
                </a:tc>
              </a:tr>
              <a:tr h="183515">
                <a:tc>
                  <a:txBody>
                    <a:bodyPr/>
                    <a:lstStyle/>
                    <a:p>
                      <a:pPr algn="l" fontAlgn="b"/>
                      <a:r>
                        <a:rPr lang="en-US" sz="1100" u="none" strike="noStrike">
                          <a:effectLst/>
                        </a:rPr>
                        <a:t>LOI</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2</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dirty="0">
                          <a:effectLst/>
                        </a:rPr>
                        <a:t>15</a:t>
                      </a:r>
                      <a:endParaRPr lang="en-US" sz="1100" b="0" i="0" u="none" strike="noStrike" dirty="0">
                        <a:solidFill>
                          <a:srgbClr val="000000"/>
                        </a:solidFill>
                        <a:effectLst/>
                        <a:latin typeface="Calibri"/>
                      </a:endParaRPr>
                    </a:p>
                  </a:txBody>
                  <a:tcPr marL="9525" marR="9525" marT="9525" marB="0" anchor="b"/>
                </a:tc>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731424415"/>
              </p:ext>
            </p:extLst>
          </p:nvPr>
        </p:nvGraphicFramePr>
        <p:xfrm>
          <a:off x="4724400" y="4191000"/>
          <a:ext cx="3060700" cy="1645285"/>
        </p:xfrm>
        <a:graphic>
          <a:graphicData uri="http://schemas.openxmlformats.org/drawingml/2006/table">
            <a:tbl>
              <a:tblPr>
                <a:tableStyleId>{5C22544A-7EE6-4342-B048-85BDC9FD1C3A}</a:tableStyleId>
              </a:tblPr>
              <a:tblGrid>
                <a:gridCol w="1231900"/>
                <a:gridCol w="609600"/>
                <a:gridCol w="609600"/>
                <a:gridCol w="609600"/>
              </a:tblGrid>
              <a:tr h="183515">
                <a:tc>
                  <a:txBody>
                    <a:bodyPr/>
                    <a:lstStyle/>
                    <a:p>
                      <a:pPr algn="l" fontAlgn="b"/>
                      <a:endParaRPr lang="en-US" sz="1100" b="0" i="0" u="none" strike="noStrike" dirty="0">
                        <a:solidFill>
                          <a:srgbClr val="000000"/>
                        </a:solidFill>
                        <a:effectLst/>
                        <a:latin typeface="Calibri"/>
                      </a:endParaRPr>
                    </a:p>
                  </a:txBody>
                  <a:tcPr marL="9525" marR="9525" marT="9525" marB="0" anchor="b"/>
                </a:tc>
                <a:tc>
                  <a:txBody>
                    <a:bodyPr/>
                    <a:lstStyle/>
                    <a:p>
                      <a:pPr algn="l" fontAlgn="b"/>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Lump</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Fines</a:t>
                      </a:r>
                      <a:endParaRPr lang="en-US" sz="1100" b="0" i="0" u="none" strike="noStrike">
                        <a:solidFill>
                          <a:srgbClr val="000000"/>
                        </a:solidFill>
                        <a:effectLst/>
                        <a:latin typeface="Calibri"/>
                      </a:endParaRPr>
                    </a:p>
                  </a:txBody>
                  <a:tcPr marL="9525" marR="9525" marT="9525" marB="0" anchor="b"/>
                </a:tc>
              </a:tr>
              <a:tr h="183515">
                <a:tc>
                  <a:txBody>
                    <a:bodyPr/>
                    <a:lstStyle/>
                    <a:p>
                      <a:pPr algn="l" fontAlgn="b"/>
                      <a:r>
                        <a:rPr lang="en-US" sz="1100" u="none" strike="noStrike">
                          <a:effectLst/>
                        </a:rPr>
                        <a:t>Mn content</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dirty="0" smtClean="0">
                          <a:effectLst/>
                        </a:rPr>
                        <a:t>37.5</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a:effectLst/>
                        </a:rPr>
                        <a:t>36</a:t>
                      </a:r>
                      <a:endParaRPr lang="en-US" sz="1100" b="0" i="0" u="none" strike="noStrike">
                        <a:solidFill>
                          <a:srgbClr val="000000"/>
                        </a:solidFill>
                        <a:effectLst/>
                        <a:latin typeface="Calibri"/>
                      </a:endParaRPr>
                    </a:p>
                  </a:txBody>
                  <a:tcPr marL="9525" marR="9525" marT="9525" marB="0" anchor="b"/>
                </a:tc>
              </a:tr>
              <a:tr h="0">
                <a:tc>
                  <a:txBody>
                    <a:bodyPr/>
                    <a:lstStyle/>
                    <a:p>
                      <a:pPr algn="l" fontAlgn="b"/>
                      <a:r>
                        <a:rPr lang="en-US" sz="1100" u="none" strike="noStrike">
                          <a:effectLst/>
                        </a:rPr>
                        <a:t>Moisture</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3</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6.5</a:t>
                      </a:r>
                      <a:endParaRPr lang="en-US" sz="1100" b="0" i="0" u="none" strike="noStrike">
                        <a:solidFill>
                          <a:srgbClr val="000000"/>
                        </a:solidFill>
                        <a:effectLst/>
                        <a:latin typeface="Calibri"/>
                      </a:endParaRPr>
                    </a:p>
                  </a:txBody>
                  <a:tcPr marL="9525" marR="9525" marT="9525" marB="0" anchor="b"/>
                </a:tc>
              </a:tr>
              <a:tr h="183515">
                <a:tc>
                  <a:txBody>
                    <a:bodyPr/>
                    <a:lstStyle/>
                    <a:p>
                      <a:pPr algn="l" fontAlgn="b"/>
                      <a:r>
                        <a:rPr lang="en-US" sz="1100" u="none" strike="noStrike">
                          <a:effectLst/>
                        </a:rPr>
                        <a:t>P</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0.02</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0.03</a:t>
                      </a:r>
                      <a:endParaRPr lang="en-US" sz="1100" b="0" i="0" u="none" strike="noStrike">
                        <a:solidFill>
                          <a:srgbClr val="000000"/>
                        </a:solidFill>
                        <a:effectLst/>
                        <a:latin typeface="Calibri"/>
                      </a:endParaRPr>
                    </a:p>
                  </a:txBody>
                  <a:tcPr marL="9525" marR="9525" marT="9525" marB="0" anchor="b"/>
                </a:tc>
              </a:tr>
              <a:tr h="183515">
                <a:tc>
                  <a:txBody>
                    <a:bodyPr/>
                    <a:lstStyle/>
                    <a:p>
                      <a:pPr algn="l" fontAlgn="b"/>
                      <a:r>
                        <a:rPr lang="en-US" sz="1100" u="none" strike="noStrike">
                          <a:effectLst/>
                        </a:rPr>
                        <a:t>SiO2</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4.5</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4.6</a:t>
                      </a:r>
                      <a:endParaRPr lang="en-US" sz="1100" b="0" i="0" u="none" strike="noStrike">
                        <a:solidFill>
                          <a:srgbClr val="000000"/>
                        </a:solidFill>
                        <a:effectLst/>
                        <a:latin typeface="Calibri"/>
                      </a:endParaRPr>
                    </a:p>
                  </a:txBody>
                  <a:tcPr marL="9525" marR="9525" marT="9525" marB="0" anchor="b"/>
                </a:tc>
              </a:tr>
              <a:tr h="183515">
                <a:tc>
                  <a:txBody>
                    <a:bodyPr/>
                    <a:lstStyle/>
                    <a:p>
                      <a:pPr algn="l" fontAlgn="b"/>
                      <a:r>
                        <a:rPr lang="en-US" sz="1100" u="none" strike="noStrike">
                          <a:effectLst/>
                        </a:rPr>
                        <a:t>CaO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3.1</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14.2</a:t>
                      </a:r>
                      <a:endParaRPr lang="en-US" sz="1100" b="0" i="0" u="none" strike="noStrike">
                        <a:solidFill>
                          <a:srgbClr val="000000"/>
                        </a:solidFill>
                        <a:effectLst/>
                        <a:latin typeface="Calibri"/>
                      </a:endParaRPr>
                    </a:p>
                  </a:txBody>
                  <a:tcPr marL="9525" marR="9525" marT="9525" marB="0" anchor="b"/>
                </a:tc>
              </a:tr>
              <a:tr h="183515">
                <a:tc>
                  <a:txBody>
                    <a:bodyPr/>
                    <a:lstStyle/>
                    <a:p>
                      <a:pPr algn="l" fontAlgn="b"/>
                      <a:r>
                        <a:rPr lang="en-US" sz="1100" u="none" strike="noStrike">
                          <a:effectLst/>
                        </a:rPr>
                        <a:t>Fe</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HK" sz="1100" b="0" i="0" u="none" strike="noStrike" dirty="0" smtClean="0">
                          <a:solidFill>
                            <a:schemeClr val="dk1"/>
                          </a:solidFill>
                          <a:effectLst/>
                          <a:latin typeface="+mn-lt"/>
                        </a:rPr>
                        <a:t>5.0</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HK" sz="1100" b="0" i="0" u="none" strike="noStrike" dirty="0" smtClean="0">
                          <a:solidFill>
                            <a:schemeClr val="dk1"/>
                          </a:solidFill>
                          <a:effectLst/>
                          <a:latin typeface="+mn-lt"/>
                        </a:rPr>
                        <a:t>5.0</a:t>
                      </a:r>
                      <a:endParaRPr lang="en-US" sz="1100" b="0" i="0" u="none" strike="noStrike" dirty="0">
                        <a:solidFill>
                          <a:srgbClr val="000000"/>
                        </a:solidFill>
                        <a:effectLst/>
                        <a:latin typeface="Calibri"/>
                      </a:endParaRPr>
                    </a:p>
                  </a:txBody>
                  <a:tcPr marL="9525" marR="9525" marT="9525" marB="0" anchor="b"/>
                </a:tc>
              </a:tr>
              <a:tr h="183515">
                <a:tc>
                  <a:txBody>
                    <a:bodyPr/>
                    <a:lstStyle/>
                    <a:p>
                      <a:pPr algn="l" fontAlgn="b"/>
                      <a:r>
                        <a:rPr lang="en-US" sz="1100" u="none" strike="noStrike">
                          <a:effectLst/>
                        </a:rPr>
                        <a:t>Al2O3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0.2</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0.2</a:t>
                      </a:r>
                      <a:endParaRPr lang="en-US" sz="1100" b="0" i="0" u="none" strike="noStrike">
                        <a:solidFill>
                          <a:srgbClr val="000000"/>
                        </a:solidFill>
                        <a:effectLst/>
                        <a:latin typeface="Calibri"/>
                      </a:endParaRPr>
                    </a:p>
                  </a:txBody>
                  <a:tcPr marL="9525" marR="9525" marT="9525" marB="0" anchor="b"/>
                </a:tc>
              </a:tr>
              <a:tr h="183515">
                <a:tc>
                  <a:txBody>
                    <a:bodyPr/>
                    <a:lstStyle/>
                    <a:p>
                      <a:pPr algn="l" fontAlgn="b"/>
                      <a:r>
                        <a:rPr lang="en-US" sz="1100" u="none" strike="noStrike">
                          <a:effectLst/>
                        </a:rPr>
                        <a:t>LOI</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15</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dirty="0">
                          <a:effectLst/>
                        </a:rPr>
                        <a:t>15</a:t>
                      </a:r>
                      <a:endParaRPr lang="en-US" sz="1100" b="0" i="0" u="none" strike="noStrike" dirty="0">
                        <a:solidFill>
                          <a:srgbClr val="000000"/>
                        </a:solidFill>
                        <a:effectLst/>
                        <a:latin typeface="Calibri"/>
                      </a:endParaRPr>
                    </a:p>
                  </a:txBody>
                  <a:tcPr marL="9525" marR="9525" marT="9525" marB="0" anchor="b"/>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z="3200" smtClean="0">
                <a:ea typeface="黑体" pitchFamily="2" charset="-122"/>
              </a:rPr>
              <a:t>Assmang</a:t>
            </a:r>
          </a:p>
        </p:txBody>
      </p:sp>
      <p:sp>
        <p:nvSpPr>
          <p:cNvPr id="16387" name="Content Placeholder 2"/>
          <p:cNvSpPr>
            <a:spLocks noGrp="1"/>
          </p:cNvSpPr>
          <p:nvPr>
            <p:ph idx="1"/>
          </p:nvPr>
        </p:nvSpPr>
        <p:spPr>
          <a:xfrm>
            <a:off x="457200" y="1371600"/>
            <a:ext cx="8229600" cy="4525963"/>
          </a:xfrm>
        </p:spPr>
        <p:txBody>
          <a:bodyPr/>
          <a:lstStyle/>
          <a:p>
            <a:pPr>
              <a:spcAft>
                <a:spcPts val="1000"/>
              </a:spcAft>
            </a:pPr>
            <a:r>
              <a:rPr lang="en-US" sz="1800" dirty="0" smtClean="0">
                <a:ea typeface="黑体" pitchFamily="2" charset="-122"/>
              </a:rPr>
              <a:t>Operations:</a:t>
            </a:r>
          </a:p>
          <a:p>
            <a:pPr>
              <a:spcAft>
                <a:spcPts val="1000"/>
              </a:spcAft>
            </a:pPr>
            <a:r>
              <a:rPr lang="en-US" sz="1800" dirty="0" smtClean="0">
                <a:ea typeface="黑体" pitchFamily="2" charset="-122"/>
              </a:rPr>
              <a:t>Black Rock, acquired in 1940.</a:t>
            </a:r>
          </a:p>
          <a:p>
            <a:pPr>
              <a:spcAft>
                <a:spcPts val="1000"/>
              </a:spcAft>
            </a:pPr>
            <a:r>
              <a:rPr lang="en-US" sz="1800" dirty="0" smtClean="0">
                <a:ea typeface="黑体" pitchFamily="2" charset="-122"/>
              </a:rPr>
              <a:t>Gloria Underground Mine (Production commenced 1978).</a:t>
            </a:r>
          </a:p>
          <a:p>
            <a:pPr>
              <a:spcAft>
                <a:spcPts val="1000"/>
              </a:spcAft>
            </a:pPr>
            <a:r>
              <a:rPr lang="en-US" sz="1800" dirty="0" err="1" smtClean="0">
                <a:ea typeface="黑体" pitchFamily="2" charset="-122"/>
              </a:rPr>
              <a:t>Nchwaning</a:t>
            </a:r>
            <a:r>
              <a:rPr lang="en-US" sz="1800" dirty="0" smtClean="0">
                <a:ea typeface="黑体" pitchFamily="2" charset="-122"/>
              </a:rPr>
              <a:t> Underground Mine (Established first shaft in 1972).</a:t>
            </a:r>
          </a:p>
          <a:p>
            <a:pPr>
              <a:spcAft>
                <a:spcPts val="1000"/>
              </a:spcAft>
            </a:pPr>
            <a:r>
              <a:rPr lang="en-US" sz="1800" dirty="0" smtClean="0">
                <a:ea typeface="黑体" pitchFamily="2" charset="-122"/>
              </a:rPr>
              <a:t>Current contribution to South Africa’s Export is at around 3.3 – 3.5 Million </a:t>
            </a:r>
            <a:r>
              <a:rPr lang="en-US" sz="1800" dirty="0" err="1" smtClean="0">
                <a:ea typeface="黑体" pitchFamily="2" charset="-122"/>
              </a:rPr>
              <a:t>tonnes</a:t>
            </a:r>
            <a:r>
              <a:rPr lang="en-US" sz="1800" dirty="0" smtClean="0">
                <a:ea typeface="黑体" pitchFamily="2" charset="-122"/>
              </a:rPr>
              <a:t>.</a:t>
            </a: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F2CB6950-FF0E-4D49-A504-669C1C152F3A}" type="slidenum">
              <a:rPr lang="en-US" altLang="zh-TW" smtClean="0"/>
              <a:pPr>
                <a:defRPr/>
              </a:pPr>
              <a:t>17</a:t>
            </a:fld>
            <a:endParaRPr lang="en-US" altLang="zh-TW"/>
          </a:p>
        </p:txBody>
      </p:sp>
      <p:graphicFrame>
        <p:nvGraphicFramePr>
          <p:cNvPr id="7" name="Table 6"/>
          <p:cNvGraphicFramePr>
            <a:graphicFrameLocks noGrp="1"/>
          </p:cNvGraphicFramePr>
          <p:nvPr>
            <p:extLst>
              <p:ext uri="{D42A27DB-BD31-4B8C-83A1-F6EECF244321}">
                <p14:modId xmlns:p14="http://schemas.microsoft.com/office/powerpoint/2010/main" val="3751656499"/>
              </p:ext>
            </p:extLst>
          </p:nvPr>
        </p:nvGraphicFramePr>
        <p:xfrm>
          <a:off x="4876800" y="4038603"/>
          <a:ext cx="3200400" cy="1804032"/>
        </p:xfrm>
        <a:graphic>
          <a:graphicData uri="http://schemas.openxmlformats.org/drawingml/2006/table">
            <a:tbl>
              <a:tblPr>
                <a:tableStyleId>{5C22544A-7EE6-4342-B048-85BDC9FD1C3A}</a:tableStyleId>
              </a:tblPr>
              <a:tblGrid>
                <a:gridCol w="1288128"/>
                <a:gridCol w="637424"/>
                <a:gridCol w="637424"/>
                <a:gridCol w="637424"/>
              </a:tblGrid>
              <a:tr h="200448">
                <a:tc>
                  <a:txBody>
                    <a:bodyPr/>
                    <a:lstStyle/>
                    <a:p>
                      <a:pPr algn="l" fontAlgn="b"/>
                      <a:endParaRPr lang="en-US" sz="1100" b="0" i="0" u="none" strike="noStrike" dirty="0">
                        <a:solidFill>
                          <a:srgbClr val="000000"/>
                        </a:solidFill>
                        <a:effectLst/>
                        <a:latin typeface="Calibri"/>
                      </a:endParaRPr>
                    </a:p>
                  </a:txBody>
                  <a:tcPr marL="9525" marR="9525" marT="9525" marB="0" anchor="b"/>
                </a:tc>
                <a:tc>
                  <a:txBody>
                    <a:bodyPr/>
                    <a:lstStyle/>
                    <a:p>
                      <a:pPr algn="l" fontAlgn="b"/>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Lump</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Fines</a:t>
                      </a:r>
                      <a:endParaRPr lang="en-US" sz="1100" b="0" i="0" u="none" strike="noStrike">
                        <a:solidFill>
                          <a:srgbClr val="000000"/>
                        </a:solidFill>
                        <a:effectLst/>
                        <a:latin typeface="Calibri"/>
                      </a:endParaRPr>
                    </a:p>
                  </a:txBody>
                  <a:tcPr marL="9525" marR="9525" marT="9525" marB="0" anchor="b"/>
                </a:tc>
              </a:tr>
              <a:tr h="200448">
                <a:tc>
                  <a:txBody>
                    <a:bodyPr/>
                    <a:lstStyle/>
                    <a:p>
                      <a:pPr algn="l" fontAlgn="b"/>
                      <a:r>
                        <a:rPr lang="en-US" sz="1100" u="none" strike="noStrike" dirty="0" err="1">
                          <a:effectLst/>
                        </a:rPr>
                        <a:t>Mn</a:t>
                      </a:r>
                      <a:r>
                        <a:rPr lang="en-US" sz="1100" u="none" strike="noStrike" dirty="0">
                          <a:effectLst/>
                        </a:rPr>
                        <a:t> content</a:t>
                      </a:r>
                      <a:endParaRPr lang="en-US" sz="11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37.5</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37.5</a:t>
                      </a:r>
                      <a:endParaRPr lang="en-US" sz="1100" b="0" i="0" u="none" strike="noStrike">
                        <a:solidFill>
                          <a:srgbClr val="000000"/>
                        </a:solidFill>
                        <a:effectLst/>
                        <a:latin typeface="Calibri"/>
                      </a:endParaRPr>
                    </a:p>
                  </a:txBody>
                  <a:tcPr marL="9525" marR="9525" marT="9525" marB="0" anchor="b"/>
                </a:tc>
              </a:tr>
              <a:tr h="200448">
                <a:tc>
                  <a:txBody>
                    <a:bodyPr/>
                    <a:lstStyle/>
                    <a:p>
                      <a:pPr algn="l" fontAlgn="b"/>
                      <a:r>
                        <a:rPr lang="en-US" sz="1100" u="none" strike="noStrike" dirty="0">
                          <a:effectLst/>
                        </a:rPr>
                        <a:t>Moisture</a:t>
                      </a:r>
                      <a:endParaRPr lang="en-US" sz="11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3</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6.5</a:t>
                      </a:r>
                      <a:endParaRPr lang="en-US" sz="1100" b="0" i="0" u="none" strike="noStrike">
                        <a:solidFill>
                          <a:srgbClr val="000000"/>
                        </a:solidFill>
                        <a:effectLst/>
                        <a:latin typeface="Calibri"/>
                      </a:endParaRPr>
                    </a:p>
                  </a:txBody>
                  <a:tcPr marL="9525" marR="9525" marT="9525" marB="0" anchor="b"/>
                </a:tc>
              </a:tr>
              <a:tr h="200448">
                <a:tc>
                  <a:txBody>
                    <a:bodyPr/>
                    <a:lstStyle/>
                    <a:p>
                      <a:pPr algn="l" fontAlgn="b"/>
                      <a:r>
                        <a:rPr lang="en-US" sz="1100" u="none" strike="noStrike" dirty="0">
                          <a:effectLst/>
                        </a:rPr>
                        <a:t>P</a:t>
                      </a:r>
                      <a:endParaRPr lang="en-US" sz="11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dirty="0">
                          <a:effectLst/>
                        </a:rPr>
                        <a:t>%</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a:effectLst/>
                        </a:rPr>
                        <a:t>0.02</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0.02</a:t>
                      </a:r>
                      <a:endParaRPr lang="en-US" sz="1100" b="0" i="0" u="none" strike="noStrike">
                        <a:solidFill>
                          <a:srgbClr val="000000"/>
                        </a:solidFill>
                        <a:effectLst/>
                        <a:latin typeface="Calibri"/>
                      </a:endParaRPr>
                    </a:p>
                  </a:txBody>
                  <a:tcPr marL="9525" marR="9525" marT="9525" marB="0" anchor="b"/>
                </a:tc>
              </a:tr>
              <a:tr h="200448">
                <a:tc>
                  <a:txBody>
                    <a:bodyPr/>
                    <a:lstStyle/>
                    <a:p>
                      <a:pPr algn="l" fontAlgn="b"/>
                      <a:r>
                        <a:rPr lang="en-US" sz="1100" u="none" strike="noStrike">
                          <a:effectLst/>
                        </a:rPr>
                        <a:t>SiO2</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a:effectLst/>
                        </a:rPr>
                        <a:t>5.8</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6</a:t>
                      </a:r>
                      <a:endParaRPr lang="en-US" sz="1100" b="0" i="0" u="none" strike="noStrike">
                        <a:solidFill>
                          <a:srgbClr val="000000"/>
                        </a:solidFill>
                        <a:effectLst/>
                        <a:latin typeface="Calibri"/>
                      </a:endParaRPr>
                    </a:p>
                  </a:txBody>
                  <a:tcPr marL="9525" marR="9525" marT="9525" marB="0" anchor="b"/>
                </a:tc>
              </a:tr>
              <a:tr h="200448">
                <a:tc>
                  <a:txBody>
                    <a:bodyPr/>
                    <a:lstStyle/>
                    <a:p>
                      <a:pPr algn="l" fontAlgn="b"/>
                      <a:r>
                        <a:rPr lang="en-US" sz="1100" u="none" strike="noStrike">
                          <a:effectLst/>
                        </a:rPr>
                        <a:t>CaO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a:effectLst/>
                        </a:rPr>
                        <a:t>13.6</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13.7</a:t>
                      </a:r>
                      <a:endParaRPr lang="en-US" sz="1100" b="0" i="0" u="none" strike="noStrike">
                        <a:solidFill>
                          <a:srgbClr val="000000"/>
                        </a:solidFill>
                        <a:effectLst/>
                        <a:latin typeface="Calibri"/>
                      </a:endParaRPr>
                    </a:p>
                  </a:txBody>
                  <a:tcPr marL="9525" marR="9525" marT="9525" marB="0" anchor="b"/>
                </a:tc>
              </a:tr>
              <a:tr h="200448">
                <a:tc>
                  <a:txBody>
                    <a:bodyPr/>
                    <a:lstStyle/>
                    <a:p>
                      <a:pPr algn="l" fontAlgn="b"/>
                      <a:r>
                        <a:rPr lang="en-US" sz="1100" u="none" strike="noStrike">
                          <a:effectLst/>
                        </a:rPr>
                        <a:t>Fe</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5.5</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a:effectLst/>
                        </a:rPr>
                        <a:t>5.5</a:t>
                      </a:r>
                      <a:endParaRPr lang="en-US" sz="1100" b="0" i="0" u="none" strike="noStrike">
                        <a:solidFill>
                          <a:srgbClr val="000000"/>
                        </a:solidFill>
                        <a:effectLst/>
                        <a:latin typeface="Calibri"/>
                      </a:endParaRPr>
                    </a:p>
                  </a:txBody>
                  <a:tcPr marL="9525" marR="9525" marT="9525" marB="0" anchor="b"/>
                </a:tc>
              </a:tr>
              <a:tr h="200448">
                <a:tc>
                  <a:txBody>
                    <a:bodyPr/>
                    <a:lstStyle/>
                    <a:p>
                      <a:pPr algn="l" fontAlgn="b"/>
                      <a:r>
                        <a:rPr lang="en-US" sz="1100" u="none" strike="noStrike">
                          <a:effectLst/>
                        </a:rPr>
                        <a:t>Al2O3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dirty="0">
                          <a:effectLst/>
                        </a:rPr>
                        <a:t>0.2</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a:effectLst/>
                        </a:rPr>
                        <a:t>0.2</a:t>
                      </a:r>
                      <a:endParaRPr lang="en-US" sz="1100" b="0" i="0" u="none" strike="noStrike">
                        <a:solidFill>
                          <a:srgbClr val="000000"/>
                        </a:solidFill>
                        <a:effectLst/>
                        <a:latin typeface="Calibri"/>
                      </a:endParaRPr>
                    </a:p>
                  </a:txBody>
                  <a:tcPr marL="9525" marR="9525" marT="9525" marB="0" anchor="b"/>
                </a:tc>
              </a:tr>
              <a:tr h="200448">
                <a:tc>
                  <a:txBody>
                    <a:bodyPr/>
                    <a:lstStyle/>
                    <a:p>
                      <a:pPr algn="l" fontAlgn="b"/>
                      <a:r>
                        <a:rPr lang="en-US" sz="1100" u="none" strike="noStrike" dirty="0">
                          <a:effectLst/>
                        </a:rPr>
                        <a:t>LOI</a:t>
                      </a:r>
                      <a:endParaRPr lang="en-US" sz="11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dirty="0">
                          <a:effectLst/>
                        </a:rPr>
                        <a:t>15.4</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15.4</a:t>
                      </a:r>
                      <a:endParaRPr lang="en-US" sz="1100" b="0" i="0" u="none" strike="noStrike" dirty="0">
                        <a:solidFill>
                          <a:srgbClr val="000000"/>
                        </a:solidFill>
                        <a:effectLst/>
                        <a:latin typeface="Calibri"/>
                      </a:endParaRPr>
                    </a:p>
                  </a:txBody>
                  <a:tcPr marL="9525" marR="9525" marT="9525" marB="0" anchor="b"/>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246298530"/>
              </p:ext>
            </p:extLst>
          </p:nvPr>
        </p:nvGraphicFramePr>
        <p:xfrm>
          <a:off x="1066800" y="4038600"/>
          <a:ext cx="3060700" cy="1781175"/>
        </p:xfrm>
        <a:graphic>
          <a:graphicData uri="http://schemas.openxmlformats.org/drawingml/2006/table">
            <a:tbl>
              <a:tblPr>
                <a:tableStyleId>{5C22544A-7EE6-4342-B048-85BDC9FD1C3A}</a:tableStyleId>
              </a:tblPr>
              <a:tblGrid>
                <a:gridCol w="1231900"/>
                <a:gridCol w="609600"/>
                <a:gridCol w="609600"/>
                <a:gridCol w="609600"/>
              </a:tblGrid>
              <a:tr h="190500">
                <a:tc>
                  <a:txBody>
                    <a:bodyPr/>
                    <a:lstStyle/>
                    <a:p>
                      <a:pPr algn="l" fontAlgn="b"/>
                      <a:endParaRPr lang="en-US" sz="1100" b="0" i="0" u="none" strike="noStrike" dirty="0">
                        <a:solidFill>
                          <a:srgbClr val="000000"/>
                        </a:solidFill>
                        <a:effectLst/>
                        <a:latin typeface="Calibri"/>
                      </a:endParaRPr>
                    </a:p>
                  </a:txBody>
                  <a:tcPr marL="9525" marR="9525" marT="9525" marB="0" anchor="b"/>
                </a:tc>
                <a:tc>
                  <a:txBody>
                    <a:bodyPr/>
                    <a:lstStyle/>
                    <a:p>
                      <a:pPr algn="l" fontAlgn="b"/>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Lump</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Fines</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a:effectLst/>
                        </a:rPr>
                        <a:t>Mn content</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HK" sz="1100" b="0" i="0" u="none" strike="noStrike" dirty="0" smtClean="0">
                          <a:solidFill>
                            <a:schemeClr val="dk1"/>
                          </a:solidFill>
                          <a:effectLst/>
                          <a:latin typeface="+mn-lt"/>
                        </a:rPr>
                        <a:t>42/44</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smtClean="0">
                          <a:effectLst/>
                        </a:rPr>
                        <a:t>42/45</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a:effectLst/>
                        </a:rPr>
                        <a:t>Moisture</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3</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6.5</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a:effectLst/>
                        </a:rPr>
                        <a:t>P</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a:effectLst/>
                        </a:rPr>
                        <a:t>0.03</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0.03</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a:effectLst/>
                        </a:rPr>
                        <a:t>SiO2</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5.8</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a:effectLst/>
                        </a:rPr>
                        <a:t>CaO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6.3</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6.7</a:t>
                      </a:r>
                      <a:endParaRPr lang="en-US" sz="1100" b="0" i="0" u="none" strike="noStrike">
                        <a:solidFill>
                          <a:srgbClr val="000000"/>
                        </a:solidFill>
                        <a:effectLst/>
                        <a:latin typeface="Calibri"/>
                      </a:endParaRPr>
                    </a:p>
                  </a:txBody>
                  <a:tcPr marL="9525" marR="9525" marT="9525" marB="0" anchor="b"/>
                </a:tc>
              </a:tr>
              <a:tr h="200025">
                <a:tc>
                  <a:txBody>
                    <a:bodyPr/>
                    <a:lstStyle/>
                    <a:p>
                      <a:pPr algn="l" fontAlgn="b"/>
                      <a:r>
                        <a:rPr lang="en-US" sz="1100" u="none" strike="noStrike">
                          <a:effectLst/>
                        </a:rPr>
                        <a:t>Fe</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HK" sz="1100" b="0" i="0" u="none" strike="noStrike" dirty="0" smtClean="0">
                          <a:solidFill>
                            <a:schemeClr val="dk1"/>
                          </a:solidFill>
                          <a:effectLst/>
                          <a:latin typeface="+mn-lt"/>
                        </a:rPr>
                        <a:t>15/13</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a:effectLst/>
                        </a:rPr>
                        <a:t>0.1</a:t>
                      </a:r>
                      <a:endParaRPr lang="en-US" sz="1100" b="0" i="0" u="none" strike="noStrike">
                        <a:solidFill>
                          <a:srgbClr val="000000"/>
                        </a:solidFill>
                        <a:effectLst/>
                        <a:latin typeface="Calibri"/>
                      </a:endParaRPr>
                    </a:p>
                  </a:txBody>
                  <a:tcPr marL="9525" marR="9525" marT="9525" marB="0" anchor="b"/>
                </a:tc>
              </a:tr>
              <a:tr h="247650">
                <a:tc>
                  <a:txBody>
                    <a:bodyPr/>
                    <a:lstStyle/>
                    <a:p>
                      <a:pPr algn="l" fontAlgn="b"/>
                      <a:r>
                        <a:rPr lang="en-US" sz="1100" u="none" strike="noStrike">
                          <a:effectLst/>
                        </a:rPr>
                        <a:t>Al2O3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0.3</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0.3</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LOI</a:t>
                      </a:r>
                      <a:endParaRPr lang="en-US" sz="11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13.3</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dirty="0">
                          <a:effectLst/>
                        </a:rPr>
                        <a:t>13.3</a:t>
                      </a:r>
                      <a:endParaRPr lang="en-US" sz="1100" b="0" i="0" u="none" strike="noStrike" dirty="0">
                        <a:solidFill>
                          <a:srgbClr val="000000"/>
                        </a:solidFill>
                        <a:effectLst/>
                        <a:latin typeface="Calibri"/>
                      </a:endParaRP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HK" sz="3200" dirty="0" err="1">
                <a:solidFill>
                  <a:prstClr val="black"/>
                </a:solidFill>
                <a:ea typeface="黑体" pitchFamily="2" charset="-122"/>
              </a:rPr>
              <a:t>Mn</a:t>
            </a:r>
            <a:r>
              <a:rPr lang="en-HK" sz="3200" dirty="0">
                <a:solidFill>
                  <a:prstClr val="black"/>
                </a:solidFill>
                <a:ea typeface="黑体" pitchFamily="2" charset="-122"/>
              </a:rPr>
              <a:t> Ore – South Africa</a:t>
            </a:r>
            <a:endParaRPr lang="en-US" dirty="0"/>
          </a:p>
        </p:txBody>
      </p:sp>
      <p:sp>
        <p:nvSpPr>
          <p:cNvPr id="3" name="Content Placeholder 2"/>
          <p:cNvSpPr>
            <a:spLocks noGrp="1"/>
          </p:cNvSpPr>
          <p:nvPr>
            <p:ph idx="1"/>
          </p:nvPr>
        </p:nvSpPr>
        <p:spPr/>
        <p:txBody>
          <a:bodyPr/>
          <a:lstStyle/>
          <a:p>
            <a:pPr marL="0" lvl="0" indent="0">
              <a:buNone/>
            </a:pPr>
            <a:endParaRPr lang="en-HK" sz="2000" dirty="0">
              <a:solidFill>
                <a:prstClr val="black"/>
              </a:solidFill>
            </a:endParaRPr>
          </a:p>
          <a:p>
            <a:pPr marL="0" lvl="0" indent="0">
              <a:buNone/>
            </a:pPr>
            <a:endParaRPr lang="en-HK" sz="2000" dirty="0" smtClean="0">
              <a:solidFill>
                <a:prstClr val="black"/>
              </a:solidFill>
            </a:endParaRPr>
          </a:p>
          <a:p>
            <a:pPr marL="0" lvl="0" indent="0">
              <a:buNone/>
            </a:pPr>
            <a:endParaRPr lang="en-HK" sz="2000" dirty="0">
              <a:solidFill>
                <a:prstClr val="black"/>
              </a:solidFill>
            </a:endParaRPr>
          </a:p>
          <a:p>
            <a:pPr marL="0" lvl="0" indent="0">
              <a:buNone/>
            </a:pPr>
            <a:endParaRPr lang="en-HK" sz="2000" dirty="0" smtClean="0">
              <a:solidFill>
                <a:prstClr val="black"/>
              </a:solidFill>
            </a:endParaRPr>
          </a:p>
          <a:p>
            <a:pPr marL="0" lvl="0" indent="0">
              <a:buNone/>
            </a:pPr>
            <a:endParaRPr lang="en-HK" sz="2000" dirty="0">
              <a:solidFill>
                <a:prstClr val="black"/>
              </a:solidFill>
            </a:endParaRPr>
          </a:p>
          <a:p>
            <a:pPr marL="0" lvl="0" indent="0" algn="ctr">
              <a:buNone/>
            </a:pPr>
            <a:r>
              <a:rPr lang="en-HK" sz="2000" dirty="0" smtClean="0">
                <a:solidFill>
                  <a:prstClr val="black"/>
                </a:solidFill>
              </a:rPr>
              <a:t>Allocation </a:t>
            </a:r>
            <a:r>
              <a:rPr lang="en-HK" sz="2000" dirty="0">
                <a:solidFill>
                  <a:prstClr val="black"/>
                </a:solidFill>
              </a:rPr>
              <a:t>of Mines to New Mining companies and their present performance.</a:t>
            </a:r>
          </a:p>
          <a:p>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E7D5A6F4-AD73-4DAA-BFD8-5D3A3B8071A3}" type="slidenum">
              <a:rPr lang="en-US" altLang="zh-TW" smtClean="0"/>
              <a:pPr>
                <a:defRPr/>
              </a:pPr>
              <a:t>18</a:t>
            </a:fld>
            <a:endParaRPr lang="en-US" altLang="zh-TW"/>
          </a:p>
        </p:txBody>
      </p:sp>
    </p:spTree>
    <p:extLst>
      <p:ext uri="{BB962C8B-B14F-4D97-AF65-F5344CB8AC3E}">
        <p14:creationId xmlns:p14="http://schemas.microsoft.com/office/powerpoint/2010/main" val="1592944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sz="3200" smtClean="0">
                <a:ea typeface="黑体" pitchFamily="2" charset="-122"/>
              </a:rPr>
              <a:t>Development</a:t>
            </a:r>
          </a:p>
        </p:txBody>
      </p:sp>
      <p:sp>
        <p:nvSpPr>
          <p:cNvPr id="17411" name="Content Placeholder 2"/>
          <p:cNvSpPr>
            <a:spLocks noGrp="1"/>
          </p:cNvSpPr>
          <p:nvPr>
            <p:ph idx="1"/>
          </p:nvPr>
        </p:nvSpPr>
        <p:spPr/>
        <p:txBody>
          <a:bodyPr/>
          <a:lstStyle/>
          <a:p>
            <a:pPr>
              <a:spcAft>
                <a:spcPts val="1000"/>
              </a:spcAft>
            </a:pPr>
            <a:r>
              <a:rPr lang="en-US" sz="1800" smtClean="0">
                <a:ea typeface="黑体" pitchFamily="2" charset="-122"/>
              </a:rPr>
              <a:t>Historically it was extremely difficult for new entrances into the Manganese Market due to the lack of infrastructure development. </a:t>
            </a:r>
          </a:p>
          <a:p>
            <a:pPr>
              <a:spcAft>
                <a:spcPts val="1000"/>
              </a:spcAft>
            </a:pPr>
            <a:r>
              <a:rPr lang="en-US" sz="1800" smtClean="0">
                <a:ea typeface="黑体" pitchFamily="2" charset="-122"/>
              </a:rPr>
              <a:t>In 2004 the Government announced the Mineral and Petroleum Resources Development Act (MPRDA), and opened the KMF for the establishment of new mining projects</a:t>
            </a: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E0E0AAF0-B000-4344-BF3E-7E3286A3FEEE}" type="slidenum">
              <a:rPr lang="en-US" altLang="zh-TW" smtClean="0"/>
              <a:pPr>
                <a:defRPr/>
              </a:pPr>
              <a:t>19</a:t>
            </a:fld>
            <a:endParaRPr lang="en-US" altLang="zh-TW"/>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err="1">
                <a:solidFill>
                  <a:prstClr val="black"/>
                </a:solidFill>
                <a:ea typeface="黑体" pitchFamily="2" charset="-122"/>
              </a:rPr>
              <a:t>Mn</a:t>
            </a:r>
            <a:r>
              <a:rPr lang="en-US" sz="3600" dirty="0">
                <a:solidFill>
                  <a:prstClr val="black"/>
                </a:solidFill>
                <a:ea typeface="黑体" pitchFamily="2" charset="-122"/>
              </a:rPr>
              <a:t> Ore - South Africa’s perspective past and future</a:t>
            </a:r>
            <a:endParaRPr lang="en-US" dirty="0"/>
          </a:p>
        </p:txBody>
      </p:sp>
      <p:sp>
        <p:nvSpPr>
          <p:cNvPr id="3" name="Content Placeholder 2"/>
          <p:cNvSpPr>
            <a:spLocks noGrp="1"/>
          </p:cNvSpPr>
          <p:nvPr>
            <p:ph idx="1"/>
          </p:nvPr>
        </p:nvSpPr>
        <p:spPr/>
        <p:txBody>
          <a:bodyPr/>
          <a:lstStyle/>
          <a:p>
            <a:pPr marL="0" indent="0">
              <a:buNone/>
            </a:pPr>
            <a:r>
              <a:rPr lang="en-HK" sz="2000" dirty="0" smtClean="0"/>
              <a:t>Contents:</a:t>
            </a:r>
          </a:p>
          <a:p>
            <a:pPr marL="0" indent="0">
              <a:buNone/>
            </a:pPr>
            <a:r>
              <a:rPr lang="en-HK" sz="2000" dirty="0" smtClean="0"/>
              <a:t>1.Mn Ore Reserves – </a:t>
            </a:r>
            <a:r>
              <a:rPr lang="en-HK" sz="2000" dirty="0" err="1" smtClean="0"/>
              <a:t>SAfrica</a:t>
            </a:r>
            <a:r>
              <a:rPr lang="en-HK" sz="2000" dirty="0" smtClean="0"/>
              <a:t>.</a:t>
            </a:r>
          </a:p>
          <a:p>
            <a:pPr marL="0" indent="0">
              <a:buNone/>
            </a:pPr>
            <a:r>
              <a:rPr lang="en-HK" sz="2000" dirty="0" smtClean="0"/>
              <a:t>2.History of </a:t>
            </a:r>
            <a:r>
              <a:rPr lang="en-HK" sz="2000" dirty="0" err="1" smtClean="0"/>
              <a:t>Mn</a:t>
            </a:r>
            <a:r>
              <a:rPr lang="en-HK" sz="2000" dirty="0" smtClean="0"/>
              <a:t> ore production in </a:t>
            </a:r>
            <a:r>
              <a:rPr lang="en-HK" sz="2000" dirty="0" err="1" smtClean="0"/>
              <a:t>SAfrica</a:t>
            </a:r>
            <a:r>
              <a:rPr lang="en-HK" sz="2000" dirty="0" smtClean="0"/>
              <a:t> prior to 2007</a:t>
            </a:r>
          </a:p>
          <a:p>
            <a:pPr marL="0" indent="0">
              <a:buNone/>
            </a:pPr>
            <a:r>
              <a:rPr lang="en-HK" sz="2000" dirty="0" smtClean="0"/>
              <a:t>3.Allocation of Mines to New Mining companies and their present performance.</a:t>
            </a:r>
          </a:p>
          <a:p>
            <a:pPr marL="0" indent="0">
              <a:buNone/>
            </a:pPr>
            <a:r>
              <a:rPr lang="en-HK" sz="2000" dirty="0" smtClean="0"/>
              <a:t>4.Small &amp; Emerging mines of High Fe Ore.</a:t>
            </a:r>
          </a:p>
          <a:p>
            <a:pPr marL="0" indent="0">
              <a:buNone/>
            </a:pPr>
            <a:r>
              <a:rPr lang="en-HK" sz="2000" dirty="0" smtClean="0"/>
              <a:t>5.Transnet Allocation and Export from </a:t>
            </a:r>
            <a:r>
              <a:rPr lang="en-HK" sz="2000" dirty="0" err="1" smtClean="0"/>
              <a:t>SAfrica</a:t>
            </a:r>
            <a:r>
              <a:rPr lang="en-HK" sz="2000" dirty="0" smtClean="0"/>
              <a:t>.</a:t>
            </a:r>
          </a:p>
          <a:p>
            <a:pPr marL="0" indent="0">
              <a:buNone/>
            </a:pPr>
            <a:r>
              <a:rPr lang="en-HK" sz="2000" dirty="0" smtClean="0"/>
              <a:t> </a:t>
            </a:r>
          </a:p>
          <a:p>
            <a:endParaRPr lang="en-US" sz="2000"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E7D5A6F4-AD73-4DAA-BFD8-5D3A3B8071A3}" type="slidenum">
              <a:rPr lang="en-US" altLang="zh-TW" smtClean="0"/>
              <a:pPr>
                <a:defRPr/>
              </a:pPr>
              <a:t>2</a:t>
            </a:fld>
            <a:endParaRPr lang="en-US" altLang="zh-TW"/>
          </a:p>
        </p:txBody>
      </p:sp>
    </p:spTree>
    <p:extLst>
      <p:ext uri="{BB962C8B-B14F-4D97-AF65-F5344CB8AC3E}">
        <p14:creationId xmlns:p14="http://schemas.microsoft.com/office/powerpoint/2010/main" val="33072889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z="3600" smtClean="0">
                <a:ea typeface="黑体" pitchFamily="2" charset="-122"/>
              </a:rPr>
              <a:t>United Manganese of Kalahari (UMK)</a:t>
            </a:r>
          </a:p>
        </p:txBody>
      </p:sp>
      <p:sp>
        <p:nvSpPr>
          <p:cNvPr id="19459" name="Content Placeholder 2"/>
          <p:cNvSpPr>
            <a:spLocks noGrp="1"/>
          </p:cNvSpPr>
          <p:nvPr>
            <p:ph idx="1"/>
          </p:nvPr>
        </p:nvSpPr>
        <p:spPr/>
        <p:txBody>
          <a:bodyPr/>
          <a:lstStyle/>
          <a:p>
            <a:pPr>
              <a:spcAft>
                <a:spcPts val="1000"/>
              </a:spcAft>
            </a:pPr>
            <a:r>
              <a:rPr lang="en-US" sz="1800" dirty="0" smtClean="0">
                <a:ea typeface="黑体" pitchFamily="2" charset="-122"/>
              </a:rPr>
              <a:t>Prospecting commenced in 2005</a:t>
            </a:r>
          </a:p>
          <a:p>
            <a:pPr>
              <a:spcAft>
                <a:spcPts val="1000"/>
              </a:spcAft>
            </a:pPr>
            <a:r>
              <a:rPr lang="en-US" sz="1800" dirty="0" smtClean="0">
                <a:ea typeface="黑体" pitchFamily="2" charset="-122"/>
              </a:rPr>
              <a:t>Manganese resources identified on 3 Farms (Botha, Smart and </a:t>
            </a:r>
            <a:r>
              <a:rPr lang="en-US" sz="1800" dirty="0" err="1" smtClean="0">
                <a:ea typeface="黑体" pitchFamily="2" charset="-122"/>
              </a:rPr>
              <a:t>Rissik</a:t>
            </a:r>
            <a:r>
              <a:rPr lang="en-US" sz="1800" dirty="0" smtClean="0">
                <a:ea typeface="黑体" pitchFamily="2" charset="-122"/>
              </a:rPr>
              <a:t>)</a:t>
            </a:r>
          </a:p>
          <a:p>
            <a:pPr>
              <a:spcAft>
                <a:spcPts val="1000"/>
              </a:spcAft>
            </a:pPr>
            <a:r>
              <a:rPr lang="en-US" sz="1800" dirty="0" smtClean="0">
                <a:ea typeface="黑体" pitchFamily="2" charset="-122"/>
              </a:rPr>
              <a:t>Approximately 324 Million </a:t>
            </a:r>
            <a:r>
              <a:rPr lang="en-US" sz="1800" dirty="0" err="1" smtClean="0">
                <a:ea typeface="黑体" pitchFamily="2" charset="-122"/>
              </a:rPr>
              <a:t>Tonnes</a:t>
            </a:r>
            <a:r>
              <a:rPr lang="en-US" sz="1800" dirty="0" smtClean="0">
                <a:ea typeface="黑体" pitchFamily="2" charset="-122"/>
              </a:rPr>
              <a:t> of manganese resources was identified.</a:t>
            </a:r>
          </a:p>
          <a:p>
            <a:pPr>
              <a:spcAft>
                <a:spcPts val="1000"/>
              </a:spcAft>
            </a:pPr>
            <a:r>
              <a:rPr lang="en-US" sz="1800" dirty="0" smtClean="0">
                <a:ea typeface="黑体" pitchFamily="2" charset="-122"/>
              </a:rPr>
              <a:t>Current annual production is estimated at  2.0-2.2million </a:t>
            </a:r>
            <a:r>
              <a:rPr lang="en-US" sz="1800" dirty="0" err="1" smtClean="0">
                <a:ea typeface="黑体" pitchFamily="2" charset="-122"/>
              </a:rPr>
              <a:t>tonnes</a:t>
            </a:r>
            <a:r>
              <a:rPr lang="en-US" sz="1800" dirty="0" smtClean="0">
                <a:ea typeface="黑体" pitchFamily="2" charset="-122"/>
              </a:rPr>
              <a:t>.</a:t>
            </a:r>
          </a:p>
          <a:p>
            <a:pPr>
              <a:spcAft>
                <a:spcPts val="1000"/>
              </a:spcAft>
            </a:pPr>
            <a:endParaRPr lang="en-US" sz="1800" dirty="0" smtClean="0">
              <a:ea typeface="黑体" pitchFamily="2" charset="-122"/>
            </a:endParaRP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36F956E3-85B8-479F-92C9-25023A04A8FA}" type="slidenum">
              <a:rPr lang="en-US" altLang="zh-TW" smtClean="0"/>
              <a:pPr>
                <a:defRPr/>
              </a:pPr>
              <a:t>20</a:t>
            </a:fld>
            <a:endParaRPr lang="en-US" altLang="zh-TW"/>
          </a:p>
        </p:txBody>
      </p:sp>
      <p:graphicFrame>
        <p:nvGraphicFramePr>
          <p:cNvPr id="2" name="Table 1"/>
          <p:cNvGraphicFramePr>
            <a:graphicFrameLocks noGrp="1"/>
          </p:cNvGraphicFramePr>
          <p:nvPr>
            <p:extLst>
              <p:ext uri="{D42A27DB-BD31-4B8C-83A1-F6EECF244321}">
                <p14:modId xmlns:p14="http://schemas.microsoft.com/office/powerpoint/2010/main" val="2920200815"/>
              </p:ext>
            </p:extLst>
          </p:nvPr>
        </p:nvGraphicFramePr>
        <p:xfrm>
          <a:off x="2667000" y="3505200"/>
          <a:ext cx="4049163" cy="2185038"/>
        </p:xfrm>
        <a:graphic>
          <a:graphicData uri="http://schemas.openxmlformats.org/drawingml/2006/table">
            <a:tbl>
              <a:tblPr>
                <a:tableStyleId>{5C22544A-7EE6-4342-B048-85BDC9FD1C3A}</a:tableStyleId>
              </a:tblPr>
              <a:tblGrid>
                <a:gridCol w="1629747"/>
                <a:gridCol w="806472"/>
                <a:gridCol w="806472"/>
                <a:gridCol w="806472"/>
              </a:tblGrid>
              <a:tr h="242782">
                <a:tc>
                  <a:txBody>
                    <a:bodyPr/>
                    <a:lstStyle/>
                    <a:p>
                      <a:pPr algn="l" fontAlgn="b"/>
                      <a:endParaRPr lang="en-US" sz="1400" b="0" i="0" u="none" strike="noStrike" dirty="0">
                        <a:solidFill>
                          <a:srgbClr val="000000"/>
                        </a:solidFill>
                        <a:effectLst/>
                        <a:latin typeface="Calibri"/>
                      </a:endParaRPr>
                    </a:p>
                  </a:txBody>
                  <a:tcPr marL="12601" marR="12601" marT="12601" marB="0" anchor="b"/>
                </a:tc>
                <a:tc>
                  <a:txBody>
                    <a:bodyPr/>
                    <a:lstStyle/>
                    <a:p>
                      <a:pPr algn="l" fontAlgn="b"/>
                      <a:endParaRPr lang="en-US" sz="1400" b="0" i="0" u="none" strike="noStrike">
                        <a:solidFill>
                          <a:srgbClr val="000000"/>
                        </a:solidFill>
                        <a:effectLst/>
                        <a:latin typeface="Calibri"/>
                      </a:endParaRPr>
                    </a:p>
                  </a:txBody>
                  <a:tcPr marL="12601" marR="12601" marT="12601" marB="0" anchor="b"/>
                </a:tc>
                <a:tc>
                  <a:txBody>
                    <a:bodyPr/>
                    <a:lstStyle/>
                    <a:p>
                      <a:pPr algn="l" fontAlgn="b"/>
                      <a:r>
                        <a:rPr lang="en-US" sz="1400" u="none" strike="noStrike">
                          <a:effectLst/>
                        </a:rPr>
                        <a:t>Lump</a:t>
                      </a:r>
                      <a:endParaRPr lang="en-US" sz="1400" b="0" i="0" u="none" strike="noStrike">
                        <a:solidFill>
                          <a:srgbClr val="000000"/>
                        </a:solidFill>
                        <a:effectLst/>
                        <a:latin typeface="Calibri"/>
                      </a:endParaRPr>
                    </a:p>
                  </a:txBody>
                  <a:tcPr marL="12601" marR="12601" marT="12601" marB="0" anchor="b"/>
                </a:tc>
                <a:tc>
                  <a:txBody>
                    <a:bodyPr/>
                    <a:lstStyle/>
                    <a:p>
                      <a:pPr algn="l" fontAlgn="b"/>
                      <a:r>
                        <a:rPr lang="en-US" sz="1400" u="none" strike="noStrike">
                          <a:effectLst/>
                        </a:rPr>
                        <a:t>Fines</a:t>
                      </a:r>
                      <a:endParaRPr lang="en-US" sz="1400" b="0" i="0" u="none" strike="noStrike">
                        <a:solidFill>
                          <a:srgbClr val="000000"/>
                        </a:solidFill>
                        <a:effectLst/>
                        <a:latin typeface="Calibri"/>
                      </a:endParaRPr>
                    </a:p>
                  </a:txBody>
                  <a:tcPr marL="12601" marR="12601" marT="12601" marB="0" anchor="b"/>
                </a:tc>
              </a:tr>
              <a:tr h="242782">
                <a:tc>
                  <a:txBody>
                    <a:bodyPr/>
                    <a:lstStyle/>
                    <a:p>
                      <a:pPr algn="l" fontAlgn="b"/>
                      <a:r>
                        <a:rPr lang="en-US" sz="1400" u="none" strike="noStrike">
                          <a:effectLst/>
                        </a:rPr>
                        <a:t>Mn content</a:t>
                      </a:r>
                      <a:endParaRPr lang="en-US" sz="1400" b="0" i="0" u="none" strike="noStrike">
                        <a:solidFill>
                          <a:srgbClr val="000000"/>
                        </a:solidFill>
                        <a:effectLst/>
                        <a:latin typeface="Calibri"/>
                      </a:endParaRPr>
                    </a:p>
                  </a:txBody>
                  <a:tcPr marL="12601" marR="12601" marT="12601" marB="0" anchor="b"/>
                </a:tc>
                <a:tc>
                  <a:txBody>
                    <a:bodyPr/>
                    <a:lstStyle/>
                    <a:p>
                      <a:pPr algn="l" fontAlgn="b"/>
                      <a:r>
                        <a:rPr lang="en-US" sz="1400" u="none" strike="noStrike">
                          <a:effectLst/>
                        </a:rPr>
                        <a:t>%</a:t>
                      </a:r>
                      <a:endParaRPr lang="en-US" sz="1400" b="0" i="0" u="none" strike="noStrike">
                        <a:solidFill>
                          <a:srgbClr val="000000"/>
                        </a:solidFill>
                        <a:effectLst/>
                        <a:latin typeface="Calibri"/>
                      </a:endParaRPr>
                    </a:p>
                  </a:txBody>
                  <a:tcPr marL="12601" marR="12601" marT="12601" marB="0" anchor="b"/>
                </a:tc>
                <a:tc>
                  <a:txBody>
                    <a:bodyPr/>
                    <a:lstStyle/>
                    <a:p>
                      <a:pPr algn="r" fontAlgn="b"/>
                      <a:r>
                        <a:rPr lang="en-US" sz="1400" u="none" strike="noStrike" dirty="0" smtClean="0">
                          <a:effectLst/>
                        </a:rPr>
                        <a:t>36.5</a:t>
                      </a:r>
                      <a:endParaRPr lang="en-US" sz="1400" b="0" i="0" u="none" strike="noStrike" dirty="0">
                        <a:solidFill>
                          <a:srgbClr val="000000"/>
                        </a:solidFill>
                        <a:effectLst/>
                        <a:latin typeface="Calibri"/>
                      </a:endParaRPr>
                    </a:p>
                  </a:txBody>
                  <a:tcPr marL="12601" marR="12601" marT="12601" marB="0" anchor="b"/>
                </a:tc>
                <a:tc>
                  <a:txBody>
                    <a:bodyPr/>
                    <a:lstStyle/>
                    <a:p>
                      <a:pPr algn="r" fontAlgn="b"/>
                      <a:r>
                        <a:rPr lang="en-US" sz="1400" u="none" strike="noStrike" dirty="0" smtClean="0">
                          <a:effectLst/>
                        </a:rPr>
                        <a:t>36.5</a:t>
                      </a:r>
                      <a:endParaRPr lang="en-US" sz="1400" b="0" i="0" u="none" strike="noStrike" dirty="0">
                        <a:solidFill>
                          <a:srgbClr val="000000"/>
                        </a:solidFill>
                        <a:effectLst/>
                        <a:latin typeface="Calibri"/>
                      </a:endParaRPr>
                    </a:p>
                  </a:txBody>
                  <a:tcPr marL="12601" marR="12601" marT="12601" marB="0" anchor="b"/>
                </a:tc>
              </a:tr>
              <a:tr h="242782">
                <a:tc>
                  <a:txBody>
                    <a:bodyPr/>
                    <a:lstStyle/>
                    <a:p>
                      <a:pPr algn="l" fontAlgn="b"/>
                      <a:r>
                        <a:rPr lang="en-US" sz="1400" u="none" strike="noStrike">
                          <a:effectLst/>
                        </a:rPr>
                        <a:t>Moisture</a:t>
                      </a:r>
                      <a:endParaRPr lang="en-US" sz="1400" b="0" i="0" u="none" strike="noStrike">
                        <a:solidFill>
                          <a:srgbClr val="000000"/>
                        </a:solidFill>
                        <a:effectLst/>
                        <a:latin typeface="Calibri"/>
                      </a:endParaRPr>
                    </a:p>
                  </a:txBody>
                  <a:tcPr marL="12601" marR="12601" marT="12601" marB="0" anchor="b"/>
                </a:tc>
                <a:tc>
                  <a:txBody>
                    <a:bodyPr/>
                    <a:lstStyle/>
                    <a:p>
                      <a:pPr algn="l" fontAlgn="b"/>
                      <a:r>
                        <a:rPr lang="en-US" sz="1400" u="none" strike="noStrike">
                          <a:effectLst/>
                        </a:rPr>
                        <a:t>%</a:t>
                      </a:r>
                      <a:endParaRPr lang="en-US" sz="1400" b="0" i="0" u="none" strike="noStrike">
                        <a:solidFill>
                          <a:srgbClr val="000000"/>
                        </a:solidFill>
                        <a:effectLst/>
                        <a:latin typeface="Calibri"/>
                      </a:endParaRPr>
                    </a:p>
                  </a:txBody>
                  <a:tcPr marL="12601" marR="12601" marT="12601" marB="0" anchor="b"/>
                </a:tc>
                <a:tc>
                  <a:txBody>
                    <a:bodyPr/>
                    <a:lstStyle/>
                    <a:p>
                      <a:pPr algn="r" fontAlgn="b"/>
                      <a:r>
                        <a:rPr lang="en-US" sz="1400" u="none" strike="noStrike">
                          <a:effectLst/>
                        </a:rPr>
                        <a:t>3</a:t>
                      </a:r>
                      <a:endParaRPr lang="en-US" sz="1400" b="0" i="0" u="none" strike="noStrike">
                        <a:solidFill>
                          <a:srgbClr val="000000"/>
                        </a:solidFill>
                        <a:effectLst/>
                        <a:latin typeface="Calibri"/>
                      </a:endParaRPr>
                    </a:p>
                  </a:txBody>
                  <a:tcPr marL="12601" marR="12601" marT="12601" marB="0" anchor="b"/>
                </a:tc>
                <a:tc>
                  <a:txBody>
                    <a:bodyPr/>
                    <a:lstStyle/>
                    <a:p>
                      <a:pPr algn="r" fontAlgn="b"/>
                      <a:r>
                        <a:rPr lang="en-US" sz="1400" u="none" strike="noStrike" dirty="0">
                          <a:effectLst/>
                        </a:rPr>
                        <a:t>6.5</a:t>
                      </a:r>
                      <a:endParaRPr lang="en-US" sz="1400" b="0" i="0" u="none" strike="noStrike" dirty="0">
                        <a:solidFill>
                          <a:srgbClr val="000000"/>
                        </a:solidFill>
                        <a:effectLst/>
                        <a:latin typeface="Calibri"/>
                      </a:endParaRPr>
                    </a:p>
                  </a:txBody>
                  <a:tcPr marL="12601" marR="12601" marT="12601" marB="0" anchor="b"/>
                </a:tc>
              </a:tr>
              <a:tr h="242782">
                <a:tc>
                  <a:txBody>
                    <a:bodyPr/>
                    <a:lstStyle/>
                    <a:p>
                      <a:pPr algn="l" fontAlgn="b"/>
                      <a:r>
                        <a:rPr lang="en-US" sz="1400" u="none" strike="noStrike" dirty="0">
                          <a:effectLst/>
                        </a:rPr>
                        <a:t>P</a:t>
                      </a:r>
                      <a:endParaRPr lang="en-US" sz="1400" b="0" i="0" u="none" strike="noStrike" dirty="0">
                        <a:solidFill>
                          <a:srgbClr val="000000"/>
                        </a:solidFill>
                        <a:effectLst/>
                        <a:latin typeface="Calibri"/>
                      </a:endParaRPr>
                    </a:p>
                  </a:txBody>
                  <a:tcPr marL="12601" marR="12601" marT="12601" marB="0" anchor="b"/>
                </a:tc>
                <a:tc>
                  <a:txBody>
                    <a:bodyPr/>
                    <a:lstStyle/>
                    <a:p>
                      <a:pPr algn="l" fontAlgn="b"/>
                      <a:r>
                        <a:rPr lang="en-US" sz="1400" u="none" strike="noStrike">
                          <a:effectLst/>
                        </a:rPr>
                        <a:t>%</a:t>
                      </a:r>
                      <a:endParaRPr lang="en-US" sz="1400" b="0" i="0" u="none" strike="noStrike">
                        <a:solidFill>
                          <a:srgbClr val="000000"/>
                        </a:solidFill>
                        <a:effectLst/>
                        <a:latin typeface="Calibri"/>
                      </a:endParaRPr>
                    </a:p>
                  </a:txBody>
                  <a:tcPr marL="12601" marR="12601" marT="12601" marB="0" anchor="b"/>
                </a:tc>
                <a:tc>
                  <a:txBody>
                    <a:bodyPr/>
                    <a:lstStyle/>
                    <a:p>
                      <a:pPr algn="r" fontAlgn="b"/>
                      <a:r>
                        <a:rPr lang="en-US" sz="1400" u="none" strike="noStrike">
                          <a:effectLst/>
                        </a:rPr>
                        <a:t>0.03</a:t>
                      </a:r>
                      <a:endParaRPr lang="en-US" sz="1400" b="0" i="0" u="none" strike="noStrike">
                        <a:solidFill>
                          <a:srgbClr val="000000"/>
                        </a:solidFill>
                        <a:effectLst/>
                        <a:latin typeface="Calibri"/>
                      </a:endParaRPr>
                    </a:p>
                  </a:txBody>
                  <a:tcPr marL="12601" marR="12601" marT="12601" marB="0" anchor="b"/>
                </a:tc>
                <a:tc>
                  <a:txBody>
                    <a:bodyPr/>
                    <a:lstStyle/>
                    <a:p>
                      <a:pPr algn="r" fontAlgn="b"/>
                      <a:r>
                        <a:rPr lang="en-US" sz="1400" u="none" strike="noStrike" dirty="0">
                          <a:effectLst/>
                        </a:rPr>
                        <a:t>0.03</a:t>
                      </a:r>
                      <a:endParaRPr lang="en-US" sz="1400" b="0" i="0" u="none" strike="noStrike" dirty="0">
                        <a:solidFill>
                          <a:srgbClr val="000000"/>
                        </a:solidFill>
                        <a:effectLst/>
                        <a:latin typeface="Calibri"/>
                      </a:endParaRPr>
                    </a:p>
                  </a:txBody>
                  <a:tcPr marL="12601" marR="12601" marT="12601" marB="0" anchor="b"/>
                </a:tc>
              </a:tr>
              <a:tr h="242782">
                <a:tc>
                  <a:txBody>
                    <a:bodyPr/>
                    <a:lstStyle/>
                    <a:p>
                      <a:pPr algn="l" fontAlgn="b"/>
                      <a:r>
                        <a:rPr lang="en-US" sz="1400" u="none" strike="noStrike">
                          <a:effectLst/>
                        </a:rPr>
                        <a:t>SiO2</a:t>
                      </a:r>
                      <a:endParaRPr lang="en-US" sz="1400" b="0" i="0" u="none" strike="noStrike">
                        <a:solidFill>
                          <a:srgbClr val="000000"/>
                        </a:solidFill>
                        <a:effectLst/>
                        <a:latin typeface="Calibri"/>
                      </a:endParaRPr>
                    </a:p>
                  </a:txBody>
                  <a:tcPr marL="12601" marR="12601" marT="12601" marB="0" anchor="b"/>
                </a:tc>
                <a:tc>
                  <a:txBody>
                    <a:bodyPr/>
                    <a:lstStyle/>
                    <a:p>
                      <a:pPr algn="l" fontAlgn="b"/>
                      <a:r>
                        <a:rPr lang="en-US" sz="1400" u="none" strike="noStrike">
                          <a:effectLst/>
                        </a:rPr>
                        <a:t>%</a:t>
                      </a:r>
                      <a:endParaRPr lang="en-US" sz="1400" b="0" i="0" u="none" strike="noStrike">
                        <a:solidFill>
                          <a:srgbClr val="000000"/>
                        </a:solidFill>
                        <a:effectLst/>
                        <a:latin typeface="Calibri"/>
                      </a:endParaRPr>
                    </a:p>
                  </a:txBody>
                  <a:tcPr marL="12601" marR="12601" marT="12601" marB="0" anchor="b"/>
                </a:tc>
                <a:tc>
                  <a:txBody>
                    <a:bodyPr/>
                    <a:lstStyle/>
                    <a:p>
                      <a:pPr algn="r" fontAlgn="b"/>
                      <a:r>
                        <a:rPr lang="en-US" sz="1400" u="none" strike="noStrike">
                          <a:effectLst/>
                        </a:rPr>
                        <a:t>7.7</a:t>
                      </a:r>
                      <a:endParaRPr lang="en-US" sz="1400" b="0" i="0" u="none" strike="noStrike">
                        <a:solidFill>
                          <a:srgbClr val="000000"/>
                        </a:solidFill>
                        <a:effectLst/>
                        <a:latin typeface="Calibri"/>
                      </a:endParaRPr>
                    </a:p>
                  </a:txBody>
                  <a:tcPr marL="12601" marR="12601" marT="12601" marB="0" anchor="b"/>
                </a:tc>
                <a:tc>
                  <a:txBody>
                    <a:bodyPr/>
                    <a:lstStyle/>
                    <a:p>
                      <a:pPr algn="r" fontAlgn="b"/>
                      <a:r>
                        <a:rPr lang="en-US" sz="1400" u="none" strike="noStrike" dirty="0">
                          <a:effectLst/>
                        </a:rPr>
                        <a:t>7.7</a:t>
                      </a:r>
                      <a:endParaRPr lang="en-US" sz="1400" b="0" i="0" u="none" strike="noStrike" dirty="0">
                        <a:solidFill>
                          <a:srgbClr val="000000"/>
                        </a:solidFill>
                        <a:effectLst/>
                        <a:latin typeface="Calibri"/>
                      </a:endParaRPr>
                    </a:p>
                  </a:txBody>
                  <a:tcPr marL="12601" marR="12601" marT="12601" marB="0" anchor="b"/>
                </a:tc>
              </a:tr>
              <a:tr h="242782">
                <a:tc>
                  <a:txBody>
                    <a:bodyPr/>
                    <a:lstStyle/>
                    <a:p>
                      <a:pPr algn="l" fontAlgn="b"/>
                      <a:r>
                        <a:rPr lang="en-US" sz="1400" u="none" strike="noStrike">
                          <a:effectLst/>
                        </a:rPr>
                        <a:t>CaO </a:t>
                      </a:r>
                      <a:endParaRPr lang="en-US" sz="1400" b="0" i="0" u="none" strike="noStrike">
                        <a:solidFill>
                          <a:srgbClr val="000000"/>
                        </a:solidFill>
                        <a:effectLst/>
                        <a:latin typeface="Calibri"/>
                      </a:endParaRPr>
                    </a:p>
                  </a:txBody>
                  <a:tcPr marL="12601" marR="12601" marT="12601" marB="0" anchor="b"/>
                </a:tc>
                <a:tc>
                  <a:txBody>
                    <a:bodyPr/>
                    <a:lstStyle/>
                    <a:p>
                      <a:pPr algn="l" fontAlgn="b"/>
                      <a:r>
                        <a:rPr lang="en-US" sz="1400" u="none" strike="noStrike">
                          <a:effectLst/>
                        </a:rPr>
                        <a:t>%</a:t>
                      </a:r>
                      <a:endParaRPr lang="en-US" sz="1400" b="0" i="0" u="none" strike="noStrike">
                        <a:solidFill>
                          <a:srgbClr val="000000"/>
                        </a:solidFill>
                        <a:effectLst/>
                        <a:latin typeface="Calibri"/>
                      </a:endParaRPr>
                    </a:p>
                  </a:txBody>
                  <a:tcPr marL="12601" marR="12601" marT="12601" marB="0" anchor="b"/>
                </a:tc>
                <a:tc>
                  <a:txBody>
                    <a:bodyPr/>
                    <a:lstStyle/>
                    <a:p>
                      <a:pPr algn="r" fontAlgn="b"/>
                      <a:r>
                        <a:rPr lang="en-US" sz="1400" u="none" strike="noStrike">
                          <a:effectLst/>
                        </a:rPr>
                        <a:t>7.4</a:t>
                      </a:r>
                      <a:endParaRPr lang="en-US" sz="1400" b="0" i="0" u="none" strike="noStrike">
                        <a:solidFill>
                          <a:srgbClr val="000000"/>
                        </a:solidFill>
                        <a:effectLst/>
                        <a:latin typeface="Calibri"/>
                      </a:endParaRPr>
                    </a:p>
                  </a:txBody>
                  <a:tcPr marL="12601" marR="12601" marT="12601" marB="0" anchor="b"/>
                </a:tc>
                <a:tc>
                  <a:txBody>
                    <a:bodyPr/>
                    <a:lstStyle/>
                    <a:p>
                      <a:pPr algn="r" fontAlgn="b"/>
                      <a:r>
                        <a:rPr lang="en-US" sz="1400" u="none" strike="noStrike" dirty="0">
                          <a:effectLst/>
                        </a:rPr>
                        <a:t>7.4</a:t>
                      </a:r>
                      <a:endParaRPr lang="en-US" sz="1400" b="0" i="0" u="none" strike="noStrike" dirty="0">
                        <a:solidFill>
                          <a:srgbClr val="000000"/>
                        </a:solidFill>
                        <a:effectLst/>
                        <a:latin typeface="Calibri"/>
                      </a:endParaRPr>
                    </a:p>
                  </a:txBody>
                  <a:tcPr marL="12601" marR="12601" marT="12601" marB="0" anchor="b"/>
                </a:tc>
              </a:tr>
              <a:tr h="242782">
                <a:tc>
                  <a:txBody>
                    <a:bodyPr/>
                    <a:lstStyle/>
                    <a:p>
                      <a:pPr algn="l" fontAlgn="b"/>
                      <a:r>
                        <a:rPr lang="en-US" sz="1400" u="none" strike="noStrike">
                          <a:effectLst/>
                        </a:rPr>
                        <a:t>Fe</a:t>
                      </a:r>
                      <a:endParaRPr lang="en-US" sz="1400" b="0" i="0" u="none" strike="noStrike">
                        <a:solidFill>
                          <a:srgbClr val="000000"/>
                        </a:solidFill>
                        <a:effectLst/>
                        <a:latin typeface="Calibri"/>
                      </a:endParaRPr>
                    </a:p>
                  </a:txBody>
                  <a:tcPr marL="12601" marR="12601" marT="12601" marB="0" anchor="b"/>
                </a:tc>
                <a:tc>
                  <a:txBody>
                    <a:bodyPr/>
                    <a:lstStyle/>
                    <a:p>
                      <a:pPr algn="l" fontAlgn="b"/>
                      <a:r>
                        <a:rPr lang="en-US" sz="1400" u="none" strike="noStrike">
                          <a:effectLst/>
                        </a:rPr>
                        <a:t>%</a:t>
                      </a:r>
                      <a:endParaRPr lang="en-US" sz="1400" b="0" i="0" u="none" strike="noStrike">
                        <a:solidFill>
                          <a:srgbClr val="000000"/>
                        </a:solidFill>
                        <a:effectLst/>
                        <a:latin typeface="Calibri"/>
                      </a:endParaRPr>
                    </a:p>
                  </a:txBody>
                  <a:tcPr marL="12601" marR="12601" marT="12601" marB="0" anchor="b"/>
                </a:tc>
                <a:tc>
                  <a:txBody>
                    <a:bodyPr/>
                    <a:lstStyle/>
                    <a:p>
                      <a:pPr algn="r" fontAlgn="b"/>
                      <a:r>
                        <a:rPr lang="en-US" sz="1400" u="none" strike="noStrike" dirty="0" smtClean="0">
                          <a:effectLst/>
                        </a:rPr>
                        <a:t>6</a:t>
                      </a:r>
                      <a:endParaRPr lang="en-US" sz="1400" b="0" i="0" u="none" strike="noStrike" dirty="0">
                        <a:solidFill>
                          <a:srgbClr val="000000"/>
                        </a:solidFill>
                        <a:effectLst/>
                        <a:latin typeface="Calibri"/>
                      </a:endParaRPr>
                    </a:p>
                  </a:txBody>
                  <a:tcPr marL="12601" marR="12601" marT="12601" marB="0" anchor="b"/>
                </a:tc>
                <a:tc>
                  <a:txBody>
                    <a:bodyPr/>
                    <a:lstStyle/>
                    <a:p>
                      <a:pPr algn="r" fontAlgn="b"/>
                      <a:r>
                        <a:rPr lang="en-US" sz="1400" u="none" strike="noStrike" dirty="0" smtClean="0">
                          <a:effectLst/>
                        </a:rPr>
                        <a:t>6</a:t>
                      </a:r>
                      <a:endParaRPr lang="en-US" sz="1400" b="0" i="0" u="none" strike="noStrike" dirty="0">
                        <a:solidFill>
                          <a:srgbClr val="000000"/>
                        </a:solidFill>
                        <a:effectLst/>
                        <a:latin typeface="Calibri"/>
                      </a:endParaRPr>
                    </a:p>
                  </a:txBody>
                  <a:tcPr marL="12601" marR="12601" marT="12601" marB="0" anchor="b"/>
                </a:tc>
              </a:tr>
              <a:tr h="242782">
                <a:tc>
                  <a:txBody>
                    <a:bodyPr/>
                    <a:lstStyle/>
                    <a:p>
                      <a:pPr algn="l" fontAlgn="b"/>
                      <a:r>
                        <a:rPr lang="en-US" sz="1400" u="none" strike="noStrike">
                          <a:effectLst/>
                        </a:rPr>
                        <a:t>Al2O3 </a:t>
                      </a:r>
                      <a:endParaRPr lang="en-US" sz="1400" b="0" i="0" u="none" strike="noStrike">
                        <a:solidFill>
                          <a:srgbClr val="000000"/>
                        </a:solidFill>
                        <a:effectLst/>
                        <a:latin typeface="Calibri"/>
                      </a:endParaRPr>
                    </a:p>
                  </a:txBody>
                  <a:tcPr marL="12601" marR="12601" marT="12601" marB="0" anchor="b"/>
                </a:tc>
                <a:tc>
                  <a:txBody>
                    <a:bodyPr/>
                    <a:lstStyle/>
                    <a:p>
                      <a:pPr algn="l" fontAlgn="b"/>
                      <a:r>
                        <a:rPr lang="en-US" sz="1400" u="none" strike="noStrike">
                          <a:effectLst/>
                        </a:rPr>
                        <a:t>%</a:t>
                      </a:r>
                      <a:endParaRPr lang="en-US" sz="1400" b="0" i="0" u="none" strike="noStrike">
                        <a:solidFill>
                          <a:srgbClr val="000000"/>
                        </a:solidFill>
                        <a:effectLst/>
                        <a:latin typeface="Calibri"/>
                      </a:endParaRPr>
                    </a:p>
                  </a:txBody>
                  <a:tcPr marL="12601" marR="12601" marT="12601" marB="0" anchor="b"/>
                </a:tc>
                <a:tc>
                  <a:txBody>
                    <a:bodyPr/>
                    <a:lstStyle/>
                    <a:p>
                      <a:pPr algn="r" fontAlgn="b"/>
                      <a:r>
                        <a:rPr lang="en-US" sz="1400" u="none" strike="noStrike">
                          <a:effectLst/>
                        </a:rPr>
                        <a:t>0.4</a:t>
                      </a:r>
                      <a:endParaRPr lang="en-US" sz="1400" b="0" i="0" u="none" strike="noStrike">
                        <a:solidFill>
                          <a:srgbClr val="000000"/>
                        </a:solidFill>
                        <a:effectLst/>
                        <a:latin typeface="Calibri"/>
                      </a:endParaRPr>
                    </a:p>
                  </a:txBody>
                  <a:tcPr marL="12601" marR="12601" marT="12601" marB="0" anchor="b"/>
                </a:tc>
                <a:tc>
                  <a:txBody>
                    <a:bodyPr/>
                    <a:lstStyle/>
                    <a:p>
                      <a:pPr algn="r" fontAlgn="b"/>
                      <a:r>
                        <a:rPr lang="en-US" sz="1400" u="none" strike="noStrike" dirty="0">
                          <a:effectLst/>
                        </a:rPr>
                        <a:t>0.4</a:t>
                      </a:r>
                      <a:endParaRPr lang="en-US" sz="1400" b="0" i="0" u="none" strike="noStrike" dirty="0">
                        <a:solidFill>
                          <a:srgbClr val="000000"/>
                        </a:solidFill>
                        <a:effectLst/>
                        <a:latin typeface="Calibri"/>
                      </a:endParaRPr>
                    </a:p>
                  </a:txBody>
                  <a:tcPr marL="12601" marR="12601" marT="12601" marB="0" anchor="b"/>
                </a:tc>
              </a:tr>
              <a:tr h="242782">
                <a:tc>
                  <a:txBody>
                    <a:bodyPr/>
                    <a:lstStyle/>
                    <a:p>
                      <a:pPr algn="l" fontAlgn="b"/>
                      <a:r>
                        <a:rPr lang="en-US" sz="1400" u="none" strike="noStrike">
                          <a:effectLst/>
                        </a:rPr>
                        <a:t>LOI</a:t>
                      </a:r>
                      <a:endParaRPr lang="en-US" sz="1400" b="0" i="0" u="none" strike="noStrike">
                        <a:solidFill>
                          <a:srgbClr val="000000"/>
                        </a:solidFill>
                        <a:effectLst/>
                        <a:latin typeface="Calibri"/>
                      </a:endParaRPr>
                    </a:p>
                  </a:txBody>
                  <a:tcPr marL="12601" marR="12601" marT="12601" marB="0" anchor="b"/>
                </a:tc>
                <a:tc>
                  <a:txBody>
                    <a:bodyPr/>
                    <a:lstStyle/>
                    <a:p>
                      <a:pPr algn="l" fontAlgn="b"/>
                      <a:r>
                        <a:rPr lang="en-US" sz="1400" u="none" strike="noStrike">
                          <a:effectLst/>
                        </a:rPr>
                        <a:t>%</a:t>
                      </a:r>
                      <a:endParaRPr lang="en-US" sz="1400" b="0" i="0" u="none" strike="noStrike">
                        <a:solidFill>
                          <a:srgbClr val="000000"/>
                        </a:solidFill>
                        <a:effectLst/>
                        <a:latin typeface="Calibri"/>
                      </a:endParaRPr>
                    </a:p>
                  </a:txBody>
                  <a:tcPr marL="12601" marR="12601" marT="12601" marB="0" anchor="b"/>
                </a:tc>
                <a:tc>
                  <a:txBody>
                    <a:bodyPr/>
                    <a:lstStyle/>
                    <a:p>
                      <a:pPr algn="r" fontAlgn="b"/>
                      <a:r>
                        <a:rPr lang="en-US" sz="1400" u="none" strike="noStrike">
                          <a:effectLst/>
                        </a:rPr>
                        <a:t>18</a:t>
                      </a:r>
                      <a:endParaRPr lang="en-US" sz="1400" b="0" i="0" u="none" strike="noStrike">
                        <a:solidFill>
                          <a:srgbClr val="000000"/>
                        </a:solidFill>
                        <a:effectLst/>
                        <a:latin typeface="Calibri"/>
                      </a:endParaRPr>
                    </a:p>
                  </a:txBody>
                  <a:tcPr marL="12601" marR="12601" marT="12601" marB="0" anchor="b"/>
                </a:tc>
                <a:tc>
                  <a:txBody>
                    <a:bodyPr/>
                    <a:lstStyle/>
                    <a:p>
                      <a:pPr algn="r" fontAlgn="b"/>
                      <a:r>
                        <a:rPr lang="en-US" sz="1400" u="none" strike="noStrike" dirty="0">
                          <a:effectLst/>
                        </a:rPr>
                        <a:t>18</a:t>
                      </a:r>
                      <a:endParaRPr lang="en-US" sz="1400" b="0" i="0" u="none" strike="noStrike" dirty="0">
                        <a:solidFill>
                          <a:srgbClr val="000000"/>
                        </a:solidFill>
                        <a:effectLst/>
                        <a:latin typeface="Calibri"/>
                      </a:endParaRPr>
                    </a:p>
                  </a:txBody>
                  <a:tcPr marL="12601" marR="12601" marT="12601" marB="0" anchor="b"/>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z="3600" smtClean="0">
                <a:ea typeface="黑体" pitchFamily="2" charset="-122"/>
              </a:rPr>
              <a:t>Tshipi e Ntle Manganese Mining</a:t>
            </a:r>
          </a:p>
        </p:txBody>
      </p:sp>
      <p:sp>
        <p:nvSpPr>
          <p:cNvPr id="20483" name="Content Placeholder 2"/>
          <p:cNvSpPr>
            <a:spLocks noGrp="1"/>
          </p:cNvSpPr>
          <p:nvPr>
            <p:ph idx="1"/>
          </p:nvPr>
        </p:nvSpPr>
        <p:spPr/>
        <p:txBody>
          <a:bodyPr/>
          <a:lstStyle/>
          <a:p>
            <a:pPr>
              <a:spcAft>
                <a:spcPts val="1000"/>
              </a:spcAft>
            </a:pPr>
            <a:r>
              <a:rPr lang="en-US" sz="1800" dirty="0" smtClean="0">
                <a:ea typeface="黑体" pitchFamily="2" charset="-122"/>
              </a:rPr>
              <a:t>Mining operations are at the company’s </a:t>
            </a:r>
            <a:r>
              <a:rPr lang="en-US" sz="1800" dirty="0" err="1" smtClean="0">
                <a:ea typeface="黑体" pitchFamily="2" charset="-122"/>
              </a:rPr>
              <a:t>Borwa</a:t>
            </a:r>
            <a:r>
              <a:rPr lang="en-US" sz="1800" dirty="0" smtClean="0">
                <a:ea typeface="黑体" pitchFamily="2" charset="-122"/>
              </a:rPr>
              <a:t> property, with approximately 163 million </a:t>
            </a:r>
            <a:r>
              <a:rPr lang="en-US" sz="1800" dirty="0" err="1" smtClean="0">
                <a:ea typeface="黑体" pitchFamily="2" charset="-122"/>
              </a:rPr>
              <a:t>tonnes</a:t>
            </a:r>
            <a:r>
              <a:rPr lang="en-US" sz="1800" dirty="0" smtClean="0">
                <a:ea typeface="黑体" pitchFamily="2" charset="-122"/>
              </a:rPr>
              <a:t> in manganese reserves.</a:t>
            </a:r>
          </a:p>
          <a:p>
            <a:pPr>
              <a:spcAft>
                <a:spcPts val="1000"/>
              </a:spcAft>
            </a:pPr>
            <a:r>
              <a:rPr lang="en-US" sz="1800" dirty="0" smtClean="0">
                <a:ea typeface="黑体" pitchFamily="2" charset="-122"/>
              </a:rPr>
              <a:t>Annual production of about 2.8 – 3.2 million </a:t>
            </a:r>
            <a:r>
              <a:rPr lang="en-US" sz="1800" dirty="0" err="1" smtClean="0">
                <a:ea typeface="黑体" pitchFamily="2" charset="-122"/>
              </a:rPr>
              <a:t>tonnes</a:t>
            </a:r>
            <a:r>
              <a:rPr lang="en-US" sz="1800" dirty="0" smtClean="0">
                <a:ea typeface="黑体" pitchFamily="2" charset="-122"/>
              </a:rPr>
              <a:t>.</a:t>
            </a:r>
          </a:p>
          <a:p>
            <a:pPr>
              <a:spcAft>
                <a:spcPts val="1000"/>
              </a:spcAft>
            </a:pPr>
            <a:r>
              <a:rPr lang="en-US" sz="1800" dirty="0" smtClean="0">
                <a:ea typeface="黑体" pitchFamily="2" charset="-122"/>
              </a:rPr>
              <a:t>A second farm, </a:t>
            </a:r>
            <a:r>
              <a:rPr lang="en-US" sz="1800" dirty="0" err="1" smtClean="0">
                <a:ea typeface="黑体" pitchFamily="2" charset="-122"/>
              </a:rPr>
              <a:t>Bokone</a:t>
            </a:r>
            <a:r>
              <a:rPr lang="en-US" sz="1800" dirty="0" smtClean="0">
                <a:ea typeface="黑体" pitchFamily="2" charset="-122"/>
              </a:rPr>
              <a:t>, is being developed. </a:t>
            </a:r>
          </a:p>
          <a:p>
            <a:pPr>
              <a:spcAft>
                <a:spcPts val="1000"/>
              </a:spcAft>
            </a:pPr>
            <a:endParaRPr lang="en-US" sz="1800" dirty="0" smtClean="0">
              <a:ea typeface="黑体" pitchFamily="2" charset="-122"/>
            </a:endParaRP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15BF2210-6DC7-4B7F-8613-70CE85F02635}" type="slidenum">
              <a:rPr lang="en-US" altLang="zh-TW" smtClean="0"/>
              <a:pPr>
                <a:defRPr/>
              </a:pPr>
              <a:t>21</a:t>
            </a:fld>
            <a:endParaRPr lang="en-US" altLang="zh-TW"/>
          </a:p>
        </p:txBody>
      </p:sp>
      <p:graphicFrame>
        <p:nvGraphicFramePr>
          <p:cNvPr id="2" name="Table 1"/>
          <p:cNvGraphicFramePr>
            <a:graphicFrameLocks noGrp="1"/>
          </p:cNvGraphicFramePr>
          <p:nvPr>
            <p:extLst>
              <p:ext uri="{D42A27DB-BD31-4B8C-83A1-F6EECF244321}">
                <p14:modId xmlns:p14="http://schemas.microsoft.com/office/powerpoint/2010/main" val="986083"/>
              </p:ext>
            </p:extLst>
          </p:nvPr>
        </p:nvGraphicFramePr>
        <p:xfrm>
          <a:off x="2667000" y="3505196"/>
          <a:ext cx="4114799" cy="2220462"/>
        </p:xfrm>
        <a:graphic>
          <a:graphicData uri="http://schemas.openxmlformats.org/drawingml/2006/table">
            <a:tbl>
              <a:tblPr>
                <a:tableStyleId>{5C22544A-7EE6-4342-B048-85BDC9FD1C3A}</a:tableStyleId>
              </a:tblPr>
              <a:tblGrid>
                <a:gridCol w="1656164"/>
                <a:gridCol w="819545"/>
                <a:gridCol w="819545"/>
                <a:gridCol w="819545"/>
              </a:tblGrid>
              <a:tr h="246718">
                <a:tc>
                  <a:txBody>
                    <a:bodyPr/>
                    <a:lstStyle/>
                    <a:p>
                      <a:pPr algn="l" fontAlgn="b"/>
                      <a:endParaRPr lang="en-US" sz="1500" b="0" i="0" u="none" strike="noStrike">
                        <a:solidFill>
                          <a:srgbClr val="000000"/>
                        </a:solidFill>
                        <a:effectLst/>
                        <a:latin typeface="Calibri"/>
                      </a:endParaRPr>
                    </a:p>
                  </a:txBody>
                  <a:tcPr marL="12805" marR="12805" marT="12805" marB="0" anchor="b"/>
                </a:tc>
                <a:tc>
                  <a:txBody>
                    <a:bodyPr/>
                    <a:lstStyle/>
                    <a:p>
                      <a:pPr algn="l" fontAlgn="b"/>
                      <a:endParaRPr lang="en-US" sz="1500" b="0" i="0" u="none" strike="noStrike">
                        <a:solidFill>
                          <a:srgbClr val="000000"/>
                        </a:solidFill>
                        <a:effectLst/>
                        <a:latin typeface="Calibri"/>
                      </a:endParaRPr>
                    </a:p>
                  </a:txBody>
                  <a:tcPr marL="12805" marR="12805" marT="12805" marB="0" anchor="b"/>
                </a:tc>
                <a:tc>
                  <a:txBody>
                    <a:bodyPr/>
                    <a:lstStyle/>
                    <a:p>
                      <a:pPr algn="l" fontAlgn="b"/>
                      <a:r>
                        <a:rPr lang="en-US" sz="1500" u="none" strike="noStrike">
                          <a:effectLst/>
                        </a:rPr>
                        <a:t>Lump</a:t>
                      </a:r>
                      <a:endParaRPr lang="en-US" sz="1500" b="0" i="0" u="none" strike="noStrike">
                        <a:solidFill>
                          <a:srgbClr val="000000"/>
                        </a:solidFill>
                        <a:effectLst/>
                        <a:latin typeface="Calibri"/>
                      </a:endParaRPr>
                    </a:p>
                  </a:txBody>
                  <a:tcPr marL="12805" marR="12805" marT="12805" marB="0" anchor="b"/>
                </a:tc>
                <a:tc>
                  <a:txBody>
                    <a:bodyPr/>
                    <a:lstStyle/>
                    <a:p>
                      <a:pPr algn="l" fontAlgn="b"/>
                      <a:r>
                        <a:rPr lang="en-US" sz="1500" u="none" strike="noStrike">
                          <a:effectLst/>
                        </a:rPr>
                        <a:t>Fines</a:t>
                      </a:r>
                      <a:endParaRPr lang="en-US" sz="1500" b="0" i="0" u="none" strike="noStrike">
                        <a:solidFill>
                          <a:srgbClr val="000000"/>
                        </a:solidFill>
                        <a:effectLst/>
                        <a:latin typeface="Calibri"/>
                      </a:endParaRPr>
                    </a:p>
                  </a:txBody>
                  <a:tcPr marL="12805" marR="12805" marT="12805" marB="0" anchor="b"/>
                </a:tc>
              </a:tr>
              <a:tr h="246718">
                <a:tc>
                  <a:txBody>
                    <a:bodyPr/>
                    <a:lstStyle/>
                    <a:p>
                      <a:pPr algn="l" fontAlgn="b"/>
                      <a:r>
                        <a:rPr lang="en-US" sz="1500" u="none" strike="noStrike">
                          <a:effectLst/>
                        </a:rPr>
                        <a:t>Mn content</a:t>
                      </a:r>
                      <a:endParaRPr lang="en-US" sz="1500" b="0" i="0" u="none" strike="noStrike">
                        <a:solidFill>
                          <a:srgbClr val="000000"/>
                        </a:solidFill>
                        <a:effectLst/>
                        <a:latin typeface="Calibri"/>
                      </a:endParaRPr>
                    </a:p>
                  </a:txBody>
                  <a:tcPr marL="12805" marR="12805" marT="12805" marB="0" anchor="b"/>
                </a:tc>
                <a:tc>
                  <a:txBody>
                    <a:bodyPr/>
                    <a:lstStyle/>
                    <a:p>
                      <a:pPr algn="l" fontAlgn="b"/>
                      <a:r>
                        <a:rPr lang="en-US" sz="1500" u="none" strike="noStrike">
                          <a:effectLst/>
                        </a:rPr>
                        <a:t>%</a:t>
                      </a:r>
                      <a:endParaRPr lang="en-US" sz="1500" b="0" i="0" u="none" strike="noStrike">
                        <a:solidFill>
                          <a:srgbClr val="000000"/>
                        </a:solidFill>
                        <a:effectLst/>
                        <a:latin typeface="Calibri"/>
                      </a:endParaRPr>
                    </a:p>
                  </a:txBody>
                  <a:tcPr marL="12805" marR="12805" marT="12805" marB="0" anchor="b"/>
                </a:tc>
                <a:tc>
                  <a:txBody>
                    <a:bodyPr/>
                    <a:lstStyle/>
                    <a:p>
                      <a:pPr algn="r" fontAlgn="b"/>
                      <a:r>
                        <a:rPr lang="en-US" sz="1500" u="none" strike="noStrike" dirty="0" smtClean="0">
                          <a:effectLst/>
                        </a:rPr>
                        <a:t>36.5</a:t>
                      </a:r>
                      <a:endParaRPr lang="en-US" sz="1500" b="0" i="0" u="none" strike="noStrike" dirty="0">
                        <a:solidFill>
                          <a:srgbClr val="000000"/>
                        </a:solidFill>
                        <a:effectLst/>
                        <a:latin typeface="Calibri"/>
                      </a:endParaRPr>
                    </a:p>
                  </a:txBody>
                  <a:tcPr marL="12805" marR="12805" marT="12805" marB="0" anchor="b"/>
                </a:tc>
                <a:tc>
                  <a:txBody>
                    <a:bodyPr/>
                    <a:lstStyle/>
                    <a:p>
                      <a:pPr algn="r" fontAlgn="b"/>
                      <a:r>
                        <a:rPr lang="en-US" sz="1500" u="none" strike="noStrike">
                          <a:effectLst/>
                        </a:rPr>
                        <a:t>35</a:t>
                      </a:r>
                      <a:endParaRPr lang="en-US" sz="1500" b="0" i="0" u="none" strike="noStrike">
                        <a:solidFill>
                          <a:srgbClr val="000000"/>
                        </a:solidFill>
                        <a:effectLst/>
                        <a:latin typeface="Calibri"/>
                      </a:endParaRPr>
                    </a:p>
                  </a:txBody>
                  <a:tcPr marL="12805" marR="12805" marT="12805" marB="0" anchor="b"/>
                </a:tc>
              </a:tr>
              <a:tr h="246718">
                <a:tc>
                  <a:txBody>
                    <a:bodyPr/>
                    <a:lstStyle/>
                    <a:p>
                      <a:pPr algn="l" fontAlgn="b"/>
                      <a:r>
                        <a:rPr lang="en-US" sz="1500" u="none" strike="noStrike">
                          <a:effectLst/>
                        </a:rPr>
                        <a:t>Moisture</a:t>
                      </a:r>
                      <a:endParaRPr lang="en-US" sz="1500" b="0" i="0" u="none" strike="noStrike">
                        <a:solidFill>
                          <a:srgbClr val="000000"/>
                        </a:solidFill>
                        <a:effectLst/>
                        <a:latin typeface="Calibri"/>
                      </a:endParaRPr>
                    </a:p>
                  </a:txBody>
                  <a:tcPr marL="12805" marR="12805" marT="12805" marB="0" anchor="b"/>
                </a:tc>
                <a:tc>
                  <a:txBody>
                    <a:bodyPr/>
                    <a:lstStyle/>
                    <a:p>
                      <a:pPr algn="l" fontAlgn="b"/>
                      <a:r>
                        <a:rPr lang="en-US" sz="1500" u="none" strike="noStrike">
                          <a:effectLst/>
                        </a:rPr>
                        <a:t>%</a:t>
                      </a:r>
                      <a:endParaRPr lang="en-US" sz="1500" b="0" i="0" u="none" strike="noStrike">
                        <a:solidFill>
                          <a:srgbClr val="000000"/>
                        </a:solidFill>
                        <a:effectLst/>
                        <a:latin typeface="Calibri"/>
                      </a:endParaRPr>
                    </a:p>
                  </a:txBody>
                  <a:tcPr marL="12805" marR="12805" marT="12805" marB="0" anchor="b"/>
                </a:tc>
                <a:tc>
                  <a:txBody>
                    <a:bodyPr/>
                    <a:lstStyle/>
                    <a:p>
                      <a:pPr algn="r" fontAlgn="b"/>
                      <a:r>
                        <a:rPr lang="en-US" sz="1500" u="none" strike="noStrike">
                          <a:effectLst/>
                        </a:rPr>
                        <a:t>1.8</a:t>
                      </a:r>
                      <a:endParaRPr lang="en-US" sz="1500" b="0" i="0" u="none" strike="noStrike">
                        <a:solidFill>
                          <a:srgbClr val="000000"/>
                        </a:solidFill>
                        <a:effectLst/>
                        <a:latin typeface="Calibri"/>
                      </a:endParaRPr>
                    </a:p>
                  </a:txBody>
                  <a:tcPr marL="12805" marR="12805" marT="12805" marB="0" anchor="b"/>
                </a:tc>
                <a:tc>
                  <a:txBody>
                    <a:bodyPr/>
                    <a:lstStyle/>
                    <a:p>
                      <a:pPr algn="r" fontAlgn="b"/>
                      <a:r>
                        <a:rPr lang="en-US" sz="1500" u="none" strike="noStrike">
                          <a:effectLst/>
                        </a:rPr>
                        <a:t>1.8</a:t>
                      </a:r>
                      <a:endParaRPr lang="en-US" sz="1500" b="0" i="0" u="none" strike="noStrike">
                        <a:solidFill>
                          <a:srgbClr val="000000"/>
                        </a:solidFill>
                        <a:effectLst/>
                        <a:latin typeface="Calibri"/>
                      </a:endParaRPr>
                    </a:p>
                  </a:txBody>
                  <a:tcPr marL="12805" marR="12805" marT="12805" marB="0" anchor="b"/>
                </a:tc>
              </a:tr>
              <a:tr h="246718">
                <a:tc>
                  <a:txBody>
                    <a:bodyPr/>
                    <a:lstStyle/>
                    <a:p>
                      <a:pPr algn="l" fontAlgn="b"/>
                      <a:r>
                        <a:rPr lang="en-US" sz="1500" u="none" strike="noStrike">
                          <a:effectLst/>
                        </a:rPr>
                        <a:t>P</a:t>
                      </a:r>
                      <a:endParaRPr lang="en-US" sz="1500" b="0" i="0" u="none" strike="noStrike">
                        <a:solidFill>
                          <a:srgbClr val="000000"/>
                        </a:solidFill>
                        <a:effectLst/>
                        <a:latin typeface="Calibri"/>
                      </a:endParaRPr>
                    </a:p>
                  </a:txBody>
                  <a:tcPr marL="12805" marR="12805" marT="12805" marB="0" anchor="b"/>
                </a:tc>
                <a:tc>
                  <a:txBody>
                    <a:bodyPr/>
                    <a:lstStyle/>
                    <a:p>
                      <a:pPr algn="l" fontAlgn="b"/>
                      <a:r>
                        <a:rPr lang="en-US" sz="1500" u="none" strike="noStrike">
                          <a:effectLst/>
                        </a:rPr>
                        <a:t>%</a:t>
                      </a:r>
                      <a:endParaRPr lang="en-US" sz="1500" b="0" i="0" u="none" strike="noStrike">
                        <a:solidFill>
                          <a:srgbClr val="000000"/>
                        </a:solidFill>
                        <a:effectLst/>
                        <a:latin typeface="Calibri"/>
                      </a:endParaRPr>
                    </a:p>
                  </a:txBody>
                  <a:tcPr marL="12805" marR="12805" marT="12805" marB="0" anchor="b"/>
                </a:tc>
                <a:tc>
                  <a:txBody>
                    <a:bodyPr/>
                    <a:lstStyle/>
                    <a:p>
                      <a:pPr algn="r" fontAlgn="b"/>
                      <a:r>
                        <a:rPr lang="en-US" sz="1500" u="none" strike="noStrike">
                          <a:effectLst/>
                        </a:rPr>
                        <a:t>0.04</a:t>
                      </a:r>
                      <a:endParaRPr lang="en-US" sz="1500" b="0" i="0" u="none" strike="noStrike">
                        <a:solidFill>
                          <a:srgbClr val="000000"/>
                        </a:solidFill>
                        <a:effectLst/>
                        <a:latin typeface="Calibri"/>
                      </a:endParaRPr>
                    </a:p>
                  </a:txBody>
                  <a:tcPr marL="12805" marR="12805" marT="12805" marB="0" anchor="b"/>
                </a:tc>
                <a:tc>
                  <a:txBody>
                    <a:bodyPr/>
                    <a:lstStyle/>
                    <a:p>
                      <a:pPr algn="r" fontAlgn="b"/>
                      <a:r>
                        <a:rPr lang="en-US" sz="1500" u="none" strike="noStrike">
                          <a:effectLst/>
                        </a:rPr>
                        <a:t>0.04</a:t>
                      </a:r>
                      <a:endParaRPr lang="en-US" sz="1500" b="0" i="0" u="none" strike="noStrike">
                        <a:solidFill>
                          <a:srgbClr val="000000"/>
                        </a:solidFill>
                        <a:effectLst/>
                        <a:latin typeface="Calibri"/>
                      </a:endParaRPr>
                    </a:p>
                  </a:txBody>
                  <a:tcPr marL="12805" marR="12805" marT="12805" marB="0" anchor="b"/>
                </a:tc>
              </a:tr>
              <a:tr h="246718">
                <a:tc>
                  <a:txBody>
                    <a:bodyPr/>
                    <a:lstStyle/>
                    <a:p>
                      <a:pPr algn="l" fontAlgn="b"/>
                      <a:r>
                        <a:rPr lang="en-US" sz="1500" u="none" strike="noStrike">
                          <a:effectLst/>
                        </a:rPr>
                        <a:t>SiO2</a:t>
                      </a:r>
                      <a:endParaRPr lang="en-US" sz="1500" b="0" i="0" u="none" strike="noStrike">
                        <a:solidFill>
                          <a:srgbClr val="000000"/>
                        </a:solidFill>
                        <a:effectLst/>
                        <a:latin typeface="Calibri"/>
                      </a:endParaRPr>
                    </a:p>
                  </a:txBody>
                  <a:tcPr marL="12805" marR="12805" marT="12805" marB="0" anchor="b"/>
                </a:tc>
                <a:tc>
                  <a:txBody>
                    <a:bodyPr/>
                    <a:lstStyle/>
                    <a:p>
                      <a:pPr algn="l" fontAlgn="b"/>
                      <a:r>
                        <a:rPr lang="en-US" sz="1500" u="none" strike="noStrike">
                          <a:effectLst/>
                        </a:rPr>
                        <a:t>%</a:t>
                      </a:r>
                      <a:endParaRPr lang="en-US" sz="1500" b="0" i="0" u="none" strike="noStrike">
                        <a:solidFill>
                          <a:srgbClr val="000000"/>
                        </a:solidFill>
                        <a:effectLst/>
                        <a:latin typeface="Calibri"/>
                      </a:endParaRPr>
                    </a:p>
                  </a:txBody>
                  <a:tcPr marL="12805" marR="12805" marT="12805" marB="0" anchor="b"/>
                </a:tc>
                <a:tc>
                  <a:txBody>
                    <a:bodyPr/>
                    <a:lstStyle/>
                    <a:p>
                      <a:pPr algn="r" fontAlgn="b"/>
                      <a:r>
                        <a:rPr lang="en-US" sz="1500" u="none" strike="noStrike">
                          <a:effectLst/>
                        </a:rPr>
                        <a:t>5.5</a:t>
                      </a:r>
                      <a:endParaRPr lang="en-US" sz="1500" b="0" i="0" u="none" strike="noStrike">
                        <a:solidFill>
                          <a:srgbClr val="000000"/>
                        </a:solidFill>
                        <a:effectLst/>
                        <a:latin typeface="Calibri"/>
                      </a:endParaRPr>
                    </a:p>
                  </a:txBody>
                  <a:tcPr marL="12805" marR="12805" marT="12805" marB="0" anchor="b"/>
                </a:tc>
                <a:tc>
                  <a:txBody>
                    <a:bodyPr/>
                    <a:lstStyle/>
                    <a:p>
                      <a:pPr algn="r" fontAlgn="b"/>
                      <a:r>
                        <a:rPr lang="en-US" sz="1500" u="none" strike="noStrike">
                          <a:effectLst/>
                        </a:rPr>
                        <a:t>5.5</a:t>
                      </a:r>
                      <a:endParaRPr lang="en-US" sz="1500" b="0" i="0" u="none" strike="noStrike">
                        <a:solidFill>
                          <a:srgbClr val="000000"/>
                        </a:solidFill>
                        <a:effectLst/>
                        <a:latin typeface="Calibri"/>
                      </a:endParaRPr>
                    </a:p>
                  </a:txBody>
                  <a:tcPr marL="12805" marR="12805" marT="12805" marB="0" anchor="b"/>
                </a:tc>
              </a:tr>
              <a:tr h="246718">
                <a:tc>
                  <a:txBody>
                    <a:bodyPr/>
                    <a:lstStyle/>
                    <a:p>
                      <a:pPr algn="l" fontAlgn="b"/>
                      <a:r>
                        <a:rPr lang="en-US" sz="1500" u="none" strike="noStrike">
                          <a:effectLst/>
                        </a:rPr>
                        <a:t>CaO </a:t>
                      </a:r>
                      <a:endParaRPr lang="en-US" sz="1500" b="0" i="0" u="none" strike="noStrike">
                        <a:solidFill>
                          <a:srgbClr val="000000"/>
                        </a:solidFill>
                        <a:effectLst/>
                        <a:latin typeface="Calibri"/>
                      </a:endParaRPr>
                    </a:p>
                  </a:txBody>
                  <a:tcPr marL="12805" marR="12805" marT="12805" marB="0" anchor="b"/>
                </a:tc>
                <a:tc>
                  <a:txBody>
                    <a:bodyPr/>
                    <a:lstStyle/>
                    <a:p>
                      <a:pPr algn="l" fontAlgn="b"/>
                      <a:r>
                        <a:rPr lang="en-US" sz="1500" u="none" strike="noStrike">
                          <a:effectLst/>
                        </a:rPr>
                        <a:t>%</a:t>
                      </a:r>
                      <a:endParaRPr lang="en-US" sz="1500" b="0" i="0" u="none" strike="noStrike">
                        <a:solidFill>
                          <a:srgbClr val="000000"/>
                        </a:solidFill>
                        <a:effectLst/>
                        <a:latin typeface="Calibri"/>
                      </a:endParaRPr>
                    </a:p>
                  </a:txBody>
                  <a:tcPr marL="12805" marR="12805" marT="12805" marB="0" anchor="b"/>
                </a:tc>
                <a:tc>
                  <a:txBody>
                    <a:bodyPr/>
                    <a:lstStyle/>
                    <a:p>
                      <a:pPr algn="r" fontAlgn="b"/>
                      <a:r>
                        <a:rPr lang="en-US" sz="1500" u="none" strike="noStrike">
                          <a:effectLst/>
                        </a:rPr>
                        <a:t>15.5</a:t>
                      </a:r>
                      <a:endParaRPr lang="en-US" sz="1500" b="0" i="0" u="none" strike="noStrike">
                        <a:solidFill>
                          <a:srgbClr val="000000"/>
                        </a:solidFill>
                        <a:effectLst/>
                        <a:latin typeface="Calibri"/>
                      </a:endParaRPr>
                    </a:p>
                  </a:txBody>
                  <a:tcPr marL="12805" marR="12805" marT="12805" marB="0" anchor="b"/>
                </a:tc>
                <a:tc>
                  <a:txBody>
                    <a:bodyPr/>
                    <a:lstStyle/>
                    <a:p>
                      <a:pPr algn="r" fontAlgn="b"/>
                      <a:r>
                        <a:rPr lang="en-US" sz="1500" u="none" strike="noStrike">
                          <a:effectLst/>
                        </a:rPr>
                        <a:t>15.5</a:t>
                      </a:r>
                      <a:endParaRPr lang="en-US" sz="1500" b="0" i="0" u="none" strike="noStrike">
                        <a:solidFill>
                          <a:srgbClr val="000000"/>
                        </a:solidFill>
                        <a:effectLst/>
                        <a:latin typeface="Calibri"/>
                      </a:endParaRPr>
                    </a:p>
                  </a:txBody>
                  <a:tcPr marL="12805" marR="12805" marT="12805" marB="0" anchor="b"/>
                </a:tc>
              </a:tr>
              <a:tr h="246718">
                <a:tc>
                  <a:txBody>
                    <a:bodyPr/>
                    <a:lstStyle/>
                    <a:p>
                      <a:pPr algn="l" fontAlgn="b"/>
                      <a:r>
                        <a:rPr lang="en-US" sz="1500" u="none" strike="noStrike">
                          <a:effectLst/>
                        </a:rPr>
                        <a:t>Fe</a:t>
                      </a:r>
                      <a:endParaRPr lang="en-US" sz="1500" b="0" i="0" u="none" strike="noStrike">
                        <a:solidFill>
                          <a:srgbClr val="000000"/>
                        </a:solidFill>
                        <a:effectLst/>
                        <a:latin typeface="Calibri"/>
                      </a:endParaRPr>
                    </a:p>
                  </a:txBody>
                  <a:tcPr marL="12805" marR="12805" marT="12805" marB="0" anchor="b"/>
                </a:tc>
                <a:tc>
                  <a:txBody>
                    <a:bodyPr/>
                    <a:lstStyle/>
                    <a:p>
                      <a:pPr algn="l" fontAlgn="b"/>
                      <a:r>
                        <a:rPr lang="en-US" sz="1500" u="none" strike="noStrike">
                          <a:effectLst/>
                        </a:rPr>
                        <a:t>%</a:t>
                      </a:r>
                      <a:endParaRPr lang="en-US" sz="1500" b="0" i="0" u="none" strike="noStrike">
                        <a:solidFill>
                          <a:srgbClr val="000000"/>
                        </a:solidFill>
                        <a:effectLst/>
                        <a:latin typeface="Calibri"/>
                      </a:endParaRPr>
                    </a:p>
                  </a:txBody>
                  <a:tcPr marL="12805" marR="12805" marT="12805" marB="0" anchor="b"/>
                </a:tc>
                <a:tc>
                  <a:txBody>
                    <a:bodyPr/>
                    <a:lstStyle/>
                    <a:p>
                      <a:pPr algn="r" fontAlgn="b"/>
                      <a:r>
                        <a:rPr lang="en-HK" sz="1500" b="0" i="0" u="none" strike="noStrike" dirty="0" smtClean="0">
                          <a:solidFill>
                            <a:schemeClr val="dk1"/>
                          </a:solidFill>
                          <a:effectLst/>
                          <a:latin typeface="+mn-lt"/>
                        </a:rPr>
                        <a:t>6</a:t>
                      </a:r>
                      <a:endParaRPr lang="en-US" sz="1500" b="0" i="0" u="none" strike="noStrike" dirty="0">
                        <a:solidFill>
                          <a:srgbClr val="000000"/>
                        </a:solidFill>
                        <a:effectLst/>
                        <a:latin typeface="Calibri"/>
                      </a:endParaRPr>
                    </a:p>
                  </a:txBody>
                  <a:tcPr marL="12805" marR="12805" marT="12805" marB="0" anchor="b"/>
                </a:tc>
                <a:tc>
                  <a:txBody>
                    <a:bodyPr/>
                    <a:lstStyle/>
                    <a:p>
                      <a:pPr algn="r" fontAlgn="b"/>
                      <a:r>
                        <a:rPr lang="en-HK" sz="1500" b="0" i="0" u="none" strike="noStrike" dirty="0" smtClean="0">
                          <a:solidFill>
                            <a:schemeClr val="dk1"/>
                          </a:solidFill>
                          <a:effectLst/>
                          <a:latin typeface="+mn-lt"/>
                        </a:rPr>
                        <a:t>6</a:t>
                      </a:r>
                      <a:endParaRPr lang="en-US" sz="1500" b="0" i="0" u="none" strike="noStrike" dirty="0">
                        <a:solidFill>
                          <a:srgbClr val="000000"/>
                        </a:solidFill>
                        <a:effectLst/>
                        <a:latin typeface="Calibri"/>
                      </a:endParaRPr>
                    </a:p>
                  </a:txBody>
                  <a:tcPr marL="12805" marR="12805" marT="12805" marB="0" anchor="b"/>
                </a:tc>
              </a:tr>
              <a:tr h="246718">
                <a:tc>
                  <a:txBody>
                    <a:bodyPr/>
                    <a:lstStyle/>
                    <a:p>
                      <a:pPr algn="l" fontAlgn="b"/>
                      <a:r>
                        <a:rPr lang="en-US" sz="1500" u="none" strike="noStrike">
                          <a:effectLst/>
                        </a:rPr>
                        <a:t>Al2O3 </a:t>
                      </a:r>
                      <a:endParaRPr lang="en-US" sz="1500" b="0" i="0" u="none" strike="noStrike">
                        <a:solidFill>
                          <a:srgbClr val="000000"/>
                        </a:solidFill>
                        <a:effectLst/>
                        <a:latin typeface="Calibri"/>
                      </a:endParaRPr>
                    </a:p>
                  </a:txBody>
                  <a:tcPr marL="12805" marR="12805" marT="12805" marB="0" anchor="b"/>
                </a:tc>
                <a:tc>
                  <a:txBody>
                    <a:bodyPr/>
                    <a:lstStyle/>
                    <a:p>
                      <a:pPr algn="l" fontAlgn="b"/>
                      <a:r>
                        <a:rPr lang="en-US" sz="1500" u="none" strike="noStrike">
                          <a:effectLst/>
                        </a:rPr>
                        <a:t>%</a:t>
                      </a:r>
                      <a:endParaRPr lang="en-US" sz="1500" b="0" i="0" u="none" strike="noStrike">
                        <a:solidFill>
                          <a:srgbClr val="000000"/>
                        </a:solidFill>
                        <a:effectLst/>
                        <a:latin typeface="Calibri"/>
                      </a:endParaRPr>
                    </a:p>
                  </a:txBody>
                  <a:tcPr marL="12805" marR="12805" marT="12805" marB="0" anchor="b"/>
                </a:tc>
                <a:tc>
                  <a:txBody>
                    <a:bodyPr/>
                    <a:lstStyle/>
                    <a:p>
                      <a:pPr algn="r" fontAlgn="b"/>
                      <a:r>
                        <a:rPr lang="en-US" sz="1500" u="none" strike="noStrike">
                          <a:effectLst/>
                        </a:rPr>
                        <a:t>0.3</a:t>
                      </a:r>
                      <a:endParaRPr lang="en-US" sz="1500" b="0" i="0" u="none" strike="noStrike">
                        <a:solidFill>
                          <a:srgbClr val="000000"/>
                        </a:solidFill>
                        <a:effectLst/>
                        <a:latin typeface="Calibri"/>
                      </a:endParaRPr>
                    </a:p>
                  </a:txBody>
                  <a:tcPr marL="12805" marR="12805" marT="12805" marB="0" anchor="b"/>
                </a:tc>
                <a:tc>
                  <a:txBody>
                    <a:bodyPr/>
                    <a:lstStyle/>
                    <a:p>
                      <a:pPr algn="r" fontAlgn="b"/>
                      <a:r>
                        <a:rPr lang="en-US" sz="1500" u="none" strike="noStrike">
                          <a:effectLst/>
                        </a:rPr>
                        <a:t>0.3</a:t>
                      </a:r>
                      <a:endParaRPr lang="en-US" sz="1500" b="0" i="0" u="none" strike="noStrike">
                        <a:solidFill>
                          <a:srgbClr val="000000"/>
                        </a:solidFill>
                        <a:effectLst/>
                        <a:latin typeface="Calibri"/>
                      </a:endParaRPr>
                    </a:p>
                  </a:txBody>
                  <a:tcPr marL="12805" marR="12805" marT="12805" marB="0" anchor="b"/>
                </a:tc>
              </a:tr>
              <a:tr h="246718">
                <a:tc>
                  <a:txBody>
                    <a:bodyPr/>
                    <a:lstStyle/>
                    <a:p>
                      <a:pPr algn="l" fontAlgn="b"/>
                      <a:r>
                        <a:rPr lang="en-US" sz="1500" u="none" strike="noStrike">
                          <a:effectLst/>
                        </a:rPr>
                        <a:t>LOI</a:t>
                      </a:r>
                      <a:endParaRPr lang="en-US" sz="1500" b="0" i="0" u="none" strike="noStrike">
                        <a:solidFill>
                          <a:srgbClr val="000000"/>
                        </a:solidFill>
                        <a:effectLst/>
                        <a:latin typeface="Calibri"/>
                      </a:endParaRPr>
                    </a:p>
                  </a:txBody>
                  <a:tcPr marL="12805" marR="12805" marT="12805" marB="0" anchor="b"/>
                </a:tc>
                <a:tc>
                  <a:txBody>
                    <a:bodyPr/>
                    <a:lstStyle/>
                    <a:p>
                      <a:pPr algn="l" fontAlgn="b"/>
                      <a:r>
                        <a:rPr lang="en-US" sz="1500" u="none" strike="noStrike">
                          <a:effectLst/>
                        </a:rPr>
                        <a:t>%</a:t>
                      </a:r>
                      <a:endParaRPr lang="en-US" sz="1500" b="0" i="0" u="none" strike="noStrike">
                        <a:solidFill>
                          <a:srgbClr val="000000"/>
                        </a:solidFill>
                        <a:effectLst/>
                        <a:latin typeface="Calibri"/>
                      </a:endParaRPr>
                    </a:p>
                  </a:txBody>
                  <a:tcPr marL="12805" marR="12805" marT="12805" marB="0" anchor="b"/>
                </a:tc>
                <a:tc>
                  <a:txBody>
                    <a:bodyPr/>
                    <a:lstStyle/>
                    <a:p>
                      <a:pPr algn="r" fontAlgn="b"/>
                      <a:r>
                        <a:rPr lang="en-US" sz="1500" u="none" strike="noStrike">
                          <a:effectLst/>
                        </a:rPr>
                        <a:t>17</a:t>
                      </a:r>
                      <a:endParaRPr lang="en-US" sz="1500" b="0" i="0" u="none" strike="noStrike">
                        <a:solidFill>
                          <a:srgbClr val="000000"/>
                        </a:solidFill>
                        <a:effectLst/>
                        <a:latin typeface="Calibri"/>
                      </a:endParaRPr>
                    </a:p>
                  </a:txBody>
                  <a:tcPr marL="12805" marR="12805" marT="12805" marB="0" anchor="b"/>
                </a:tc>
                <a:tc>
                  <a:txBody>
                    <a:bodyPr/>
                    <a:lstStyle/>
                    <a:p>
                      <a:pPr algn="r" fontAlgn="b"/>
                      <a:r>
                        <a:rPr lang="en-US" sz="1500" u="none" strike="noStrike" dirty="0">
                          <a:effectLst/>
                        </a:rPr>
                        <a:t>17</a:t>
                      </a:r>
                      <a:endParaRPr lang="en-US" sz="1500" b="0" i="0" u="none" strike="noStrike" dirty="0">
                        <a:solidFill>
                          <a:srgbClr val="000000"/>
                        </a:solidFill>
                        <a:effectLst/>
                        <a:latin typeface="Calibri"/>
                      </a:endParaRPr>
                    </a:p>
                  </a:txBody>
                  <a:tcPr marL="12805" marR="12805" marT="12805" marB="0" anchor="b"/>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z="3200" smtClean="0">
                <a:ea typeface="黑体" pitchFamily="2" charset="-122"/>
              </a:rPr>
              <a:t>Kudumane Manganese Resources</a:t>
            </a:r>
          </a:p>
        </p:txBody>
      </p:sp>
      <p:sp>
        <p:nvSpPr>
          <p:cNvPr id="21507" name="Content Placeholder 2"/>
          <p:cNvSpPr>
            <a:spLocks noGrp="1"/>
          </p:cNvSpPr>
          <p:nvPr>
            <p:ph idx="1"/>
          </p:nvPr>
        </p:nvSpPr>
        <p:spPr/>
        <p:txBody>
          <a:bodyPr/>
          <a:lstStyle/>
          <a:p>
            <a:pPr>
              <a:spcAft>
                <a:spcPts val="1000"/>
              </a:spcAft>
            </a:pPr>
            <a:r>
              <a:rPr lang="en-US" sz="1800" dirty="0" smtClean="0">
                <a:ea typeface="黑体" pitchFamily="2" charset="-122"/>
              </a:rPr>
              <a:t>Entered the industry in 2012.</a:t>
            </a:r>
          </a:p>
          <a:p>
            <a:pPr>
              <a:spcAft>
                <a:spcPts val="1000"/>
              </a:spcAft>
            </a:pPr>
            <a:r>
              <a:rPr lang="en-US" sz="1800" dirty="0" smtClean="0">
                <a:ea typeface="黑体" pitchFamily="2" charset="-122"/>
              </a:rPr>
              <a:t>Currently producing at the opencast operation on the York farm, with production operations at the company’s second property, </a:t>
            </a:r>
            <a:r>
              <a:rPr lang="en-US" sz="1800" dirty="0" err="1" smtClean="0">
                <a:ea typeface="黑体" pitchFamily="2" charset="-122"/>
              </a:rPr>
              <a:t>Hotazel</a:t>
            </a:r>
            <a:r>
              <a:rPr lang="en-US" sz="1800" dirty="0" smtClean="0">
                <a:ea typeface="黑体" pitchFamily="2" charset="-122"/>
              </a:rPr>
              <a:t> farm, expected to come online later in 2018.</a:t>
            </a:r>
          </a:p>
          <a:p>
            <a:pPr>
              <a:spcAft>
                <a:spcPts val="1000"/>
              </a:spcAft>
            </a:pPr>
            <a:r>
              <a:rPr lang="en-US" sz="1800" dirty="0" smtClean="0">
                <a:ea typeface="黑体" pitchFamily="2" charset="-122"/>
              </a:rPr>
              <a:t>Annual production of 1.8 million tons, expected to increase to 2 million tons over the next few years. </a:t>
            </a:r>
          </a:p>
          <a:p>
            <a:pPr>
              <a:spcAft>
                <a:spcPts val="1000"/>
              </a:spcAft>
            </a:pPr>
            <a:r>
              <a:rPr lang="en-US" sz="1800" dirty="0" smtClean="0">
                <a:ea typeface="黑体" pitchFamily="2" charset="-122"/>
              </a:rPr>
              <a:t>Underground operations scheduled to commence in about 10 to 15 years</a:t>
            </a:r>
          </a:p>
          <a:p>
            <a:pPr>
              <a:spcAft>
                <a:spcPts val="1000"/>
              </a:spcAft>
            </a:pPr>
            <a:r>
              <a:rPr lang="en-US" sz="1800" dirty="0" smtClean="0">
                <a:ea typeface="黑体" pitchFamily="2" charset="-122"/>
              </a:rPr>
              <a:t>A combination of underground and opencast mining is expected to yield 30 years of production.</a:t>
            </a:r>
          </a:p>
          <a:p>
            <a:pPr>
              <a:spcAft>
                <a:spcPts val="1000"/>
              </a:spcAft>
            </a:pPr>
            <a:endParaRPr lang="en-US" sz="1800" dirty="0" smtClean="0">
              <a:ea typeface="黑体" pitchFamily="2" charset="-122"/>
            </a:endParaRP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E71C1968-D3CF-43BD-A024-52B26ABE2A90}" type="slidenum">
              <a:rPr lang="en-US" altLang="zh-TW" smtClean="0"/>
              <a:pPr>
                <a:defRPr/>
              </a:pPr>
              <a:t>22</a:t>
            </a:fld>
            <a:endParaRPr lang="en-US" altLang="zh-TW"/>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z="3200" smtClean="0">
                <a:ea typeface="黑体" pitchFamily="2" charset="-122"/>
              </a:rPr>
              <a:t>Kudumane Manganese Resources</a:t>
            </a: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E71C1968-D3CF-43BD-A024-52B26ABE2A90}" type="slidenum">
              <a:rPr lang="en-US" altLang="zh-TW" smtClean="0"/>
              <a:pPr>
                <a:defRPr/>
              </a:pPr>
              <a:t>23</a:t>
            </a:fld>
            <a:endParaRPr lang="en-US" altLang="zh-TW"/>
          </a:p>
        </p:txBody>
      </p:sp>
      <p:graphicFrame>
        <p:nvGraphicFramePr>
          <p:cNvPr id="3" name="Table 2"/>
          <p:cNvGraphicFramePr>
            <a:graphicFrameLocks noGrp="1"/>
          </p:cNvGraphicFramePr>
          <p:nvPr>
            <p:extLst>
              <p:ext uri="{D42A27DB-BD31-4B8C-83A1-F6EECF244321}">
                <p14:modId xmlns:p14="http://schemas.microsoft.com/office/powerpoint/2010/main" val="1870403005"/>
              </p:ext>
            </p:extLst>
          </p:nvPr>
        </p:nvGraphicFramePr>
        <p:xfrm>
          <a:off x="1974850" y="2209800"/>
          <a:ext cx="5111750" cy="2758437"/>
        </p:xfrm>
        <a:graphic>
          <a:graphicData uri="http://schemas.openxmlformats.org/drawingml/2006/table">
            <a:tbl>
              <a:tblPr>
                <a:tableStyleId>{5C22544A-7EE6-4342-B048-85BDC9FD1C3A}</a:tableStyleId>
              </a:tblPr>
              <a:tblGrid>
                <a:gridCol w="2057426"/>
                <a:gridCol w="1018108"/>
                <a:gridCol w="1018108"/>
                <a:gridCol w="1018108"/>
              </a:tblGrid>
              <a:tr h="306493">
                <a:tc>
                  <a:txBody>
                    <a:bodyPr/>
                    <a:lstStyle/>
                    <a:p>
                      <a:pPr algn="l" fontAlgn="b"/>
                      <a:endParaRPr lang="en-US" sz="1800" b="0" i="0" u="none" strike="noStrike" dirty="0">
                        <a:solidFill>
                          <a:srgbClr val="000000"/>
                        </a:solidFill>
                        <a:effectLst/>
                        <a:latin typeface="Calibri"/>
                      </a:endParaRPr>
                    </a:p>
                  </a:txBody>
                  <a:tcPr marL="15908" marR="15908" marT="15908" marB="0" anchor="b"/>
                </a:tc>
                <a:tc>
                  <a:txBody>
                    <a:bodyPr/>
                    <a:lstStyle/>
                    <a:p>
                      <a:pPr algn="l" fontAlgn="b"/>
                      <a:endParaRPr lang="en-US" sz="1800" b="0" i="0" u="none" strike="noStrike">
                        <a:solidFill>
                          <a:srgbClr val="000000"/>
                        </a:solidFill>
                        <a:effectLst/>
                        <a:latin typeface="Calibri"/>
                      </a:endParaRPr>
                    </a:p>
                  </a:txBody>
                  <a:tcPr marL="15908" marR="15908" marT="15908" marB="0" anchor="b"/>
                </a:tc>
                <a:tc>
                  <a:txBody>
                    <a:bodyPr/>
                    <a:lstStyle/>
                    <a:p>
                      <a:pPr algn="l" fontAlgn="b"/>
                      <a:r>
                        <a:rPr lang="en-US" sz="1800" u="none" strike="noStrike">
                          <a:effectLst/>
                        </a:rPr>
                        <a:t>Lump</a:t>
                      </a:r>
                      <a:endParaRPr lang="en-US" sz="1800" b="0" i="0" u="none" strike="noStrike">
                        <a:solidFill>
                          <a:srgbClr val="000000"/>
                        </a:solidFill>
                        <a:effectLst/>
                        <a:latin typeface="Calibri"/>
                      </a:endParaRPr>
                    </a:p>
                  </a:txBody>
                  <a:tcPr marL="15908" marR="15908" marT="15908" marB="0" anchor="b"/>
                </a:tc>
                <a:tc>
                  <a:txBody>
                    <a:bodyPr/>
                    <a:lstStyle/>
                    <a:p>
                      <a:pPr algn="l" fontAlgn="b"/>
                      <a:r>
                        <a:rPr lang="en-US" sz="1800" u="none" strike="noStrike">
                          <a:effectLst/>
                        </a:rPr>
                        <a:t>Fines</a:t>
                      </a:r>
                      <a:endParaRPr lang="en-US" sz="1800" b="0" i="0" u="none" strike="noStrike">
                        <a:solidFill>
                          <a:srgbClr val="000000"/>
                        </a:solidFill>
                        <a:effectLst/>
                        <a:latin typeface="Calibri"/>
                      </a:endParaRPr>
                    </a:p>
                  </a:txBody>
                  <a:tcPr marL="15908" marR="15908" marT="15908" marB="0" anchor="b"/>
                </a:tc>
              </a:tr>
              <a:tr h="306493">
                <a:tc>
                  <a:txBody>
                    <a:bodyPr/>
                    <a:lstStyle/>
                    <a:p>
                      <a:pPr algn="l" fontAlgn="b"/>
                      <a:r>
                        <a:rPr lang="en-US" sz="1800" u="none" strike="noStrike">
                          <a:effectLst/>
                        </a:rPr>
                        <a:t>Mn content</a:t>
                      </a:r>
                      <a:endParaRPr lang="en-US" sz="1800" b="0" i="0" u="none" strike="noStrike">
                        <a:solidFill>
                          <a:srgbClr val="000000"/>
                        </a:solidFill>
                        <a:effectLst/>
                        <a:latin typeface="Calibri"/>
                      </a:endParaRPr>
                    </a:p>
                  </a:txBody>
                  <a:tcPr marL="15908" marR="15908" marT="15908" marB="0" anchor="b"/>
                </a:tc>
                <a:tc>
                  <a:txBody>
                    <a:bodyPr/>
                    <a:lstStyle/>
                    <a:p>
                      <a:pPr algn="l" fontAlgn="b"/>
                      <a:r>
                        <a:rPr lang="en-US" sz="1800" u="none" strike="noStrike">
                          <a:effectLst/>
                        </a:rPr>
                        <a:t>%</a:t>
                      </a:r>
                      <a:endParaRPr lang="en-US" sz="1800" b="0" i="0" u="none" strike="noStrike">
                        <a:solidFill>
                          <a:srgbClr val="000000"/>
                        </a:solidFill>
                        <a:effectLst/>
                        <a:latin typeface="Calibri"/>
                      </a:endParaRPr>
                    </a:p>
                  </a:txBody>
                  <a:tcPr marL="15908" marR="15908" marT="15908" marB="0" anchor="b"/>
                </a:tc>
                <a:tc>
                  <a:txBody>
                    <a:bodyPr/>
                    <a:lstStyle/>
                    <a:p>
                      <a:pPr algn="r" fontAlgn="b"/>
                      <a:r>
                        <a:rPr lang="en-US" sz="1800" u="none" strike="noStrike">
                          <a:effectLst/>
                        </a:rPr>
                        <a:t>36.5</a:t>
                      </a:r>
                      <a:endParaRPr lang="en-US" sz="1800" b="0" i="0" u="none" strike="noStrike">
                        <a:solidFill>
                          <a:srgbClr val="000000"/>
                        </a:solidFill>
                        <a:effectLst/>
                        <a:latin typeface="Calibri"/>
                      </a:endParaRPr>
                    </a:p>
                  </a:txBody>
                  <a:tcPr marL="15908" marR="15908" marT="15908" marB="0" anchor="b"/>
                </a:tc>
                <a:tc>
                  <a:txBody>
                    <a:bodyPr/>
                    <a:lstStyle/>
                    <a:p>
                      <a:pPr algn="r" fontAlgn="b"/>
                      <a:r>
                        <a:rPr lang="en-US" sz="1800" u="none" strike="noStrike">
                          <a:effectLst/>
                        </a:rPr>
                        <a:t>34.5</a:t>
                      </a:r>
                      <a:endParaRPr lang="en-US" sz="1800" b="0" i="0" u="none" strike="noStrike">
                        <a:solidFill>
                          <a:srgbClr val="000000"/>
                        </a:solidFill>
                        <a:effectLst/>
                        <a:latin typeface="Calibri"/>
                      </a:endParaRPr>
                    </a:p>
                  </a:txBody>
                  <a:tcPr marL="15908" marR="15908" marT="15908" marB="0" anchor="b"/>
                </a:tc>
              </a:tr>
              <a:tr h="306493">
                <a:tc>
                  <a:txBody>
                    <a:bodyPr/>
                    <a:lstStyle/>
                    <a:p>
                      <a:pPr algn="l" fontAlgn="b"/>
                      <a:r>
                        <a:rPr lang="en-US" sz="1800" u="none" strike="noStrike">
                          <a:effectLst/>
                        </a:rPr>
                        <a:t>Moisture</a:t>
                      </a:r>
                      <a:endParaRPr lang="en-US" sz="1800" b="0" i="0" u="none" strike="noStrike">
                        <a:solidFill>
                          <a:srgbClr val="000000"/>
                        </a:solidFill>
                        <a:effectLst/>
                        <a:latin typeface="Calibri"/>
                      </a:endParaRPr>
                    </a:p>
                  </a:txBody>
                  <a:tcPr marL="15908" marR="15908" marT="15908" marB="0" anchor="b"/>
                </a:tc>
                <a:tc>
                  <a:txBody>
                    <a:bodyPr/>
                    <a:lstStyle/>
                    <a:p>
                      <a:pPr algn="l" fontAlgn="b"/>
                      <a:r>
                        <a:rPr lang="en-US" sz="1800" u="none" strike="noStrike">
                          <a:effectLst/>
                        </a:rPr>
                        <a:t>%</a:t>
                      </a:r>
                      <a:endParaRPr lang="en-US" sz="1800" b="0" i="0" u="none" strike="noStrike">
                        <a:solidFill>
                          <a:srgbClr val="000000"/>
                        </a:solidFill>
                        <a:effectLst/>
                        <a:latin typeface="Calibri"/>
                      </a:endParaRPr>
                    </a:p>
                  </a:txBody>
                  <a:tcPr marL="15908" marR="15908" marT="15908" marB="0" anchor="b"/>
                </a:tc>
                <a:tc>
                  <a:txBody>
                    <a:bodyPr/>
                    <a:lstStyle/>
                    <a:p>
                      <a:pPr algn="r" fontAlgn="b"/>
                      <a:r>
                        <a:rPr lang="en-US" sz="1800" u="none" strike="noStrike">
                          <a:effectLst/>
                        </a:rPr>
                        <a:t>3</a:t>
                      </a:r>
                      <a:endParaRPr lang="en-US" sz="1800" b="0" i="0" u="none" strike="noStrike">
                        <a:solidFill>
                          <a:srgbClr val="000000"/>
                        </a:solidFill>
                        <a:effectLst/>
                        <a:latin typeface="Calibri"/>
                      </a:endParaRPr>
                    </a:p>
                  </a:txBody>
                  <a:tcPr marL="15908" marR="15908" marT="15908" marB="0" anchor="b"/>
                </a:tc>
                <a:tc>
                  <a:txBody>
                    <a:bodyPr/>
                    <a:lstStyle/>
                    <a:p>
                      <a:pPr algn="r" fontAlgn="b"/>
                      <a:r>
                        <a:rPr lang="en-US" sz="1800" u="none" strike="noStrike">
                          <a:effectLst/>
                        </a:rPr>
                        <a:t>6.5</a:t>
                      </a:r>
                      <a:endParaRPr lang="en-US" sz="1800" b="0" i="0" u="none" strike="noStrike">
                        <a:solidFill>
                          <a:srgbClr val="000000"/>
                        </a:solidFill>
                        <a:effectLst/>
                        <a:latin typeface="Calibri"/>
                      </a:endParaRPr>
                    </a:p>
                  </a:txBody>
                  <a:tcPr marL="15908" marR="15908" marT="15908" marB="0" anchor="b"/>
                </a:tc>
              </a:tr>
              <a:tr h="306493">
                <a:tc>
                  <a:txBody>
                    <a:bodyPr/>
                    <a:lstStyle/>
                    <a:p>
                      <a:pPr algn="l" fontAlgn="b"/>
                      <a:r>
                        <a:rPr lang="en-US" sz="1800" u="none" strike="noStrike">
                          <a:effectLst/>
                        </a:rPr>
                        <a:t>P</a:t>
                      </a:r>
                      <a:endParaRPr lang="en-US" sz="1800" b="0" i="0" u="none" strike="noStrike">
                        <a:solidFill>
                          <a:srgbClr val="000000"/>
                        </a:solidFill>
                        <a:effectLst/>
                        <a:latin typeface="Calibri"/>
                      </a:endParaRPr>
                    </a:p>
                  </a:txBody>
                  <a:tcPr marL="15908" marR="15908" marT="15908" marB="0" anchor="b"/>
                </a:tc>
                <a:tc>
                  <a:txBody>
                    <a:bodyPr/>
                    <a:lstStyle/>
                    <a:p>
                      <a:pPr algn="l" fontAlgn="b"/>
                      <a:r>
                        <a:rPr lang="en-US" sz="1800" u="none" strike="noStrike">
                          <a:effectLst/>
                        </a:rPr>
                        <a:t>%</a:t>
                      </a:r>
                      <a:endParaRPr lang="en-US" sz="1800" b="0" i="0" u="none" strike="noStrike">
                        <a:solidFill>
                          <a:srgbClr val="000000"/>
                        </a:solidFill>
                        <a:effectLst/>
                        <a:latin typeface="Calibri"/>
                      </a:endParaRPr>
                    </a:p>
                  </a:txBody>
                  <a:tcPr marL="15908" marR="15908" marT="15908" marB="0" anchor="b"/>
                </a:tc>
                <a:tc>
                  <a:txBody>
                    <a:bodyPr/>
                    <a:lstStyle/>
                    <a:p>
                      <a:pPr algn="r" fontAlgn="b"/>
                      <a:r>
                        <a:rPr lang="en-US" sz="1800" u="none" strike="noStrike">
                          <a:effectLst/>
                        </a:rPr>
                        <a:t>0.03</a:t>
                      </a:r>
                      <a:endParaRPr lang="en-US" sz="1800" b="0" i="0" u="none" strike="noStrike">
                        <a:solidFill>
                          <a:srgbClr val="000000"/>
                        </a:solidFill>
                        <a:effectLst/>
                        <a:latin typeface="Calibri"/>
                      </a:endParaRPr>
                    </a:p>
                  </a:txBody>
                  <a:tcPr marL="15908" marR="15908" marT="15908" marB="0" anchor="b"/>
                </a:tc>
                <a:tc>
                  <a:txBody>
                    <a:bodyPr/>
                    <a:lstStyle/>
                    <a:p>
                      <a:pPr algn="r" fontAlgn="b"/>
                      <a:r>
                        <a:rPr lang="en-US" sz="1800" u="none" strike="noStrike">
                          <a:effectLst/>
                        </a:rPr>
                        <a:t>0.03</a:t>
                      </a:r>
                      <a:endParaRPr lang="en-US" sz="1800" b="0" i="0" u="none" strike="noStrike">
                        <a:solidFill>
                          <a:srgbClr val="000000"/>
                        </a:solidFill>
                        <a:effectLst/>
                        <a:latin typeface="Calibri"/>
                      </a:endParaRPr>
                    </a:p>
                  </a:txBody>
                  <a:tcPr marL="15908" marR="15908" marT="15908" marB="0" anchor="b"/>
                </a:tc>
              </a:tr>
              <a:tr h="306493">
                <a:tc>
                  <a:txBody>
                    <a:bodyPr/>
                    <a:lstStyle/>
                    <a:p>
                      <a:pPr algn="l" fontAlgn="b"/>
                      <a:r>
                        <a:rPr lang="en-US" sz="1800" u="none" strike="noStrike">
                          <a:effectLst/>
                        </a:rPr>
                        <a:t>SiO2</a:t>
                      </a:r>
                      <a:endParaRPr lang="en-US" sz="1800" b="0" i="0" u="none" strike="noStrike">
                        <a:solidFill>
                          <a:srgbClr val="000000"/>
                        </a:solidFill>
                        <a:effectLst/>
                        <a:latin typeface="Calibri"/>
                      </a:endParaRPr>
                    </a:p>
                  </a:txBody>
                  <a:tcPr marL="15908" marR="15908" marT="15908" marB="0" anchor="b"/>
                </a:tc>
                <a:tc>
                  <a:txBody>
                    <a:bodyPr/>
                    <a:lstStyle/>
                    <a:p>
                      <a:pPr algn="l" fontAlgn="b"/>
                      <a:r>
                        <a:rPr lang="en-US" sz="1800" u="none" strike="noStrike">
                          <a:effectLst/>
                        </a:rPr>
                        <a:t>%</a:t>
                      </a:r>
                      <a:endParaRPr lang="en-US" sz="1800" b="0" i="0" u="none" strike="noStrike">
                        <a:solidFill>
                          <a:srgbClr val="000000"/>
                        </a:solidFill>
                        <a:effectLst/>
                        <a:latin typeface="Calibri"/>
                      </a:endParaRPr>
                    </a:p>
                  </a:txBody>
                  <a:tcPr marL="15908" marR="15908" marT="15908" marB="0" anchor="b"/>
                </a:tc>
                <a:tc>
                  <a:txBody>
                    <a:bodyPr/>
                    <a:lstStyle/>
                    <a:p>
                      <a:pPr algn="r" fontAlgn="b"/>
                      <a:r>
                        <a:rPr lang="en-US" sz="1800" u="none" strike="noStrike">
                          <a:effectLst/>
                        </a:rPr>
                        <a:t>5.5</a:t>
                      </a:r>
                      <a:endParaRPr lang="en-US" sz="1800" b="0" i="0" u="none" strike="noStrike">
                        <a:solidFill>
                          <a:srgbClr val="000000"/>
                        </a:solidFill>
                        <a:effectLst/>
                        <a:latin typeface="Calibri"/>
                      </a:endParaRPr>
                    </a:p>
                  </a:txBody>
                  <a:tcPr marL="15908" marR="15908" marT="15908" marB="0" anchor="b"/>
                </a:tc>
                <a:tc>
                  <a:txBody>
                    <a:bodyPr/>
                    <a:lstStyle/>
                    <a:p>
                      <a:pPr algn="r" fontAlgn="b"/>
                      <a:r>
                        <a:rPr lang="en-US" sz="1800" u="none" strike="noStrike">
                          <a:effectLst/>
                        </a:rPr>
                        <a:t>5.5</a:t>
                      </a:r>
                      <a:endParaRPr lang="en-US" sz="1800" b="0" i="0" u="none" strike="noStrike">
                        <a:solidFill>
                          <a:srgbClr val="000000"/>
                        </a:solidFill>
                        <a:effectLst/>
                        <a:latin typeface="Calibri"/>
                      </a:endParaRPr>
                    </a:p>
                  </a:txBody>
                  <a:tcPr marL="15908" marR="15908" marT="15908" marB="0" anchor="b"/>
                </a:tc>
              </a:tr>
              <a:tr h="306493">
                <a:tc>
                  <a:txBody>
                    <a:bodyPr/>
                    <a:lstStyle/>
                    <a:p>
                      <a:pPr algn="l" fontAlgn="b"/>
                      <a:r>
                        <a:rPr lang="en-US" sz="1800" u="none" strike="noStrike">
                          <a:effectLst/>
                        </a:rPr>
                        <a:t>CaO </a:t>
                      </a:r>
                      <a:endParaRPr lang="en-US" sz="1800" b="0" i="0" u="none" strike="noStrike">
                        <a:solidFill>
                          <a:srgbClr val="000000"/>
                        </a:solidFill>
                        <a:effectLst/>
                        <a:latin typeface="Calibri"/>
                      </a:endParaRPr>
                    </a:p>
                  </a:txBody>
                  <a:tcPr marL="15908" marR="15908" marT="15908" marB="0" anchor="b"/>
                </a:tc>
                <a:tc>
                  <a:txBody>
                    <a:bodyPr/>
                    <a:lstStyle/>
                    <a:p>
                      <a:pPr algn="l" fontAlgn="b"/>
                      <a:r>
                        <a:rPr lang="en-US" sz="1800" u="none" strike="noStrike">
                          <a:effectLst/>
                        </a:rPr>
                        <a:t>%</a:t>
                      </a:r>
                      <a:endParaRPr lang="en-US" sz="1800" b="0" i="0" u="none" strike="noStrike">
                        <a:solidFill>
                          <a:srgbClr val="000000"/>
                        </a:solidFill>
                        <a:effectLst/>
                        <a:latin typeface="Calibri"/>
                      </a:endParaRPr>
                    </a:p>
                  </a:txBody>
                  <a:tcPr marL="15908" marR="15908" marT="15908" marB="0" anchor="b"/>
                </a:tc>
                <a:tc>
                  <a:txBody>
                    <a:bodyPr/>
                    <a:lstStyle/>
                    <a:p>
                      <a:pPr algn="r" fontAlgn="b"/>
                      <a:r>
                        <a:rPr lang="en-US" sz="1800" u="none" strike="noStrike">
                          <a:effectLst/>
                        </a:rPr>
                        <a:t>15.5</a:t>
                      </a:r>
                      <a:endParaRPr lang="en-US" sz="1800" b="0" i="0" u="none" strike="noStrike">
                        <a:solidFill>
                          <a:srgbClr val="000000"/>
                        </a:solidFill>
                        <a:effectLst/>
                        <a:latin typeface="Calibri"/>
                      </a:endParaRPr>
                    </a:p>
                  </a:txBody>
                  <a:tcPr marL="15908" marR="15908" marT="15908" marB="0" anchor="b"/>
                </a:tc>
                <a:tc>
                  <a:txBody>
                    <a:bodyPr/>
                    <a:lstStyle/>
                    <a:p>
                      <a:pPr algn="r" fontAlgn="b"/>
                      <a:r>
                        <a:rPr lang="en-US" sz="1800" u="none" strike="noStrike">
                          <a:effectLst/>
                        </a:rPr>
                        <a:t>15.5</a:t>
                      </a:r>
                      <a:endParaRPr lang="en-US" sz="1800" b="0" i="0" u="none" strike="noStrike">
                        <a:solidFill>
                          <a:srgbClr val="000000"/>
                        </a:solidFill>
                        <a:effectLst/>
                        <a:latin typeface="Calibri"/>
                      </a:endParaRPr>
                    </a:p>
                  </a:txBody>
                  <a:tcPr marL="15908" marR="15908" marT="15908" marB="0" anchor="b"/>
                </a:tc>
              </a:tr>
              <a:tr h="306493">
                <a:tc>
                  <a:txBody>
                    <a:bodyPr/>
                    <a:lstStyle/>
                    <a:p>
                      <a:pPr algn="l" fontAlgn="b"/>
                      <a:r>
                        <a:rPr lang="en-US" sz="1800" u="none" strike="noStrike">
                          <a:effectLst/>
                        </a:rPr>
                        <a:t>Fe</a:t>
                      </a:r>
                      <a:endParaRPr lang="en-US" sz="1800" b="0" i="0" u="none" strike="noStrike">
                        <a:solidFill>
                          <a:srgbClr val="000000"/>
                        </a:solidFill>
                        <a:effectLst/>
                        <a:latin typeface="Calibri"/>
                      </a:endParaRPr>
                    </a:p>
                  </a:txBody>
                  <a:tcPr marL="15908" marR="15908" marT="15908" marB="0" anchor="b"/>
                </a:tc>
                <a:tc>
                  <a:txBody>
                    <a:bodyPr/>
                    <a:lstStyle/>
                    <a:p>
                      <a:pPr algn="l" fontAlgn="b"/>
                      <a:r>
                        <a:rPr lang="en-US" sz="1800" u="none" strike="noStrike">
                          <a:effectLst/>
                        </a:rPr>
                        <a:t>%</a:t>
                      </a:r>
                      <a:endParaRPr lang="en-US" sz="1800" b="0" i="0" u="none" strike="noStrike">
                        <a:solidFill>
                          <a:srgbClr val="000000"/>
                        </a:solidFill>
                        <a:effectLst/>
                        <a:latin typeface="Calibri"/>
                      </a:endParaRPr>
                    </a:p>
                  </a:txBody>
                  <a:tcPr marL="15908" marR="15908" marT="15908" marB="0" anchor="b"/>
                </a:tc>
                <a:tc>
                  <a:txBody>
                    <a:bodyPr/>
                    <a:lstStyle/>
                    <a:p>
                      <a:pPr algn="r" fontAlgn="b"/>
                      <a:r>
                        <a:rPr lang="en-HK" sz="1800" b="0" i="0" u="none" strike="noStrike" dirty="0" smtClean="0">
                          <a:solidFill>
                            <a:schemeClr val="dk1"/>
                          </a:solidFill>
                          <a:effectLst/>
                          <a:latin typeface="+mn-lt"/>
                        </a:rPr>
                        <a:t>5.0</a:t>
                      </a:r>
                      <a:endParaRPr lang="en-US" sz="1800" b="0" i="0" u="none" strike="noStrike" dirty="0">
                        <a:solidFill>
                          <a:srgbClr val="000000"/>
                        </a:solidFill>
                        <a:effectLst/>
                        <a:latin typeface="Calibri"/>
                      </a:endParaRPr>
                    </a:p>
                  </a:txBody>
                  <a:tcPr marL="15908" marR="15908" marT="15908" marB="0" anchor="b"/>
                </a:tc>
                <a:tc>
                  <a:txBody>
                    <a:bodyPr/>
                    <a:lstStyle/>
                    <a:p>
                      <a:pPr algn="r" fontAlgn="b"/>
                      <a:r>
                        <a:rPr lang="en-HK" sz="1800" b="0" i="0" u="none" strike="noStrike" dirty="0" smtClean="0">
                          <a:solidFill>
                            <a:schemeClr val="dk1"/>
                          </a:solidFill>
                          <a:effectLst/>
                          <a:latin typeface="+mn-lt"/>
                        </a:rPr>
                        <a:t>6.0</a:t>
                      </a:r>
                      <a:endParaRPr lang="en-US" sz="1800" b="0" i="0" u="none" strike="noStrike" dirty="0">
                        <a:solidFill>
                          <a:srgbClr val="000000"/>
                        </a:solidFill>
                        <a:effectLst/>
                        <a:latin typeface="Calibri"/>
                      </a:endParaRPr>
                    </a:p>
                  </a:txBody>
                  <a:tcPr marL="15908" marR="15908" marT="15908" marB="0" anchor="b"/>
                </a:tc>
              </a:tr>
              <a:tr h="306493">
                <a:tc>
                  <a:txBody>
                    <a:bodyPr/>
                    <a:lstStyle/>
                    <a:p>
                      <a:pPr algn="l" fontAlgn="b"/>
                      <a:r>
                        <a:rPr lang="en-US" sz="1800" u="none" strike="noStrike">
                          <a:effectLst/>
                        </a:rPr>
                        <a:t>Al2O3 </a:t>
                      </a:r>
                      <a:endParaRPr lang="en-US" sz="1800" b="0" i="0" u="none" strike="noStrike">
                        <a:solidFill>
                          <a:srgbClr val="000000"/>
                        </a:solidFill>
                        <a:effectLst/>
                        <a:latin typeface="Calibri"/>
                      </a:endParaRPr>
                    </a:p>
                  </a:txBody>
                  <a:tcPr marL="15908" marR="15908" marT="15908" marB="0" anchor="b"/>
                </a:tc>
                <a:tc>
                  <a:txBody>
                    <a:bodyPr/>
                    <a:lstStyle/>
                    <a:p>
                      <a:pPr algn="l" fontAlgn="b"/>
                      <a:r>
                        <a:rPr lang="en-US" sz="1800" u="none" strike="noStrike">
                          <a:effectLst/>
                        </a:rPr>
                        <a:t>%</a:t>
                      </a:r>
                      <a:endParaRPr lang="en-US" sz="1800" b="0" i="0" u="none" strike="noStrike">
                        <a:solidFill>
                          <a:srgbClr val="000000"/>
                        </a:solidFill>
                        <a:effectLst/>
                        <a:latin typeface="Calibri"/>
                      </a:endParaRPr>
                    </a:p>
                  </a:txBody>
                  <a:tcPr marL="15908" marR="15908" marT="15908" marB="0" anchor="b"/>
                </a:tc>
                <a:tc>
                  <a:txBody>
                    <a:bodyPr/>
                    <a:lstStyle/>
                    <a:p>
                      <a:pPr algn="r" fontAlgn="b"/>
                      <a:r>
                        <a:rPr lang="en-US" sz="1800" u="none" strike="noStrike">
                          <a:effectLst/>
                        </a:rPr>
                        <a:t>0.4</a:t>
                      </a:r>
                      <a:endParaRPr lang="en-US" sz="1800" b="0" i="0" u="none" strike="noStrike">
                        <a:solidFill>
                          <a:srgbClr val="000000"/>
                        </a:solidFill>
                        <a:effectLst/>
                        <a:latin typeface="Calibri"/>
                      </a:endParaRPr>
                    </a:p>
                  </a:txBody>
                  <a:tcPr marL="15908" marR="15908" marT="15908" marB="0" anchor="b"/>
                </a:tc>
                <a:tc>
                  <a:txBody>
                    <a:bodyPr/>
                    <a:lstStyle/>
                    <a:p>
                      <a:pPr algn="r" fontAlgn="b"/>
                      <a:r>
                        <a:rPr lang="en-US" sz="1800" u="none" strike="noStrike" dirty="0">
                          <a:effectLst/>
                        </a:rPr>
                        <a:t>0.4</a:t>
                      </a:r>
                      <a:endParaRPr lang="en-US" sz="1800" b="0" i="0" u="none" strike="noStrike" dirty="0">
                        <a:solidFill>
                          <a:srgbClr val="000000"/>
                        </a:solidFill>
                        <a:effectLst/>
                        <a:latin typeface="Calibri"/>
                      </a:endParaRPr>
                    </a:p>
                  </a:txBody>
                  <a:tcPr marL="15908" marR="15908" marT="15908" marB="0" anchor="b"/>
                </a:tc>
              </a:tr>
              <a:tr h="306493">
                <a:tc>
                  <a:txBody>
                    <a:bodyPr/>
                    <a:lstStyle/>
                    <a:p>
                      <a:pPr algn="l" fontAlgn="b"/>
                      <a:r>
                        <a:rPr lang="en-US" sz="1800" u="none" strike="noStrike">
                          <a:effectLst/>
                        </a:rPr>
                        <a:t>LOI</a:t>
                      </a:r>
                      <a:endParaRPr lang="en-US" sz="1800" b="0" i="0" u="none" strike="noStrike">
                        <a:solidFill>
                          <a:srgbClr val="000000"/>
                        </a:solidFill>
                        <a:effectLst/>
                        <a:latin typeface="Calibri"/>
                      </a:endParaRPr>
                    </a:p>
                  </a:txBody>
                  <a:tcPr marL="15908" marR="15908" marT="15908" marB="0" anchor="b"/>
                </a:tc>
                <a:tc>
                  <a:txBody>
                    <a:bodyPr/>
                    <a:lstStyle/>
                    <a:p>
                      <a:pPr algn="l" fontAlgn="b"/>
                      <a:r>
                        <a:rPr lang="en-US" sz="1800" u="none" strike="noStrike">
                          <a:effectLst/>
                        </a:rPr>
                        <a:t>%</a:t>
                      </a:r>
                      <a:endParaRPr lang="en-US" sz="1800" b="0" i="0" u="none" strike="noStrike">
                        <a:solidFill>
                          <a:srgbClr val="000000"/>
                        </a:solidFill>
                        <a:effectLst/>
                        <a:latin typeface="Calibri"/>
                      </a:endParaRPr>
                    </a:p>
                  </a:txBody>
                  <a:tcPr marL="15908" marR="15908" marT="15908" marB="0" anchor="b"/>
                </a:tc>
                <a:tc>
                  <a:txBody>
                    <a:bodyPr/>
                    <a:lstStyle/>
                    <a:p>
                      <a:pPr algn="r" fontAlgn="b"/>
                      <a:r>
                        <a:rPr lang="en-US" sz="1800" u="none" strike="noStrike">
                          <a:effectLst/>
                        </a:rPr>
                        <a:t>14</a:t>
                      </a:r>
                      <a:endParaRPr lang="en-US" sz="1800" b="0" i="0" u="none" strike="noStrike">
                        <a:solidFill>
                          <a:srgbClr val="000000"/>
                        </a:solidFill>
                        <a:effectLst/>
                        <a:latin typeface="Calibri"/>
                      </a:endParaRPr>
                    </a:p>
                  </a:txBody>
                  <a:tcPr marL="15908" marR="15908" marT="15908" marB="0" anchor="b"/>
                </a:tc>
                <a:tc>
                  <a:txBody>
                    <a:bodyPr/>
                    <a:lstStyle/>
                    <a:p>
                      <a:pPr algn="r" fontAlgn="b"/>
                      <a:r>
                        <a:rPr lang="en-US" sz="1800" u="none" strike="noStrike" dirty="0">
                          <a:effectLst/>
                        </a:rPr>
                        <a:t>14</a:t>
                      </a:r>
                      <a:endParaRPr lang="en-US" sz="1800" b="0" i="0" u="none" strike="noStrike" dirty="0">
                        <a:solidFill>
                          <a:srgbClr val="000000"/>
                        </a:solidFill>
                        <a:effectLst/>
                        <a:latin typeface="Calibri"/>
                      </a:endParaRPr>
                    </a:p>
                  </a:txBody>
                  <a:tcPr marL="15908" marR="15908" marT="15908" marB="0" anchor="b"/>
                </a:tc>
              </a:tr>
            </a:tbl>
          </a:graphicData>
        </a:graphic>
      </p:graphicFrame>
    </p:spTree>
    <p:extLst>
      <p:ext uri="{BB962C8B-B14F-4D97-AF65-F5344CB8AC3E}">
        <p14:creationId xmlns:p14="http://schemas.microsoft.com/office/powerpoint/2010/main" val="31850298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z="3200" dirty="0" smtClean="0">
                <a:ea typeface="黑体" pitchFamily="2" charset="-122"/>
              </a:rPr>
              <a:t>Kalagadi Manganese</a:t>
            </a:r>
          </a:p>
        </p:txBody>
      </p:sp>
      <p:sp>
        <p:nvSpPr>
          <p:cNvPr id="22531" name="Content Placeholder 2"/>
          <p:cNvSpPr>
            <a:spLocks noGrp="1"/>
          </p:cNvSpPr>
          <p:nvPr>
            <p:ph idx="1"/>
          </p:nvPr>
        </p:nvSpPr>
        <p:spPr/>
        <p:txBody>
          <a:bodyPr/>
          <a:lstStyle/>
          <a:p>
            <a:pPr>
              <a:spcAft>
                <a:spcPts val="1000"/>
              </a:spcAft>
            </a:pPr>
            <a:r>
              <a:rPr lang="en-US" sz="1800" dirty="0" smtClean="0">
                <a:ea typeface="黑体" pitchFamily="2" charset="-122"/>
              </a:rPr>
              <a:t>Established 2001 with prospecting license granted in 2005 (Gama, </a:t>
            </a:r>
            <a:r>
              <a:rPr lang="en-US" sz="1800" dirty="0" err="1" smtClean="0">
                <a:ea typeface="黑体" pitchFamily="2" charset="-122"/>
              </a:rPr>
              <a:t>Olivepan</a:t>
            </a:r>
            <a:r>
              <a:rPr lang="en-US" sz="1800" dirty="0" smtClean="0">
                <a:ea typeface="黑体" pitchFamily="2" charset="-122"/>
              </a:rPr>
              <a:t> and </a:t>
            </a:r>
            <a:r>
              <a:rPr lang="en-US" sz="1800" dirty="0" err="1" smtClean="0">
                <a:ea typeface="黑体" pitchFamily="2" charset="-122"/>
              </a:rPr>
              <a:t>Umtu</a:t>
            </a:r>
            <a:r>
              <a:rPr lang="en-US" sz="1800" dirty="0" smtClean="0">
                <a:ea typeface="黑体" pitchFamily="2" charset="-122"/>
              </a:rPr>
              <a:t> farms)</a:t>
            </a:r>
          </a:p>
          <a:p>
            <a:pPr>
              <a:spcAft>
                <a:spcPts val="1000"/>
              </a:spcAft>
            </a:pPr>
            <a:r>
              <a:rPr lang="en-US" sz="1800" dirty="0" smtClean="0">
                <a:ea typeface="黑体" pitchFamily="2" charset="-122"/>
              </a:rPr>
              <a:t>Approximately 102 Million tons of Manganese resources were identified. </a:t>
            </a:r>
          </a:p>
          <a:p>
            <a:pPr>
              <a:spcAft>
                <a:spcPts val="1000"/>
              </a:spcAft>
            </a:pPr>
            <a:r>
              <a:rPr lang="en-US" sz="1800" dirty="0" smtClean="0">
                <a:ea typeface="黑体" pitchFamily="2" charset="-122"/>
              </a:rPr>
              <a:t>Ultimately the operation is planned to produce 3 Million </a:t>
            </a:r>
            <a:r>
              <a:rPr lang="en-US" sz="1800" dirty="0" err="1" smtClean="0">
                <a:ea typeface="黑体" pitchFamily="2" charset="-122"/>
              </a:rPr>
              <a:t>tonnes</a:t>
            </a:r>
            <a:r>
              <a:rPr lang="en-US" sz="1800" dirty="0" smtClean="0">
                <a:ea typeface="黑体" pitchFamily="2" charset="-122"/>
              </a:rPr>
              <a:t> per annum of Manganese ore, which would be sintered at the company’s on-site sintering beneficiation plant into 2.4 Million </a:t>
            </a:r>
            <a:r>
              <a:rPr lang="en-US" sz="1800" dirty="0" err="1" smtClean="0">
                <a:ea typeface="黑体" pitchFamily="2" charset="-122"/>
              </a:rPr>
              <a:t>tonnes</a:t>
            </a:r>
            <a:r>
              <a:rPr lang="en-US" sz="1800" dirty="0" smtClean="0">
                <a:ea typeface="黑体" pitchFamily="2" charset="-122"/>
              </a:rPr>
              <a:t> of higher grade sinter manganese. Presently  they are doing 0.5mln </a:t>
            </a:r>
            <a:r>
              <a:rPr lang="en-US" sz="1800" dirty="0" err="1" smtClean="0">
                <a:ea typeface="黑体" pitchFamily="2" charset="-122"/>
              </a:rPr>
              <a:t>tonnes</a:t>
            </a:r>
            <a:r>
              <a:rPr lang="en-US" sz="1800" dirty="0" smtClean="0">
                <a:ea typeface="黑体" pitchFamily="2" charset="-122"/>
              </a:rPr>
              <a:t>.</a:t>
            </a:r>
          </a:p>
          <a:p>
            <a:pPr marL="0" indent="0">
              <a:spcAft>
                <a:spcPts val="1000"/>
              </a:spcAft>
              <a:buNone/>
            </a:pPr>
            <a:r>
              <a:rPr lang="en-HK" sz="1800" dirty="0" smtClean="0">
                <a:ea typeface="黑体" pitchFamily="2" charset="-122"/>
              </a:rPr>
              <a:t>                              </a:t>
            </a:r>
            <a:endParaRPr lang="en-US" sz="1800" dirty="0" smtClean="0">
              <a:ea typeface="黑体" pitchFamily="2" charset="-122"/>
            </a:endParaRP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D9F139C8-A0BC-428B-BE0B-FE78A497587B}" type="slidenum">
              <a:rPr lang="en-US" altLang="zh-TW" smtClean="0"/>
              <a:pPr>
                <a:defRPr/>
              </a:pPr>
              <a:t>24</a:t>
            </a:fld>
            <a:endParaRPr lang="en-US" altLang="zh-TW"/>
          </a:p>
        </p:txBody>
      </p:sp>
      <p:graphicFrame>
        <p:nvGraphicFramePr>
          <p:cNvPr id="3" name="Table 2"/>
          <p:cNvGraphicFramePr>
            <a:graphicFrameLocks noGrp="1"/>
          </p:cNvGraphicFramePr>
          <p:nvPr>
            <p:extLst>
              <p:ext uri="{D42A27DB-BD31-4B8C-83A1-F6EECF244321}">
                <p14:modId xmlns:p14="http://schemas.microsoft.com/office/powerpoint/2010/main" val="2801341825"/>
              </p:ext>
            </p:extLst>
          </p:nvPr>
        </p:nvGraphicFramePr>
        <p:xfrm>
          <a:off x="2171700" y="4038599"/>
          <a:ext cx="4000500" cy="2283830"/>
        </p:xfrm>
        <a:graphic>
          <a:graphicData uri="http://schemas.openxmlformats.org/drawingml/2006/table">
            <a:tbl>
              <a:tblPr>
                <a:tableStyleId>{5C22544A-7EE6-4342-B048-85BDC9FD1C3A}</a:tableStyleId>
              </a:tblPr>
              <a:tblGrid>
                <a:gridCol w="1295400"/>
                <a:gridCol w="304800"/>
                <a:gridCol w="800100"/>
                <a:gridCol w="800100"/>
                <a:gridCol w="800100"/>
              </a:tblGrid>
              <a:tr h="202784">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0" marR="0" marT="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tc>
                <a:tc>
                  <a:txBody>
                    <a:bodyPr/>
                    <a:lstStyle/>
                    <a:p>
                      <a:pPr algn="ctr" fontAlgn="ctr"/>
                      <a:r>
                        <a:rPr lang="en-US" sz="1400" u="none" strike="noStrike">
                          <a:effectLst/>
                        </a:rPr>
                        <a:t>Lump</a:t>
                      </a:r>
                      <a:endParaRPr lang="en-US" sz="1400" b="0" i="0" u="none" strike="noStrike">
                        <a:solidFill>
                          <a:srgbClr val="000000"/>
                        </a:solidFill>
                        <a:effectLst/>
                        <a:latin typeface="Calibri"/>
                      </a:endParaRPr>
                    </a:p>
                  </a:txBody>
                  <a:tcPr marL="0" marR="0" marT="0" marB="0" anchor="ctr"/>
                </a:tc>
                <a:tc>
                  <a:txBody>
                    <a:bodyPr/>
                    <a:lstStyle/>
                    <a:p>
                      <a:pPr algn="ctr" fontAlgn="ctr"/>
                      <a:r>
                        <a:rPr lang="en-US" sz="1400" u="none" strike="noStrike">
                          <a:effectLst/>
                        </a:rPr>
                        <a:t>Fines</a:t>
                      </a:r>
                      <a:endParaRPr lang="en-US" sz="1400" b="0" i="0" u="none" strike="noStrike">
                        <a:solidFill>
                          <a:srgbClr val="000000"/>
                        </a:solidFill>
                        <a:effectLst/>
                        <a:latin typeface="Calibri"/>
                      </a:endParaRPr>
                    </a:p>
                  </a:txBody>
                  <a:tcPr marL="0" marR="0" marT="0" marB="0" anchor="ctr"/>
                </a:tc>
                <a:tc>
                  <a:txBody>
                    <a:bodyPr/>
                    <a:lstStyle/>
                    <a:p>
                      <a:pPr algn="ctr" fontAlgn="b"/>
                      <a:r>
                        <a:rPr lang="en-US" sz="1400" u="none" strike="noStrike">
                          <a:effectLst/>
                        </a:rPr>
                        <a:t>Sinter</a:t>
                      </a:r>
                      <a:endParaRPr lang="en-US" sz="1400" b="0" i="0" u="none" strike="noStrike">
                        <a:solidFill>
                          <a:srgbClr val="000000"/>
                        </a:solidFill>
                        <a:effectLst/>
                        <a:latin typeface="Calibri"/>
                      </a:endParaRPr>
                    </a:p>
                  </a:txBody>
                  <a:tcPr marL="0" marR="0" marT="0" marB="0" anchor="b"/>
                </a:tc>
              </a:tr>
              <a:tr h="368300">
                <a:tc>
                  <a:txBody>
                    <a:bodyPr/>
                    <a:lstStyle/>
                    <a:p>
                      <a:pPr algn="r" fontAlgn="b"/>
                      <a:r>
                        <a:rPr lang="en-US" sz="1400" u="none" strike="noStrike">
                          <a:effectLst/>
                        </a:rPr>
                        <a:t>Mn content</a:t>
                      </a:r>
                      <a:endParaRPr lang="en-US" sz="1400" b="0" i="0" u="none" strike="noStrike">
                        <a:solidFill>
                          <a:srgbClr val="000000"/>
                        </a:solidFill>
                        <a:effectLst/>
                        <a:latin typeface="Calibri"/>
                      </a:endParaRPr>
                    </a:p>
                  </a:txBody>
                  <a:tcPr marL="0" marR="0" marT="0" marB="0" anchor="b"/>
                </a:tc>
                <a:tc>
                  <a:txBody>
                    <a:bodyPr/>
                    <a:lstStyle/>
                    <a:p>
                      <a:pPr algn="ctr" fontAlgn="b"/>
                      <a:r>
                        <a:rPr lang="en-US" sz="1050" u="none" strike="noStrike">
                          <a:effectLst/>
                        </a:rPr>
                        <a:t>%</a:t>
                      </a:r>
                      <a:endParaRPr lang="en-US" sz="1050" b="0" i="0" u="none" strike="noStrike">
                        <a:solidFill>
                          <a:srgbClr val="000000"/>
                        </a:solidFill>
                        <a:effectLst/>
                        <a:latin typeface="Calibri"/>
                      </a:endParaRPr>
                    </a:p>
                  </a:txBody>
                  <a:tcPr marL="0" marR="0" marT="0" marB="0" anchor="b"/>
                </a:tc>
                <a:tc>
                  <a:txBody>
                    <a:bodyPr/>
                    <a:lstStyle/>
                    <a:p>
                      <a:pPr algn="ctr" fontAlgn="ctr"/>
                      <a:r>
                        <a:rPr lang="en-US" sz="1400" u="none" strike="noStrike">
                          <a:effectLst/>
                        </a:rPr>
                        <a:t>38.6</a:t>
                      </a:r>
                      <a:endParaRPr lang="en-US" sz="1400" b="0" i="0" u="none" strike="noStrike">
                        <a:solidFill>
                          <a:srgbClr val="000000"/>
                        </a:solidFill>
                        <a:effectLst/>
                        <a:latin typeface="Calibri"/>
                      </a:endParaRPr>
                    </a:p>
                  </a:txBody>
                  <a:tcPr marL="0" marR="0" marT="0" marB="0" anchor="ctr"/>
                </a:tc>
                <a:tc>
                  <a:txBody>
                    <a:bodyPr/>
                    <a:lstStyle/>
                    <a:p>
                      <a:pPr algn="ctr" fontAlgn="ctr"/>
                      <a:r>
                        <a:rPr lang="en-US" sz="1400" u="none" strike="noStrike">
                          <a:effectLst/>
                        </a:rPr>
                        <a:t>37.5</a:t>
                      </a:r>
                      <a:endParaRPr lang="en-US" sz="1400" b="0" i="0" u="none" strike="noStrike">
                        <a:solidFill>
                          <a:srgbClr val="000000"/>
                        </a:solidFill>
                        <a:effectLst/>
                        <a:latin typeface="Calibri"/>
                      </a:endParaRPr>
                    </a:p>
                  </a:txBody>
                  <a:tcPr marL="0" marR="0" marT="0" marB="0" anchor="ctr"/>
                </a:tc>
                <a:tc>
                  <a:txBody>
                    <a:bodyPr/>
                    <a:lstStyle/>
                    <a:p>
                      <a:pPr algn="ctr" fontAlgn="b"/>
                      <a:r>
                        <a:rPr lang="en-US" sz="1400" u="none" strike="noStrike">
                          <a:effectLst/>
                        </a:rPr>
                        <a:t>47.0</a:t>
                      </a:r>
                      <a:endParaRPr lang="en-US" sz="1400" b="0" i="0" u="none" strike="noStrike">
                        <a:solidFill>
                          <a:srgbClr val="000000"/>
                        </a:solidFill>
                        <a:effectLst/>
                        <a:latin typeface="Calibri"/>
                      </a:endParaRPr>
                    </a:p>
                  </a:txBody>
                  <a:tcPr marL="0" marR="0" marT="0" marB="0" anchor="b"/>
                </a:tc>
              </a:tr>
              <a:tr h="202784">
                <a:tc>
                  <a:txBody>
                    <a:bodyPr/>
                    <a:lstStyle/>
                    <a:p>
                      <a:pPr algn="r" fontAlgn="b"/>
                      <a:r>
                        <a:rPr lang="en-US" sz="1400" u="none" strike="noStrike">
                          <a:effectLst/>
                        </a:rPr>
                        <a:t>Moisture</a:t>
                      </a:r>
                      <a:endParaRPr lang="en-US" sz="1400" b="0" i="0" u="none" strike="noStrike">
                        <a:solidFill>
                          <a:srgbClr val="000000"/>
                        </a:solidFill>
                        <a:effectLst/>
                        <a:latin typeface="Calibri"/>
                      </a:endParaRPr>
                    </a:p>
                  </a:txBody>
                  <a:tcPr marL="0" marR="0" marT="0" marB="0" anchor="b"/>
                </a:tc>
                <a:tc>
                  <a:txBody>
                    <a:bodyPr/>
                    <a:lstStyle/>
                    <a:p>
                      <a:pPr algn="ctr" fontAlgn="b"/>
                      <a:r>
                        <a:rPr lang="en-US" sz="1050" u="none" strike="noStrike">
                          <a:effectLst/>
                        </a:rPr>
                        <a:t>%</a:t>
                      </a:r>
                      <a:endParaRPr lang="en-US" sz="1050" b="0" i="0" u="none" strike="noStrike">
                        <a:solidFill>
                          <a:srgbClr val="000000"/>
                        </a:solidFill>
                        <a:effectLst/>
                        <a:latin typeface="Calibri"/>
                      </a:endParaRPr>
                    </a:p>
                  </a:txBody>
                  <a:tcPr marL="0" marR="0" marT="0" marB="0" anchor="b"/>
                </a:tc>
                <a:tc>
                  <a:txBody>
                    <a:bodyPr/>
                    <a:lstStyle/>
                    <a:p>
                      <a:pPr algn="ctr" fontAlgn="ctr"/>
                      <a:r>
                        <a:rPr lang="en-US" sz="1400" u="none" strike="noStrike">
                          <a:effectLst/>
                        </a:rPr>
                        <a:t>3.0</a:t>
                      </a:r>
                      <a:endParaRPr lang="en-US" sz="1400" b="0" i="0" u="none" strike="noStrike">
                        <a:solidFill>
                          <a:srgbClr val="000000"/>
                        </a:solidFill>
                        <a:effectLst/>
                        <a:latin typeface="Calibri"/>
                      </a:endParaRPr>
                    </a:p>
                  </a:txBody>
                  <a:tcPr marL="0" marR="0" marT="0" marB="0" anchor="ctr"/>
                </a:tc>
                <a:tc>
                  <a:txBody>
                    <a:bodyPr/>
                    <a:lstStyle/>
                    <a:p>
                      <a:pPr algn="ctr" fontAlgn="ctr"/>
                      <a:r>
                        <a:rPr lang="en-US" sz="1400" u="none" strike="noStrike">
                          <a:effectLst/>
                        </a:rPr>
                        <a:t>6.5</a:t>
                      </a:r>
                      <a:endParaRPr lang="en-US" sz="1400" b="0" i="0" u="none" strike="noStrike">
                        <a:solidFill>
                          <a:srgbClr val="000000"/>
                        </a:solidFill>
                        <a:effectLst/>
                        <a:latin typeface="Calibri"/>
                      </a:endParaRPr>
                    </a:p>
                  </a:txBody>
                  <a:tcPr marL="0" marR="0" marT="0" marB="0" anchor="ctr"/>
                </a:tc>
                <a:tc>
                  <a:txBody>
                    <a:bodyPr/>
                    <a:lstStyle/>
                    <a:p>
                      <a:pPr algn="ctr" fontAlgn="b"/>
                      <a:r>
                        <a:rPr lang="en-US" sz="1400" u="none" strike="noStrike">
                          <a:effectLst/>
                        </a:rPr>
                        <a:t>0.0</a:t>
                      </a:r>
                      <a:endParaRPr lang="en-US" sz="1400" b="0" i="0" u="none" strike="noStrike">
                        <a:solidFill>
                          <a:srgbClr val="000000"/>
                        </a:solidFill>
                        <a:effectLst/>
                        <a:latin typeface="Calibri"/>
                      </a:endParaRPr>
                    </a:p>
                  </a:txBody>
                  <a:tcPr marL="0" marR="0" marT="0" marB="0" anchor="b"/>
                </a:tc>
              </a:tr>
              <a:tr h="202784">
                <a:tc>
                  <a:txBody>
                    <a:bodyPr/>
                    <a:lstStyle/>
                    <a:p>
                      <a:pPr algn="r" fontAlgn="b"/>
                      <a:r>
                        <a:rPr lang="en-US" sz="1400" u="none" strike="noStrike">
                          <a:effectLst/>
                        </a:rPr>
                        <a:t>P</a:t>
                      </a:r>
                      <a:endParaRPr lang="en-US" sz="1400" b="0" i="0" u="none" strike="noStrike">
                        <a:solidFill>
                          <a:srgbClr val="000000"/>
                        </a:solidFill>
                        <a:effectLst/>
                        <a:latin typeface="Calibri"/>
                      </a:endParaRPr>
                    </a:p>
                  </a:txBody>
                  <a:tcPr marL="0" marR="0" marT="0" marB="0" anchor="b"/>
                </a:tc>
                <a:tc>
                  <a:txBody>
                    <a:bodyPr/>
                    <a:lstStyle/>
                    <a:p>
                      <a:pPr algn="ctr" fontAlgn="b"/>
                      <a:r>
                        <a:rPr lang="en-US" sz="1050" u="none" strike="noStrike">
                          <a:effectLst/>
                        </a:rPr>
                        <a:t>%</a:t>
                      </a:r>
                      <a:endParaRPr lang="en-US" sz="1050" b="0" i="0" u="none" strike="noStrike">
                        <a:solidFill>
                          <a:srgbClr val="000000"/>
                        </a:solidFill>
                        <a:effectLst/>
                        <a:latin typeface="Calibri"/>
                      </a:endParaRPr>
                    </a:p>
                  </a:txBody>
                  <a:tcPr marL="0" marR="0" marT="0" marB="0" anchor="b"/>
                </a:tc>
                <a:tc>
                  <a:txBody>
                    <a:bodyPr/>
                    <a:lstStyle/>
                    <a:p>
                      <a:pPr algn="ctr" fontAlgn="ctr"/>
                      <a:r>
                        <a:rPr lang="en-US" sz="1400" u="none" strike="noStrike">
                          <a:effectLst/>
                        </a:rPr>
                        <a:t>0.02</a:t>
                      </a:r>
                      <a:endParaRPr lang="en-US" sz="1400" b="0" i="0" u="none" strike="noStrike">
                        <a:solidFill>
                          <a:srgbClr val="000000"/>
                        </a:solidFill>
                        <a:effectLst/>
                        <a:latin typeface="Calibri"/>
                      </a:endParaRPr>
                    </a:p>
                  </a:txBody>
                  <a:tcPr marL="0" marR="0" marT="0" marB="0" anchor="ctr"/>
                </a:tc>
                <a:tc>
                  <a:txBody>
                    <a:bodyPr/>
                    <a:lstStyle/>
                    <a:p>
                      <a:pPr algn="ctr" fontAlgn="ctr"/>
                      <a:r>
                        <a:rPr lang="en-US" sz="1400" u="none" strike="noStrike">
                          <a:effectLst/>
                        </a:rPr>
                        <a:t>0.03</a:t>
                      </a:r>
                      <a:endParaRPr lang="en-US" sz="1400" b="0" i="0" u="none" strike="noStrike">
                        <a:solidFill>
                          <a:srgbClr val="000000"/>
                        </a:solidFill>
                        <a:effectLst/>
                        <a:latin typeface="Calibri"/>
                      </a:endParaRPr>
                    </a:p>
                  </a:txBody>
                  <a:tcPr marL="0" marR="0" marT="0" marB="0" anchor="ctr"/>
                </a:tc>
                <a:tc>
                  <a:txBody>
                    <a:bodyPr/>
                    <a:lstStyle/>
                    <a:p>
                      <a:pPr algn="ctr" fontAlgn="b"/>
                      <a:r>
                        <a:rPr lang="en-US" sz="1400" u="none" strike="noStrike">
                          <a:effectLst/>
                        </a:rPr>
                        <a:t>0.02</a:t>
                      </a:r>
                      <a:endParaRPr lang="en-US" sz="1400" b="0" i="0" u="none" strike="noStrike">
                        <a:solidFill>
                          <a:srgbClr val="000000"/>
                        </a:solidFill>
                        <a:effectLst/>
                        <a:latin typeface="Calibri"/>
                      </a:endParaRPr>
                    </a:p>
                  </a:txBody>
                  <a:tcPr marL="0" marR="0" marT="0" marB="0" anchor="b"/>
                </a:tc>
              </a:tr>
              <a:tr h="202784">
                <a:tc>
                  <a:txBody>
                    <a:bodyPr/>
                    <a:lstStyle/>
                    <a:p>
                      <a:pPr algn="r" fontAlgn="b"/>
                      <a:r>
                        <a:rPr lang="en-US" sz="1400" u="none" strike="noStrike">
                          <a:effectLst/>
                        </a:rPr>
                        <a:t>SiO2</a:t>
                      </a:r>
                      <a:endParaRPr lang="en-US" sz="1400" b="0" i="0" u="none" strike="noStrike">
                        <a:solidFill>
                          <a:srgbClr val="000000"/>
                        </a:solidFill>
                        <a:effectLst/>
                        <a:latin typeface="Calibri"/>
                      </a:endParaRPr>
                    </a:p>
                  </a:txBody>
                  <a:tcPr marL="0" marR="0" marT="0" marB="0" anchor="b"/>
                </a:tc>
                <a:tc>
                  <a:txBody>
                    <a:bodyPr/>
                    <a:lstStyle/>
                    <a:p>
                      <a:pPr algn="ctr" fontAlgn="b"/>
                      <a:r>
                        <a:rPr lang="en-US" sz="1050" u="none" strike="noStrike">
                          <a:effectLst/>
                        </a:rPr>
                        <a:t>%</a:t>
                      </a:r>
                      <a:endParaRPr lang="en-US" sz="1050" b="0" i="0" u="none" strike="noStrike">
                        <a:solidFill>
                          <a:srgbClr val="000000"/>
                        </a:solidFill>
                        <a:effectLst/>
                        <a:latin typeface="Calibri"/>
                      </a:endParaRPr>
                    </a:p>
                  </a:txBody>
                  <a:tcPr marL="0" marR="0" marT="0" marB="0" anchor="b"/>
                </a:tc>
                <a:tc>
                  <a:txBody>
                    <a:bodyPr/>
                    <a:lstStyle/>
                    <a:p>
                      <a:pPr algn="ctr" fontAlgn="ctr"/>
                      <a:r>
                        <a:rPr lang="en-US" sz="1400" u="none" strike="noStrike">
                          <a:effectLst/>
                        </a:rPr>
                        <a:t>4.5</a:t>
                      </a:r>
                      <a:endParaRPr lang="en-US" sz="1400" b="0" i="0" u="none" strike="noStrike">
                        <a:solidFill>
                          <a:srgbClr val="000000"/>
                        </a:solidFill>
                        <a:effectLst/>
                        <a:latin typeface="Calibri"/>
                      </a:endParaRPr>
                    </a:p>
                  </a:txBody>
                  <a:tcPr marL="0" marR="0" marT="0" marB="0" anchor="ctr"/>
                </a:tc>
                <a:tc>
                  <a:txBody>
                    <a:bodyPr/>
                    <a:lstStyle/>
                    <a:p>
                      <a:pPr algn="ctr" fontAlgn="ctr"/>
                      <a:r>
                        <a:rPr lang="en-US" sz="1400" u="none" strike="noStrike">
                          <a:effectLst/>
                        </a:rPr>
                        <a:t>4.6</a:t>
                      </a:r>
                      <a:endParaRPr lang="en-US" sz="1400" b="0" i="0" u="none" strike="noStrike">
                        <a:solidFill>
                          <a:srgbClr val="000000"/>
                        </a:solidFill>
                        <a:effectLst/>
                        <a:latin typeface="Calibri"/>
                      </a:endParaRPr>
                    </a:p>
                  </a:txBody>
                  <a:tcPr marL="0" marR="0" marT="0" marB="0" anchor="ctr"/>
                </a:tc>
                <a:tc>
                  <a:txBody>
                    <a:bodyPr/>
                    <a:lstStyle/>
                    <a:p>
                      <a:pPr algn="ctr" fontAlgn="b"/>
                      <a:r>
                        <a:rPr lang="en-US" sz="1400" u="none" strike="noStrike">
                          <a:effectLst/>
                        </a:rPr>
                        <a:t>6.2</a:t>
                      </a:r>
                      <a:endParaRPr lang="en-US" sz="1400" b="0" i="0" u="none" strike="noStrike">
                        <a:solidFill>
                          <a:srgbClr val="000000"/>
                        </a:solidFill>
                        <a:effectLst/>
                        <a:latin typeface="Calibri"/>
                      </a:endParaRPr>
                    </a:p>
                  </a:txBody>
                  <a:tcPr marL="0" marR="0" marT="0" marB="0" anchor="b"/>
                </a:tc>
              </a:tr>
              <a:tr h="202784">
                <a:tc>
                  <a:txBody>
                    <a:bodyPr/>
                    <a:lstStyle/>
                    <a:p>
                      <a:pPr algn="r" fontAlgn="b"/>
                      <a:r>
                        <a:rPr lang="en-US" sz="1400" u="none" strike="noStrike">
                          <a:effectLst/>
                        </a:rPr>
                        <a:t>CaO </a:t>
                      </a:r>
                      <a:endParaRPr lang="en-US" sz="1400" b="0" i="0" u="none" strike="noStrike">
                        <a:solidFill>
                          <a:srgbClr val="000000"/>
                        </a:solidFill>
                        <a:effectLst/>
                        <a:latin typeface="Calibri"/>
                      </a:endParaRPr>
                    </a:p>
                  </a:txBody>
                  <a:tcPr marL="0" marR="0" marT="0" marB="0" anchor="b"/>
                </a:tc>
                <a:tc>
                  <a:txBody>
                    <a:bodyPr/>
                    <a:lstStyle/>
                    <a:p>
                      <a:pPr algn="ctr" fontAlgn="b"/>
                      <a:r>
                        <a:rPr lang="en-US" sz="1050" u="none" strike="noStrike">
                          <a:effectLst/>
                        </a:rPr>
                        <a:t>%</a:t>
                      </a:r>
                      <a:endParaRPr lang="en-US" sz="1050" b="0" i="0" u="none" strike="noStrike">
                        <a:solidFill>
                          <a:srgbClr val="000000"/>
                        </a:solidFill>
                        <a:effectLst/>
                        <a:latin typeface="Calibri"/>
                      </a:endParaRPr>
                    </a:p>
                  </a:txBody>
                  <a:tcPr marL="0" marR="0" marT="0" marB="0" anchor="b"/>
                </a:tc>
                <a:tc>
                  <a:txBody>
                    <a:bodyPr/>
                    <a:lstStyle/>
                    <a:p>
                      <a:pPr algn="ctr" fontAlgn="ctr"/>
                      <a:r>
                        <a:rPr lang="en-US" sz="1400" u="none" strike="noStrike">
                          <a:effectLst/>
                        </a:rPr>
                        <a:t>3.1</a:t>
                      </a:r>
                      <a:endParaRPr lang="en-US" sz="1400" b="0" i="0" u="none" strike="noStrike">
                        <a:solidFill>
                          <a:srgbClr val="000000"/>
                        </a:solidFill>
                        <a:effectLst/>
                        <a:latin typeface="Calibri"/>
                      </a:endParaRPr>
                    </a:p>
                  </a:txBody>
                  <a:tcPr marL="0" marR="0" marT="0" marB="0" anchor="ctr"/>
                </a:tc>
                <a:tc>
                  <a:txBody>
                    <a:bodyPr/>
                    <a:lstStyle/>
                    <a:p>
                      <a:pPr algn="ctr" fontAlgn="ctr"/>
                      <a:r>
                        <a:rPr lang="en-US" sz="1400" u="none" strike="noStrike">
                          <a:effectLst/>
                        </a:rPr>
                        <a:t>14.2</a:t>
                      </a:r>
                      <a:endParaRPr lang="en-US" sz="1400" b="0" i="0" u="none" strike="noStrike">
                        <a:solidFill>
                          <a:srgbClr val="000000"/>
                        </a:solidFill>
                        <a:effectLst/>
                        <a:latin typeface="Calibri"/>
                      </a:endParaRPr>
                    </a:p>
                  </a:txBody>
                  <a:tcPr marL="0" marR="0" marT="0" marB="0" anchor="ctr"/>
                </a:tc>
                <a:tc>
                  <a:txBody>
                    <a:bodyPr/>
                    <a:lstStyle/>
                    <a:p>
                      <a:pPr algn="ctr" fontAlgn="b"/>
                      <a:r>
                        <a:rPr lang="en-US" sz="1400" u="none" strike="noStrike">
                          <a:effectLst/>
                        </a:rPr>
                        <a:t>14.5</a:t>
                      </a:r>
                      <a:endParaRPr lang="en-US" sz="1400" b="0" i="0" u="none" strike="noStrike">
                        <a:solidFill>
                          <a:srgbClr val="000000"/>
                        </a:solidFill>
                        <a:effectLst/>
                        <a:latin typeface="Calibri"/>
                      </a:endParaRPr>
                    </a:p>
                  </a:txBody>
                  <a:tcPr marL="0" marR="0" marT="0" marB="0" anchor="b"/>
                </a:tc>
              </a:tr>
              <a:tr h="202784">
                <a:tc>
                  <a:txBody>
                    <a:bodyPr/>
                    <a:lstStyle/>
                    <a:p>
                      <a:pPr algn="r" fontAlgn="b"/>
                      <a:r>
                        <a:rPr lang="en-US" sz="1400" u="none" strike="noStrike">
                          <a:effectLst/>
                        </a:rPr>
                        <a:t>Fe</a:t>
                      </a:r>
                      <a:endParaRPr lang="en-US" sz="1400" b="0" i="0" u="none" strike="noStrike">
                        <a:solidFill>
                          <a:srgbClr val="000000"/>
                        </a:solidFill>
                        <a:effectLst/>
                        <a:latin typeface="Calibri"/>
                      </a:endParaRPr>
                    </a:p>
                  </a:txBody>
                  <a:tcPr marL="0" marR="0" marT="0" marB="0" anchor="b"/>
                </a:tc>
                <a:tc>
                  <a:txBody>
                    <a:bodyPr/>
                    <a:lstStyle/>
                    <a:p>
                      <a:pPr algn="ctr" fontAlgn="b"/>
                      <a:r>
                        <a:rPr lang="en-US" sz="1050" u="none" strike="noStrike">
                          <a:effectLst/>
                        </a:rPr>
                        <a:t>%</a:t>
                      </a:r>
                      <a:endParaRPr lang="en-US" sz="1050" b="0" i="0" u="none" strike="noStrike">
                        <a:solidFill>
                          <a:srgbClr val="000000"/>
                        </a:solidFill>
                        <a:effectLst/>
                        <a:latin typeface="Calibri"/>
                      </a:endParaRPr>
                    </a:p>
                  </a:txBody>
                  <a:tcPr marL="0" marR="0" marT="0" marB="0" anchor="b"/>
                </a:tc>
                <a:tc>
                  <a:txBody>
                    <a:bodyPr/>
                    <a:lstStyle/>
                    <a:p>
                      <a:pPr algn="ctr" fontAlgn="ctr"/>
                      <a:r>
                        <a:rPr lang="en-US" sz="1400" u="none" strike="noStrike">
                          <a:effectLst/>
                        </a:rPr>
                        <a:t>4.7</a:t>
                      </a:r>
                      <a:endParaRPr lang="en-US" sz="1400" b="0" i="0" u="none" strike="noStrike">
                        <a:solidFill>
                          <a:srgbClr val="000000"/>
                        </a:solidFill>
                        <a:effectLst/>
                        <a:latin typeface="Calibri"/>
                      </a:endParaRPr>
                    </a:p>
                  </a:txBody>
                  <a:tcPr marL="0" marR="0" marT="0" marB="0" anchor="ctr"/>
                </a:tc>
                <a:tc>
                  <a:txBody>
                    <a:bodyPr/>
                    <a:lstStyle/>
                    <a:p>
                      <a:pPr algn="ctr" fontAlgn="ctr"/>
                      <a:r>
                        <a:rPr lang="en-US" sz="1400" u="none" strike="noStrike">
                          <a:effectLst/>
                        </a:rPr>
                        <a:t>4.8</a:t>
                      </a:r>
                      <a:endParaRPr lang="en-US" sz="1400" b="0" i="0" u="none" strike="noStrike">
                        <a:solidFill>
                          <a:srgbClr val="000000"/>
                        </a:solidFill>
                        <a:effectLst/>
                        <a:latin typeface="Calibri"/>
                      </a:endParaRPr>
                    </a:p>
                  </a:txBody>
                  <a:tcPr marL="0" marR="0" marT="0" marB="0" anchor="ctr"/>
                </a:tc>
                <a:tc>
                  <a:txBody>
                    <a:bodyPr/>
                    <a:lstStyle/>
                    <a:p>
                      <a:pPr algn="ctr" fontAlgn="b"/>
                      <a:r>
                        <a:rPr lang="en-US" sz="1400" u="none" strike="noStrike">
                          <a:effectLst/>
                        </a:rPr>
                        <a:t>5.5</a:t>
                      </a:r>
                      <a:endParaRPr lang="en-US" sz="1400" b="0" i="0" u="none" strike="noStrike">
                        <a:solidFill>
                          <a:srgbClr val="000000"/>
                        </a:solidFill>
                        <a:effectLst/>
                        <a:latin typeface="Calibri"/>
                      </a:endParaRPr>
                    </a:p>
                  </a:txBody>
                  <a:tcPr marL="0" marR="0" marT="0" marB="0" anchor="b"/>
                </a:tc>
              </a:tr>
              <a:tr h="224707">
                <a:tc>
                  <a:txBody>
                    <a:bodyPr/>
                    <a:lstStyle/>
                    <a:p>
                      <a:pPr algn="r" fontAlgn="b"/>
                      <a:r>
                        <a:rPr lang="en-US" sz="1400" u="none" strike="noStrike">
                          <a:effectLst/>
                        </a:rPr>
                        <a:t>Al</a:t>
                      </a:r>
                      <a:r>
                        <a:rPr lang="en-US" sz="1400" u="none" strike="noStrike" baseline="-25000">
                          <a:effectLst/>
                        </a:rPr>
                        <a:t>2</a:t>
                      </a:r>
                      <a:r>
                        <a:rPr lang="en-US" sz="1400" u="none" strike="noStrike">
                          <a:effectLst/>
                        </a:rPr>
                        <a:t>O</a:t>
                      </a:r>
                      <a:r>
                        <a:rPr lang="en-US" sz="1400" u="none" strike="noStrike" baseline="-25000">
                          <a:effectLst/>
                        </a:rPr>
                        <a:t>3</a:t>
                      </a:r>
                      <a:r>
                        <a:rPr lang="en-US" sz="1400" u="none" strike="noStrike">
                          <a:effectLst/>
                        </a:rPr>
                        <a:t> </a:t>
                      </a:r>
                      <a:endParaRPr lang="en-US" sz="1400" b="0" i="0" u="none" strike="noStrike">
                        <a:solidFill>
                          <a:srgbClr val="000000"/>
                        </a:solidFill>
                        <a:effectLst/>
                        <a:latin typeface="Calibri"/>
                      </a:endParaRPr>
                    </a:p>
                  </a:txBody>
                  <a:tcPr marL="0" marR="0" marT="0" marB="0" anchor="b"/>
                </a:tc>
                <a:tc>
                  <a:txBody>
                    <a:bodyPr/>
                    <a:lstStyle/>
                    <a:p>
                      <a:pPr algn="ctr" fontAlgn="b"/>
                      <a:r>
                        <a:rPr lang="en-US" sz="1050" u="none" strike="noStrike">
                          <a:effectLst/>
                        </a:rPr>
                        <a:t>%</a:t>
                      </a:r>
                      <a:endParaRPr lang="en-US" sz="1050" b="0" i="0" u="none" strike="noStrike">
                        <a:solidFill>
                          <a:srgbClr val="000000"/>
                        </a:solidFill>
                        <a:effectLst/>
                        <a:latin typeface="Calibri"/>
                      </a:endParaRPr>
                    </a:p>
                  </a:txBody>
                  <a:tcPr marL="0" marR="0" marT="0" marB="0" anchor="b"/>
                </a:tc>
                <a:tc>
                  <a:txBody>
                    <a:bodyPr/>
                    <a:lstStyle/>
                    <a:p>
                      <a:pPr algn="ctr" fontAlgn="ctr"/>
                      <a:r>
                        <a:rPr lang="en-US" sz="1400" u="none" strike="noStrike">
                          <a:effectLst/>
                        </a:rPr>
                        <a:t>0.2</a:t>
                      </a:r>
                      <a:endParaRPr lang="en-US" sz="1400" b="0" i="0" u="none" strike="noStrike">
                        <a:solidFill>
                          <a:srgbClr val="000000"/>
                        </a:solidFill>
                        <a:effectLst/>
                        <a:latin typeface="Calibri"/>
                      </a:endParaRPr>
                    </a:p>
                  </a:txBody>
                  <a:tcPr marL="0" marR="0" marT="0" marB="0" anchor="ctr"/>
                </a:tc>
                <a:tc>
                  <a:txBody>
                    <a:bodyPr/>
                    <a:lstStyle/>
                    <a:p>
                      <a:pPr algn="ctr" fontAlgn="ctr"/>
                      <a:r>
                        <a:rPr lang="en-US" sz="1400" u="none" strike="noStrike">
                          <a:effectLst/>
                        </a:rPr>
                        <a:t>0.2</a:t>
                      </a:r>
                      <a:endParaRPr lang="en-US" sz="1400" b="0" i="0" u="none" strike="noStrike">
                        <a:solidFill>
                          <a:srgbClr val="000000"/>
                        </a:solidFill>
                        <a:effectLst/>
                        <a:latin typeface="Calibri"/>
                      </a:endParaRPr>
                    </a:p>
                  </a:txBody>
                  <a:tcPr marL="0" marR="0" marT="0" marB="0" anchor="ctr"/>
                </a:tc>
                <a:tc>
                  <a:txBody>
                    <a:bodyPr/>
                    <a:lstStyle/>
                    <a:p>
                      <a:pPr algn="ctr" fontAlgn="b"/>
                      <a:r>
                        <a:rPr lang="en-US" sz="1400" u="none" strike="noStrike">
                          <a:effectLst/>
                        </a:rPr>
                        <a:t>0.6</a:t>
                      </a:r>
                      <a:endParaRPr lang="en-US" sz="1400" b="0" i="0" u="none" strike="noStrike">
                        <a:solidFill>
                          <a:srgbClr val="000000"/>
                        </a:solidFill>
                        <a:effectLst/>
                        <a:latin typeface="Calibri"/>
                      </a:endParaRPr>
                    </a:p>
                  </a:txBody>
                  <a:tcPr marL="0" marR="0" marT="0" marB="0" anchor="b"/>
                </a:tc>
              </a:tr>
              <a:tr h="202784">
                <a:tc>
                  <a:txBody>
                    <a:bodyPr/>
                    <a:lstStyle/>
                    <a:p>
                      <a:pPr algn="r" fontAlgn="b"/>
                      <a:r>
                        <a:rPr lang="en-US" sz="1400" u="none" strike="noStrike">
                          <a:effectLst/>
                        </a:rPr>
                        <a:t>LOI</a:t>
                      </a:r>
                      <a:endParaRPr lang="en-US" sz="1400" b="0" i="0" u="none" strike="noStrike">
                        <a:solidFill>
                          <a:srgbClr val="000000"/>
                        </a:solidFill>
                        <a:effectLst/>
                        <a:latin typeface="Calibri"/>
                      </a:endParaRPr>
                    </a:p>
                  </a:txBody>
                  <a:tcPr marL="0" marR="0" marT="0" marB="0" anchor="b"/>
                </a:tc>
                <a:tc>
                  <a:txBody>
                    <a:bodyPr/>
                    <a:lstStyle/>
                    <a:p>
                      <a:pPr algn="ctr" fontAlgn="b"/>
                      <a:r>
                        <a:rPr lang="en-US" sz="1050" u="none" strike="noStrike">
                          <a:effectLst/>
                        </a:rPr>
                        <a:t>%</a:t>
                      </a:r>
                      <a:endParaRPr lang="en-US" sz="1050" b="0" i="0" u="none" strike="noStrike">
                        <a:solidFill>
                          <a:srgbClr val="000000"/>
                        </a:solidFill>
                        <a:effectLst/>
                        <a:latin typeface="Calibri"/>
                      </a:endParaRPr>
                    </a:p>
                  </a:txBody>
                  <a:tcPr marL="0" marR="0" marT="0" marB="0" anchor="b"/>
                </a:tc>
                <a:tc>
                  <a:txBody>
                    <a:bodyPr/>
                    <a:lstStyle/>
                    <a:p>
                      <a:pPr algn="ctr" fontAlgn="ctr"/>
                      <a:r>
                        <a:rPr lang="en-US" sz="1400" u="none" strike="noStrike">
                          <a:effectLst/>
                        </a:rPr>
                        <a:t>15.0</a:t>
                      </a:r>
                      <a:endParaRPr lang="en-US" sz="1400" b="0" i="0" u="none" strike="noStrike">
                        <a:solidFill>
                          <a:srgbClr val="000000"/>
                        </a:solidFill>
                        <a:effectLst/>
                        <a:latin typeface="Calibri"/>
                      </a:endParaRPr>
                    </a:p>
                  </a:txBody>
                  <a:tcPr marL="0" marR="0" marT="0" marB="0" anchor="ctr"/>
                </a:tc>
                <a:tc>
                  <a:txBody>
                    <a:bodyPr/>
                    <a:lstStyle/>
                    <a:p>
                      <a:pPr algn="ctr" fontAlgn="ctr"/>
                      <a:r>
                        <a:rPr lang="en-US" sz="1400" u="none" strike="noStrike">
                          <a:effectLst/>
                        </a:rPr>
                        <a:t>15.0</a:t>
                      </a:r>
                      <a:endParaRPr lang="en-US" sz="1400" b="0" i="0" u="none" strike="noStrike">
                        <a:solidFill>
                          <a:srgbClr val="000000"/>
                        </a:solidFill>
                        <a:effectLst/>
                        <a:latin typeface="Calibri"/>
                      </a:endParaRPr>
                    </a:p>
                  </a:txBody>
                  <a:tcPr marL="0" marR="0" marT="0" marB="0" anchor="ctr"/>
                </a:tc>
                <a:tc>
                  <a:txBody>
                    <a:bodyPr/>
                    <a:lstStyle/>
                    <a:p>
                      <a:pPr algn="ctr" fontAlgn="b"/>
                      <a:r>
                        <a:rPr lang="en-US" sz="1400" u="none" strike="noStrike">
                          <a:effectLst/>
                        </a:rPr>
                        <a:t>0.0</a:t>
                      </a:r>
                      <a:endParaRPr lang="en-US" sz="1400" b="0" i="0" u="none" strike="noStrike">
                        <a:solidFill>
                          <a:srgbClr val="000000"/>
                        </a:solidFill>
                        <a:effectLst/>
                        <a:latin typeface="Calibri"/>
                      </a:endParaRPr>
                    </a:p>
                  </a:txBody>
                  <a:tcPr marL="0" marR="0" marT="0" marB="0" anchor="b"/>
                </a:tc>
              </a:tr>
              <a:tr h="197303">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0" marR="0" marT="0" marB="0" anchor="b"/>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z="3200" dirty="0" smtClean="0">
                <a:ea typeface="黑体" pitchFamily="2" charset="-122"/>
              </a:rPr>
              <a:t>S. Africa </a:t>
            </a:r>
            <a:r>
              <a:rPr lang="en-US" sz="3200" dirty="0">
                <a:ea typeface="黑体" pitchFamily="2" charset="-122"/>
              </a:rPr>
              <a:t>– Location of </a:t>
            </a:r>
            <a:r>
              <a:rPr lang="en-US" sz="3200" dirty="0" err="1">
                <a:ea typeface="黑体" pitchFamily="2" charset="-122"/>
              </a:rPr>
              <a:t>Mn</a:t>
            </a:r>
            <a:r>
              <a:rPr lang="en-US" sz="3200" dirty="0">
                <a:ea typeface="黑体" pitchFamily="2" charset="-122"/>
              </a:rPr>
              <a:t> Ore Mines</a:t>
            </a:r>
            <a:endParaRPr lang="en-US" sz="3200" dirty="0" smtClean="0">
              <a:ea typeface="黑体" pitchFamily="2" charset="-122"/>
            </a:endParaRPr>
          </a:p>
        </p:txBody>
      </p:sp>
      <p:sp>
        <p:nvSpPr>
          <p:cNvPr id="4" name="Footer Placeholder 3"/>
          <p:cNvSpPr>
            <a:spLocks noGrp="1"/>
          </p:cNvSpPr>
          <p:nvPr>
            <p:ph type="ftr" sz="quarter" idx="10"/>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1"/>
          </p:nvPr>
        </p:nvSpPr>
        <p:spPr/>
        <p:txBody>
          <a:bodyPr/>
          <a:lstStyle/>
          <a:p>
            <a:pPr>
              <a:defRPr/>
            </a:pPr>
            <a:r>
              <a:rPr lang="en-US" altLang="zh-CN" smtClean="0">
                <a:solidFill>
                  <a:prstClr val="black">
                    <a:tint val="75000"/>
                  </a:prstClr>
                </a:solidFill>
              </a:rPr>
              <a:t>Page </a:t>
            </a:r>
            <a:fld id="{21A55F92-820B-404E-B2FF-CBF48C2F2ADD}" type="slidenum">
              <a:rPr lang="en-US" altLang="zh-TW" smtClean="0">
                <a:solidFill>
                  <a:prstClr val="black">
                    <a:tint val="75000"/>
                  </a:prstClr>
                </a:solidFill>
              </a:rPr>
              <a:pPr>
                <a:defRPr/>
              </a:pPr>
              <a:t>25</a:t>
            </a:fld>
            <a:endParaRPr lang="en-US" altLang="zh-TW">
              <a:solidFill>
                <a:prstClr val="black">
                  <a:tint val="75000"/>
                </a:prstClr>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1198305"/>
            <a:ext cx="6629400" cy="4660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855556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z="3200" dirty="0">
                <a:ea typeface="黑体" pitchFamily="2" charset="-122"/>
              </a:rPr>
              <a:t>S. Africa – Location of </a:t>
            </a:r>
            <a:r>
              <a:rPr lang="en-US" sz="3200" dirty="0" err="1">
                <a:ea typeface="黑体" pitchFamily="2" charset="-122"/>
              </a:rPr>
              <a:t>Mn</a:t>
            </a:r>
            <a:r>
              <a:rPr lang="en-US" sz="3200" dirty="0">
                <a:ea typeface="黑体" pitchFamily="2" charset="-122"/>
              </a:rPr>
              <a:t> Ore Mines</a:t>
            </a:r>
            <a:endParaRPr lang="en-US" sz="3200" dirty="0" smtClean="0">
              <a:ea typeface="黑体" pitchFamily="2" charset="-122"/>
            </a:endParaRPr>
          </a:p>
        </p:txBody>
      </p:sp>
      <p:sp>
        <p:nvSpPr>
          <p:cNvPr id="4" name="Footer Placeholder 3"/>
          <p:cNvSpPr>
            <a:spLocks noGrp="1"/>
          </p:cNvSpPr>
          <p:nvPr>
            <p:ph type="ftr" sz="quarter" idx="10"/>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1"/>
          </p:nvPr>
        </p:nvSpPr>
        <p:spPr/>
        <p:txBody>
          <a:bodyPr/>
          <a:lstStyle/>
          <a:p>
            <a:pPr>
              <a:defRPr/>
            </a:pPr>
            <a:r>
              <a:rPr lang="en-US" altLang="zh-CN" smtClean="0">
                <a:solidFill>
                  <a:prstClr val="black">
                    <a:tint val="75000"/>
                  </a:prstClr>
                </a:solidFill>
              </a:rPr>
              <a:t>Page </a:t>
            </a:r>
            <a:fld id="{21A55F92-820B-404E-B2FF-CBF48C2F2ADD}" type="slidenum">
              <a:rPr lang="en-US" altLang="zh-TW" smtClean="0">
                <a:solidFill>
                  <a:prstClr val="black">
                    <a:tint val="75000"/>
                  </a:prstClr>
                </a:solidFill>
              </a:rPr>
              <a:pPr>
                <a:defRPr/>
              </a:pPr>
              <a:t>26</a:t>
            </a:fld>
            <a:endParaRPr lang="en-US" altLang="zh-TW">
              <a:solidFill>
                <a:prstClr val="black">
                  <a:tint val="75000"/>
                </a:prstClr>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0535" y="1295400"/>
            <a:ext cx="6324600" cy="46336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347301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Rough Cost Breakdown for S. A. Mines</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551776659"/>
              </p:ext>
            </p:extLst>
          </p:nvPr>
        </p:nvGraphicFramePr>
        <p:xfrm>
          <a:off x="1219200" y="1752600"/>
          <a:ext cx="6858000" cy="3771636"/>
        </p:xfrm>
        <a:graphic>
          <a:graphicData uri="http://schemas.openxmlformats.org/drawingml/2006/chart">
            <c:chart xmlns:c="http://schemas.openxmlformats.org/drawingml/2006/chart" xmlns:r="http://schemas.openxmlformats.org/officeDocument/2006/relationships" r:id="rId2"/>
          </a:graphicData>
        </a:graphic>
      </p:graphicFrame>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E7D5A6F4-AD73-4DAA-BFD8-5D3A3B8071A3}" type="slidenum">
              <a:rPr lang="en-US" altLang="zh-TW" smtClean="0"/>
              <a:pPr>
                <a:defRPr/>
              </a:pPr>
              <a:t>27</a:t>
            </a:fld>
            <a:endParaRPr lang="en-US" altLang="zh-TW"/>
          </a:p>
        </p:txBody>
      </p:sp>
    </p:spTree>
    <p:extLst>
      <p:ext uri="{BB962C8B-B14F-4D97-AF65-F5344CB8AC3E}">
        <p14:creationId xmlns:p14="http://schemas.microsoft.com/office/powerpoint/2010/main" val="31036417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HK" sz="3200" dirty="0" err="1">
                <a:solidFill>
                  <a:prstClr val="black"/>
                </a:solidFill>
                <a:ea typeface="黑体" pitchFamily="2" charset="-122"/>
              </a:rPr>
              <a:t>Mn</a:t>
            </a:r>
            <a:r>
              <a:rPr lang="en-HK" sz="3200" dirty="0">
                <a:solidFill>
                  <a:prstClr val="black"/>
                </a:solidFill>
                <a:ea typeface="黑体" pitchFamily="2" charset="-122"/>
              </a:rPr>
              <a:t> Ore – South Africa</a:t>
            </a:r>
            <a:endParaRPr lang="en-US" dirty="0"/>
          </a:p>
        </p:txBody>
      </p:sp>
      <p:sp>
        <p:nvSpPr>
          <p:cNvPr id="3" name="Content Placeholder 2"/>
          <p:cNvSpPr>
            <a:spLocks noGrp="1"/>
          </p:cNvSpPr>
          <p:nvPr>
            <p:ph idx="1"/>
          </p:nvPr>
        </p:nvSpPr>
        <p:spPr/>
        <p:txBody>
          <a:bodyPr/>
          <a:lstStyle/>
          <a:p>
            <a:pPr marL="0" indent="0">
              <a:buNone/>
            </a:pPr>
            <a:r>
              <a:rPr lang="en-HK" sz="2000" dirty="0" smtClean="0">
                <a:solidFill>
                  <a:prstClr val="black"/>
                </a:solidFill>
              </a:rPr>
              <a:t> </a:t>
            </a:r>
          </a:p>
          <a:p>
            <a:pPr marL="0" indent="0">
              <a:buNone/>
            </a:pPr>
            <a:endParaRPr lang="en-HK" sz="2000" dirty="0">
              <a:solidFill>
                <a:prstClr val="black"/>
              </a:solidFill>
            </a:endParaRPr>
          </a:p>
          <a:p>
            <a:pPr marL="0" indent="0">
              <a:buNone/>
            </a:pPr>
            <a:endParaRPr lang="en-HK" sz="2000" dirty="0" smtClean="0">
              <a:solidFill>
                <a:prstClr val="black"/>
              </a:solidFill>
            </a:endParaRPr>
          </a:p>
          <a:p>
            <a:pPr marL="0" indent="0">
              <a:buNone/>
            </a:pPr>
            <a:endParaRPr lang="en-HK" sz="2000" dirty="0">
              <a:solidFill>
                <a:prstClr val="black"/>
              </a:solidFill>
            </a:endParaRPr>
          </a:p>
          <a:p>
            <a:pPr marL="0" indent="0">
              <a:buNone/>
            </a:pPr>
            <a:endParaRPr lang="en-HK" sz="2000" dirty="0" smtClean="0">
              <a:solidFill>
                <a:prstClr val="black"/>
              </a:solidFill>
            </a:endParaRPr>
          </a:p>
          <a:p>
            <a:pPr marL="0" indent="0" algn="ctr">
              <a:buNone/>
            </a:pPr>
            <a:r>
              <a:rPr lang="en-HK" sz="2000" dirty="0" smtClean="0">
                <a:solidFill>
                  <a:prstClr val="black"/>
                </a:solidFill>
              </a:rPr>
              <a:t>Mines </a:t>
            </a:r>
            <a:r>
              <a:rPr lang="en-HK" sz="2000" dirty="0">
                <a:solidFill>
                  <a:prstClr val="black"/>
                </a:solidFill>
              </a:rPr>
              <a:t>of High Fe </a:t>
            </a:r>
            <a:r>
              <a:rPr lang="en-HK" sz="2000" dirty="0" err="1" smtClean="0">
                <a:solidFill>
                  <a:prstClr val="black"/>
                </a:solidFill>
              </a:rPr>
              <a:t>Mn</a:t>
            </a:r>
            <a:r>
              <a:rPr lang="en-HK" sz="2000" dirty="0" smtClean="0">
                <a:solidFill>
                  <a:prstClr val="black"/>
                </a:solidFill>
              </a:rPr>
              <a:t> Ore</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E7D5A6F4-AD73-4DAA-BFD8-5D3A3B8071A3}" type="slidenum">
              <a:rPr lang="en-US" altLang="zh-TW" smtClean="0"/>
              <a:pPr>
                <a:defRPr/>
              </a:pPr>
              <a:t>28</a:t>
            </a:fld>
            <a:endParaRPr lang="en-US" altLang="zh-TW"/>
          </a:p>
        </p:txBody>
      </p:sp>
    </p:spTree>
    <p:extLst>
      <p:ext uri="{BB962C8B-B14F-4D97-AF65-F5344CB8AC3E}">
        <p14:creationId xmlns:p14="http://schemas.microsoft.com/office/powerpoint/2010/main" val="93187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z="3200" smtClean="0">
                <a:ea typeface="黑体" pitchFamily="2" charset="-122"/>
              </a:rPr>
              <a:t>Other Smaller Emerging mining operations</a:t>
            </a:r>
          </a:p>
        </p:txBody>
      </p:sp>
      <p:sp>
        <p:nvSpPr>
          <p:cNvPr id="23555" name="Content Placeholder 2"/>
          <p:cNvSpPr>
            <a:spLocks noGrp="1"/>
          </p:cNvSpPr>
          <p:nvPr>
            <p:ph idx="1"/>
          </p:nvPr>
        </p:nvSpPr>
        <p:spPr/>
        <p:txBody>
          <a:bodyPr/>
          <a:lstStyle/>
          <a:p>
            <a:pPr>
              <a:spcAft>
                <a:spcPts val="1000"/>
              </a:spcAft>
            </a:pPr>
            <a:r>
              <a:rPr lang="en-US" sz="1800" dirty="0" smtClean="0">
                <a:ea typeface="黑体" pitchFamily="2" charset="-122"/>
              </a:rPr>
              <a:t>Other Notable companies with ongoing  operations currently producing include </a:t>
            </a:r>
            <a:r>
              <a:rPr lang="en-US" sz="1800" dirty="0" err="1" smtClean="0">
                <a:ea typeface="黑体" pitchFamily="2" charset="-122"/>
              </a:rPr>
              <a:t>Sebilo</a:t>
            </a:r>
            <a:r>
              <a:rPr lang="en-US" sz="1800" dirty="0" smtClean="0">
                <a:ea typeface="黑体" pitchFamily="2" charset="-122"/>
              </a:rPr>
              <a:t> Mining in the KMF area, as well as </a:t>
            </a:r>
            <a:r>
              <a:rPr lang="en-US" sz="1800" dirty="0" err="1" smtClean="0">
                <a:ea typeface="黑体" pitchFamily="2" charset="-122"/>
              </a:rPr>
              <a:t>Emang</a:t>
            </a:r>
            <a:r>
              <a:rPr lang="en-US" sz="1800" dirty="0" smtClean="0">
                <a:ea typeface="黑体" pitchFamily="2" charset="-122"/>
              </a:rPr>
              <a:t> Manganese Project, </a:t>
            </a:r>
            <a:r>
              <a:rPr lang="en-US" sz="1800" dirty="0" err="1" smtClean="0">
                <a:ea typeface="黑体" pitchFamily="2" charset="-122"/>
              </a:rPr>
              <a:t>Lindino</a:t>
            </a:r>
            <a:r>
              <a:rPr lang="en-US" sz="1800" dirty="0" smtClean="0">
                <a:ea typeface="黑体" pitchFamily="2" charset="-122"/>
              </a:rPr>
              <a:t> Mining, PMG, all based in the </a:t>
            </a:r>
            <a:r>
              <a:rPr lang="en-US" sz="1800" dirty="0" err="1" smtClean="0">
                <a:ea typeface="黑体" pitchFamily="2" charset="-122"/>
              </a:rPr>
              <a:t>Postmansburg</a:t>
            </a:r>
            <a:r>
              <a:rPr lang="en-US" sz="1800" dirty="0" smtClean="0">
                <a:ea typeface="黑体" pitchFamily="2" charset="-122"/>
              </a:rPr>
              <a:t> Manganese Field.</a:t>
            </a:r>
          </a:p>
          <a:p>
            <a:pPr>
              <a:spcAft>
                <a:spcPts val="1000"/>
              </a:spcAft>
            </a:pPr>
            <a:r>
              <a:rPr lang="en-US" sz="1800" dirty="0" smtClean="0">
                <a:ea typeface="黑体" pitchFamily="2" charset="-122"/>
              </a:rPr>
              <a:t>Combined, these operations contribute approximately 1.6 – 2.0 million </a:t>
            </a:r>
            <a:r>
              <a:rPr lang="en-US" sz="1800" dirty="0" err="1" smtClean="0">
                <a:ea typeface="黑体" pitchFamily="2" charset="-122"/>
              </a:rPr>
              <a:t>tonnes</a:t>
            </a:r>
            <a:r>
              <a:rPr lang="en-US" sz="1800" dirty="0" smtClean="0">
                <a:ea typeface="黑体" pitchFamily="2" charset="-122"/>
              </a:rPr>
              <a:t> to South Africa’s Manganese exports. </a:t>
            </a:r>
          </a:p>
          <a:p>
            <a:pPr>
              <a:spcAft>
                <a:spcPts val="1000"/>
              </a:spcAft>
            </a:pPr>
            <a:r>
              <a:rPr lang="en-US" sz="1800" dirty="0" smtClean="0">
                <a:ea typeface="黑体" pitchFamily="2" charset="-122"/>
              </a:rPr>
              <a:t>The </a:t>
            </a:r>
            <a:r>
              <a:rPr lang="en-US" sz="1800" dirty="0" err="1" smtClean="0">
                <a:ea typeface="黑体" pitchFamily="2" charset="-122"/>
              </a:rPr>
              <a:t>Postmasburg</a:t>
            </a:r>
            <a:r>
              <a:rPr lang="en-US" sz="1800" dirty="0" smtClean="0">
                <a:ea typeface="黑体" pitchFamily="2" charset="-122"/>
              </a:rPr>
              <a:t> Manganese Field (PMF) was discovered in 1922.</a:t>
            </a:r>
          </a:p>
          <a:p>
            <a:pPr>
              <a:spcAft>
                <a:spcPts val="1000"/>
              </a:spcAft>
            </a:pPr>
            <a:r>
              <a:rPr lang="en-US" sz="1800" dirty="0" smtClean="0">
                <a:ea typeface="黑体" pitchFamily="2" charset="-122"/>
              </a:rPr>
              <a:t>Operations stopped in the 1980’s when mining companies moved to the higher-grade KMF. </a:t>
            </a:r>
          </a:p>
          <a:p>
            <a:pPr>
              <a:spcAft>
                <a:spcPts val="1000"/>
              </a:spcAft>
            </a:pPr>
            <a:r>
              <a:rPr lang="en-US" sz="1800" dirty="0" smtClean="0">
                <a:ea typeface="黑体" pitchFamily="2" charset="-122"/>
              </a:rPr>
              <a:t>With the increased demand in Medium Grade manganese Ore, exploration and mining activities have been recommenced in recent years.</a:t>
            </a: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4E53A843-77CD-41A1-8B49-4F76D4208ED9}" type="slidenum">
              <a:rPr lang="en-US" altLang="zh-TW" smtClean="0"/>
              <a:pPr>
                <a:defRPr/>
              </a:pPr>
              <a:t>29</a:t>
            </a:fld>
            <a:endParaRPr lang="en-US" altLang="zh-TW"/>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HK" sz="3200" dirty="0" err="1" smtClean="0">
                <a:ea typeface="黑体" pitchFamily="2" charset="-122"/>
              </a:rPr>
              <a:t>Mn</a:t>
            </a:r>
            <a:r>
              <a:rPr lang="en-HK" sz="3200" dirty="0" smtClean="0">
                <a:ea typeface="黑体" pitchFamily="2" charset="-122"/>
              </a:rPr>
              <a:t> Ore – South Africa</a:t>
            </a:r>
            <a:endParaRPr lang="en-US" sz="3200" dirty="0" smtClean="0">
              <a:ea typeface="黑体" pitchFamily="2" charset="-122"/>
            </a:endParaRPr>
          </a:p>
        </p:txBody>
      </p:sp>
      <p:sp>
        <p:nvSpPr>
          <p:cNvPr id="4099" name="Content Placeholder 2"/>
          <p:cNvSpPr>
            <a:spLocks noGrp="1"/>
          </p:cNvSpPr>
          <p:nvPr>
            <p:ph idx="1"/>
          </p:nvPr>
        </p:nvSpPr>
        <p:spPr/>
        <p:txBody>
          <a:bodyPr/>
          <a:lstStyle/>
          <a:p>
            <a:pPr>
              <a:spcAft>
                <a:spcPts val="1000"/>
              </a:spcAft>
            </a:pPr>
            <a:r>
              <a:rPr lang="en-HK" sz="2000" dirty="0" smtClean="0">
                <a:ea typeface="黑体" pitchFamily="2" charset="-122"/>
              </a:rPr>
              <a:t>The views and details mentioned are my personal based on authentic sources. </a:t>
            </a:r>
          </a:p>
          <a:p>
            <a:pPr>
              <a:spcAft>
                <a:spcPts val="1000"/>
              </a:spcAft>
            </a:pPr>
            <a:r>
              <a:rPr lang="en-HK" sz="2000" dirty="0" smtClean="0">
                <a:ea typeface="黑体" pitchFamily="2" charset="-122"/>
              </a:rPr>
              <a:t>Have tried to present the details as close to reality.</a:t>
            </a:r>
          </a:p>
          <a:p>
            <a:pPr>
              <a:spcAft>
                <a:spcPts val="1000"/>
              </a:spcAft>
            </a:pPr>
            <a:r>
              <a:rPr lang="en-HK" sz="2000" dirty="0" smtClean="0">
                <a:ea typeface="黑体" pitchFamily="2" charset="-122"/>
              </a:rPr>
              <a:t>However if I have missed something , its inadvertent.</a:t>
            </a:r>
          </a:p>
          <a:p>
            <a:pPr>
              <a:spcAft>
                <a:spcPts val="1000"/>
              </a:spcAft>
            </a:pPr>
            <a:r>
              <a:rPr lang="en-HK" sz="2000" dirty="0" smtClean="0">
                <a:ea typeface="黑体" pitchFamily="2" charset="-122"/>
              </a:rPr>
              <a:t>My intention is to talk in details for all the Mines in </a:t>
            </a:r>
            <a:r>
              <a:rPr lang="en-HK" sz="2000" dirty="0" err="1" smtClean="0">
                <a:ea typeface="黑体" pitchFamily="2" charset="-122"/>
              </a:rPr>
              <a:t>SAfrica</a:t>
            </a:r>
            <a:r>
              <a:rPr lang="en-HK" sz="2000" dirty="0" smtClean="0">
                <a:ea typeface="黑体" pitchFamily="2" charset="-122"/>
              </a:rPr>
              <a:t> on the general scenario.</a:t>
            </a:r>
          </a:p>
          <a:p>
            <a:pPr marL="0" indent="0">
              <a:spcAft>
                <a:spcPts val="1000"/>
              </a:spcAft>
              <a:buNone/>
            </a:pPr>
            <a:r>
              <a:rPr lang="en-HK" sz="2000" dirty="0" smtClean="0">
                <a:ea typeface="黑体" pitchFamily="2" charset="-122"/>
              </a:rPr>
              <a:t>  </a:t>
            </a:r>
          </a:p>
          <a:p>
            <a:pPr>
              <a:spcAft>
                <a:spcPts val="1000"/>
              </a:spcAft>
            </a:pPr>
            <a:endParaRPr lang="en-US" sz="2800" dirty="0" smtClean="0">
              <a:ea typeface="黑体" pitchFamily="2" charset="-122"/>
            </a:endParaRP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9A1E314E-C385-4FB6-A0F7-6676F1E7E541}" type="slidenum">
              <a:rPr lang="en-US" altLang="zh-TW" smtClean="0"/>
              <a:pPr>
                <a:defRPr/>
              </a:pPr>
              <a:t>3</a:t>
            </a:fld>
            <a:endParaRPr lang="en-US" altLang="zh-TW"/>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HK" dirty="0" err="1" smtClean="0"/>
              <a:t>Mn</a:t>
            </a:r>
            <a:r>
              <a:rPr lang="en-HK" dirty="0" smtClean="0"/>
              <a:t> Ore – South Africa</a:t>
            </a:r>
            <a:endParaRPr lang="en-US" dirty="0"/>
          </a:p>
        </p:txBody>
      </p:sp>
      <p:sp>
        <p:nvSpPr>
          <p:cNvPr id="3" name="Content Placeholder 2"/>
          <p:cNvSpPr>
            <a:spLocks noGrp="1"/>
          </p:cNvSpPr>
          <p:nvPr>
            <p:ph idx="1"/>
          </p:nvPr>
        </p:nvSpPr>
        <p:spPr/>
        <p:txBody>
          <a:bodyPr/>
          <a:lstStyle/>
          <a:p>
            <a:pPr marL="0" indent="0">
              <a:buNone/>
            </a:pPr>
            <a:endParaRPr lang="en-HK" dirty="0" smtClean="0"/>
          </a:p>
          <a:p>
            <a:pPr marL="0" indent="0">
              <a:buNone/>
            </a:pPr>
            <a:endParaRPr lang="en-HK" dirty="0"/>
          </a:p>
          <a:p>
            <a:pPr marL="0" indent="0">
              <a:buNone/>
            </a:pPr>
            <a:endParaRPr lang="en-HK" dirty="0" smtClean="0"/>
          </a:p>
          <a:p>
            <a:pPr marL="0" indent="0" algn="ctr">
              <a:buNone/>
            </a:pPr>
            <a:r>
              <a:rPr lang="en-HK" dirty="0" smtClean="0"/>
              <a:t>Transnet Allocation and Export from S Africa</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E7D5A6F4-AD73-4DAA-BFD8-5D3A3B8071A3}" type="slidenum">
              <a:rPr lang="en-US" altLang="zh-TW" smtClean="0"/>
              <a:pPr>
                <a:defRPr/>
              </a:pPr>
              <a:t>30</a:t>
            </a:fld>
            <a:endParaRPr lang="en-US" altLang="zh-TW"/>
          </a:p>
        </p:txBody>
      </p:sp>
    </p:spTree>
    <p:extLst>
      <p:ext uri="{BB962C8B-B14F-4D97-AF65-F5344CB8AC3E}">
        <p14:creationId xmlns:p14="http://schemas.microsoft.com/office/powerpoint/2010/main" val="18140816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z="3200" smtClean="0">
                <a:ea typeface="黑体" pitchFamily="2" charset="-122"/>
              </a:rPr>
              <a:t>Transnet Allocation</a:t>
            </a: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400EC38C-A531-4367-B87E-DEAC4A03A2F5}" type="slidenum">
              <a:rPr lang="en-US" altLang="zh-TW" smtClean="0"/>
              <a:pPr>
                <a:defRPr/>
              </a:pPr>
              <a:t>31</a:t>
            </a:fld>
            <a:endParaRPr lang="en-US" altLang="zh-TW"/>
          </a:p>
        </p:txBody>
      </p:sp>
      <p:pic>
        <p:nvPicPr>
          <p:cNvPr id="24581"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990600" y="1371600"/>
            <a:ext cx="7620000" cy="46926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sz="3200" smtClean="0">
                <a:ea typeface="黑体" pitchFamily="2" charset="-122"/>
              </a:rPr>
              <a:t>Year wise export from S. Africa</a:t>
            </a: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0572C06D-09B3-45E5-895B-01A0AF331EFE}" type="slidenum">
              <a:rPr lang="en-US" altLang="zh-TW" smtClean="0"/>
              <a:pPr>
                <a:defRPr/>
              </a:pPr>
              <a:t>32</a:t>
            </a:fld>
            <a:endParaRPr lang="en-US" altLang="zh-TW"/>
          </a:p>
        </p:txBody>
      </p:sp>
      <p:pic>
        <p:nvPicPr>
          <p:cNvPr id="2560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5813" y="1752600"/>
            <a:ext cx="6838950" cy="3748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60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75" y="2057400"/>
            <a:ext cx="1800225" cy="300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sz="3200" smtClean="0">
                <a:ea typeface="黑体" pitchFamily="2" charset="-122"/>
              </a:rPr>
              <a:t>Mn Ore Exports - S. Africa</a:t>
            </a: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F3147167-2280-4BE3-BB1D-17169BFDDEA4}" type="slidenum">
              <a:rPr lang="en-US" altLang="zh-TW" smtClean="0"/>
              <a:pPr>
                <a:defRPr/>
              </a:pPr>
              <a:t>33</a:t>
            </a:fld>
            <a:endParaRPr lang="en-US" altLang="zh-TW"/>
          </a:p>
        </p:txBody>
      </p:sp>
      <p:pic>
        <p:nvPicPr>
          <p:cNvPr id="26629"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57200" y="1447800"/>
            <a:ext cx="8462963" cy="426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HK" dirty="0" smtClean="0"/>
          </a:p>
          <a:p>
            <a:endParaRPr lang="en-HK" dirty="0"/>
          </a:p>
          <a:p>
            <a:endParaRPr lang="en-HK" dirty="0" smtClean="0"/>
          </a:p>
          <a:p>
            <a:pPr marL="0" indent="0" algn="ctr">
              <a:buNone/>
            </a:pPr>
            <a:r>
              <a:rPr lang="en-HK" dirty="0" smtClean="0"/>
              <a:t>THANK YOU</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E7D5A6F4-AD73-4DAA-BFD8-5D3A3B8071A3}" type="slidenum">
              <a:rPr lang="en-US" altLang="zh-TW" smtClean="0"/>
              <a:pPr>
                <a:defRPr/>
              </a:pPr>
              <a:t>34</a:t>
            </a:fld>
            <a:endParaRPr lang="en-US" altLang="zh-TW"/>
          </a:p>
        </p:txBody>
      </p:sp>
    </p:spTree>
    <p:extLst>
      <p:ext uri="{BB962C8B-B14F-4D97-AF65-F5344CB8AC3E}">
        <p14:creationId xmlns:p14="http://schemas.microsoft.com/office/powerpoint/2010/main" val="82886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HK" sz="3200" dirty="0" err="1">
                <a:solidFill>
                  <a:prstClr val="black"/>
                </a:solidFill>
                <a:ea typeface="黑体" pitchFamily="2" charset="-122"/>
              </a:rPr>
              <a:t>Mn</a:t>
            </a:r>
            <a:r>
              <a:rPr lang="en-HK" sz="3200" dirty="0">
                <a:solidFill>
                  <a:prstClr val="black"/>
                </a:solidFill>
                <a:ea typeface="黑体" pitchFamily="2" charset="-122"/>
              </a:rPr>
              <a:t> Ore – South Africa</a:t>
            </a:r>
            <a:endParaRPr lang="en-US" dirty="0"/>
          </a:p>
        </p:txBody>
      </p:sp>
      <p:sp>
        <p:nvSpPr>
          <p:cNvPr id="3" name="Content Placeholder 2"/>
          <p:cNvSpPr>
            <a:spLocks noGrp="1"/>
          </p:cNvSpPr>
          <p:nvPr>
            <p:ph idx="1"/>
          </p:nvPr>
        </p:nvSpPr>
        <p:spPr/>
        <p:txBody>
          <a:bodyPr/>
          <a:lstStyle/>
          <a:p>
            <a:endParaRPr lang="en-HK" dirty="0" smtClean="0"/>
          </a:p>
          <a:p>
            <a:endParaRPr lang="en-HK" dirty="0"/>
          </a:p>
          <a:p>
            <a:endParaRPr lang="en-HK" dirty="0" smtClean="0"/>
          </a:p>
          <a:p>
            <a:pPr marL="0" indent="0" algn="ctr">
              <a:buNone/>
            </a:pPr>
            <a:r>
              <a:rPr lang="en-HK" dirty="0" err="1" smtClean="0"/>
              <a:t>Mn</a:t>
            </a:r>
            <a:r>
              <a:rPr lang="en-HK" dirty="0" smtClean="0"/>
              <a:t> Ore Reserves /Resource</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E7D5A6F4-AD73-4DAA-BFD8-5D3A3B8071A3}" type="slidenum">
              <a:rPr lang="en-US" altLang="zh-TW" smtClean="0"/>
              <a:pPr>
                <a:defRPr/>
              </a:pPr>
              <a:t>4</a:t>
            </a:fld>
            <a:endParaRPr lang="en-US" altLang="zh-TW"/>
          </a:p>
        </p:txBody>
      </p:sp>
    </p:spTree>
    <p:extLst>
      <p:ext uri="{BB962C8B-B14F-4D97-AF65-F5344CB8AC3E}">
        <p14:creationId xmlns:p14="http://schemas.microsoft.com/office/powerpoint/2010/main" val="921244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3200" smtClean="0">
                <a:ea typeface="黑体" pitchFamily="2" charset="-122"/>
              </a:rPr>
              <a:t>Mn Ore Reserves and Resources</a:t>
            </a:r>
          </a:p>
        </p:txBody>
      </p:sp>
      <p:sp>
        <p:nvSpPr>
          <p:cNvPr id="4" name="Footer Placeholder 3"/>
          <p:cNvSpPr>
            <a:spLocks noGrp="1"/>
          </p:cNvSpPr>
          <p:nvPr>
            <p:ph type="ftr" sz="quarter" idx="10"/>
          </p:nvPr>
        </p:nvSpPr>
        <p:spPr>
          <a:xfrm>
            <a:off x="2227263" y="6438900"/>
            <a:ext cx="4859337" cy="365125"/>
          </a:xfrm>
        </p:spPr>
        <p:txBody>
          <a:bodyPr/>
          <a:lstStyle/>
          <a:p>
            <a:pPr>
              <a:defRPr/>
            </a:pPr>
            <a:r>
              <a:rPr lang="en-US" sz="1100" dirty="0"/>
              <a:t>Source: US Geological Survey, Roskill, company reports, </a:t>
            </a:r>
            <a:r>
              <a:rPr lang="en-US" sz="1100" dirty="0" err="1"/>
              <a:t>IMnI</a:t>
            </a:r>
            <a:endParaRPr lang="en-US" sz="1100" dirty="0"/>
          </a:p>
        </p:txBody>
      </p:sp>
      <p:sp>
        <p:nvSpPr>
          <p:cNvPr id="5" name="Slide Number Placeholder 4"/>
          <p:cNvSpPr>
            <a:spLocks noGrp="1"/>
          </p:cNvSpPr>
          <p:nvPr>
            <p:ph type="sldNum" sz="quarter" idx="11"/>
          </p:nvPr>
        </p:nvSpPr>
        <p:spPr/>
        <p:txBody>
          <a:bodyPr/>
          <a:lstStyle/>
          <a:p>
            <a:pPr>
              <a:defRPr/>
            </a:pPr>
            <a:r>
              <a:rPr lang="en-US" altLang="zh-CN" dirty="0" smtClean="0"/>
              <a:t>Page </a:t>
            </a:r>
            <a:fld id="{3537EA04-3698-46A4-8790-A091AE1076C6}" type="slidenum">
              <a:rPr lang="en-US" altLang="zh-TW" smtClean="0"/>
              <a:pPr>
                <a:defRPr/>
              </a:pPr>
              <a:t>5</a:t>
            </a:fld>
            <a:endParaRPr lang="en-US" altLang="zh-TW" dirty="0"/>
          </a:p>
        </p:txBody>
      </p:sp>
      <p:graphicFrame>
        <p:nvGraphicFramePr>
          <p:cNvPr id="10" name="Table 9"/>
          <p:cNvGraphicFramePr>
            <a:graphicFrameLocks noGrp="1"/>
          </p:cNvGraphicFramePr>
          <p:nvPr/>
        </p:nvGraphicFramePr>
        <p:xfrm>
          <a:off x="1885950" y="1687513"/>
          <a:ext cx="5372100" cy="3951289"/>
        </p:xfrm>
        <a:graphic>
          <a:graphicData uri="http://schemas.openxmlformats.org/drawingml/2006/table">
            <a:tbl>
              <a:tblPr/>
              <a:tblGrid>
                <a:gridCol w="1257300"/>
                <a:gridCol w="1066800"/>
                <a:gridCol w="762000"/>
                <a:gridCol w="800100"/>
                <a:gridCol w="723900"/>
                <a:gridCol w="762000"/>
              </a:tblGrid>
              <a:tr h="1183100">
                <a:tc>
                  <a:txBody>
                    <a:bodyPr/>
                    <a:lstStyle/>
                    <a:p>
                      <a:pPr algn="l" fontAlgn="ctr"/>
                      <a:r>
                        <a:rPr lang="en-US" sz="1100" b="1" i="0" u="none" strike="noStrike" dirty="0">
                          <a:solidFill>
                            <a:srgbClr val="000000"/>
                          </a:solidFill>
                          <a:effectLst/>
                          <a:latin typeface="Calibri"/>
                        </a:rPr>
                        <a:t> </a:t>
                      </a:r>
                    </a:p>
                  </a:txBody>
                  <a:tcPr marL="9525" marR="9525" marT="952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solidFill>
                            <a:srgbClr val="000000"/>
                          </a:solidFill>
                          <a:effectLst/>
                          <a:latin typeface="Calibri"/>
                        </a:rPr>
                        <a:t>Reserves (revised 2010) in million metric tons in </a:t>
                      </a:r>
                      <a:r>
                        <a:rPr lang="en-US" sz="1100" b="1" i="0" u="none" strike="noStrike" dirty="0" err="1">
                          <a:solidFill>
                            <a:srgbClr val="000000"/>
                          </a:solidFill>
                          <a:effectLst/>
                          <a:latin typeface="Calibri"/>
                        </a:rPr>
                        <a:t>Mn</a:t>
                      </a:r>
                      <a:r>
                        <a:rPr lang="en-US" sz="1100" b="1" i="0" u="none" strike="noStrike" dirty="0">
                          <a:solidFill>
                            <a:srgbClr val="000000"/>
                          </a:solidFill>
                          <a:effectLst/>
                          <a:latin typeface="Calibri"/>
                        </a:rPr>
                        <a:t> content</a:t>
                      </a:r>
                    </a:p>
                  </a:txBody>
                  <a:tcPr marL="9525" marR="9525" marT="95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solidFill>
                            <a:srgbClr val="000000"/>
                          </a:solidFill>
                          <a:effectLst/>
                          <a:latin typeface="Calibri"/>
                        </a:rPr>
                        <a:t>Reserves (in % of total reserves)</a:t>
                      </a:r>
                    </a:p>
                  </a:txBody>
                  <a:tcPr marL="9525" marR="9525" marT="95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a:rPr>
                        <a:t>Resources (revised 2010) in million metric tons in Mn content</a:t>
                      </a:r>
                    </a:p>
                  </a:txBody>
                  <a:tcPr marL="9525" marR="9525" marT="95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a:rPr>
                        <a:t>Resources (in % of total reserves)</a:t>
                      </a:r>
                    </a:p>
                  </a:txBody>
                  <a:tcPr marL="9525" marR="9525" marT="95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a:rPr>
                        <a:t>Typical head grades of Mn ore (in %Mn)</a:t>
                      </a:r>
                    </a:p>
                  </a:txBody>
                  <a:tcPr marL="9525" marR="9525" marT="952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3530">
                <a:tc>
                  <a:txBody>
                    <a:bodyPr/>
                    <a:lstStyle/>
                    <a:p>
                      <a:pPr algn="l" fontAlgn="b"/>
                      <a:r>
                        <a:rPr lang="en-US" sz="1100" b="0" i="0" u="none" strike="noStrike">
                          <a:solidFill>
                            <a:srgbClr val="000000"/>
                          </a:solidFill>
                          <a:effectLst/>
                          <a:latin typeface="Calibri"/>
                        </a:rPr>
                        <a:t>South Africa</a:t>
                      </a:r>
                    </a:p>
                  </a:txBody>
                  <a:tcPr marL="9525" marR="9525" marT="952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                         200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29%</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            4,185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78%</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30-48%</a:t>
                      </a:r>
                    </a:p>
                  </a:txBody>
                  <a:tcPr marL="9525" marR="9525" marT="952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3530">
                <a:tc>
                  <a:txBody>
                    <a:bodyPr/>
                    <a:lstStyle/>
                    <a:p>
                      <a:pPr algn="l" fontAlgn="b"/>
                      <a:r>
                        <a:rPr lang="en-US" sz="1100" b="0" i="0" u="none" strike="noStrike">
                          <a:solidFill>
                            <a:srgbClr val="000000"/>
                          </a:solidFill>
                          <a:effectLst/>
                          <a:latin typeface="Calibri"/>
                        </a:rPr>
                        <a:t>Ukraine</a:t>
                      </a:r>
                    </a:p>
                  </a:txBody>
                  <a:tcPr marL="9525" marR="9525" marT="952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                         138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20%</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                513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10%</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30-35%</a:t>
                      </a:r>
                    </a:p>
                  </a:txBody>
                  <a:tcPr marL="9525" marR="9525" marT="952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3530">
                <a:tc>
                  <a:txBody>
                    <a:bodyPr/>
                    <a:lstStyle/>
                    <a:p>
                      <a:pPr algn="l" fontAlgn="b"/>
                      <a:r>
                        <a:rPr lang="en-US" sz="1100" b="0" i="0" u="none" strike="noStrike">
                          <a:solidFill>
                            <a:srgbClr val="000000"/>
                          </a:solidFill>
                          <a:effectLst/>
                          <a:latin typeface="Calibri"/>
                        </a:rPr>
                        <a:t>Brazil</a:t>
                      </a:r>
                    </a:p>
                  </a:txBody>
                  <a:tcPr marL="9525" marR="9525" marT="952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                         117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17%</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51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1%</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37-51%</a:t>
                      </a:r>
                    </a:p>
                  </a:txBody>
                  <a:tcPr marL="9525" marR="9525" marT="952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3530">
                <a:tc>
                  <a:txBody>
                    <a:bodyPr/>
                    <a:lstStyle/>
                    <a:p>
                      <a:pPr algn="l" fontAlgn="b"/>
                      <a:r>
                        <a:rPr lang="en-US" sz="1100" b="0" i="0" u="none" strike="noStrike">
                          <a:solidFill>
                            <a:srgbClr val="000000"/>
                          </a:solidFill>
                          <a:effectLst/>
                          <a:latin typeface="Calibri"/>
                        </a:rPr>
                        <a:t>Australia</a:t>
                      </a:r>
                    </a:p>
                  </a:txBody>
                  <a:tcPr marL="9525" marR="9525" marT="952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                            90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13%</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                130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2%</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37-53%</a:t>
                      </a:r>
                    </a:p>
                  </a:txBody>
                  <a:tcPr marL="9525" marR="9525" marT="952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15">
                <a:tc>
                  <a:txBody>
                    <a:bodyPr/>
                    <a:lstStyle/>
                    <a:p>
                      <a:pPr algn="l" fontAlgn="b"/>
                      <a:r>
                        <a:rPr lang="en-US" sz="1100" b="0" i="0" u="none" strike="noStrike">
                          <a:solidFill>
                            <a:srgbClr val="000000"/>
                          </a:solidFill>
                          <a:effectLst/>
                          <a:latin typeface="Calibri"/>
                        </a:rPr>
                        <a:t>India</a:t>
                      </a:r>
                    </a:p>
                  </a:txBody>
                  <a:tcPr marL="9525" marR="9525" marT="952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                            55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8%</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                150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3%</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10-54%</a:t>
                      </a:r>
                    </a:p>
                  </a:txBody>
                  <a:tcPr marL="9525" marR="9525" marT="952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3530">
                <a:tc>
                  <a:txBody>
                    <a:bodyPr/>
                    <a:lstStyle/>
                    <a:p>
                      <a:pPr algn="l" fontAlgn="b"/>
                      <a:r>
                        <a:rPr lang="en-US" sz="1100" b="0" i="0" u="none" strike="noStrike">
                          <a:solidFill>
                            <a:srgbClr val="000000"/>
                          </a:solidFill>
                          <a:effectLst/>
                          <a:latin typeface="Calibri"/>
                        </a:rPr>
                        <a:t>China</a:t>
                      </a:r>
                    </a:p>
                  </a:txBody>
                  <a:tcPr marL="9525" marR="9525" marT="952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                            41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6%</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                  80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1%</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20-30%</a:t>
                      </a:r>
                    </a:p>
                  </a:txBody>
                  <a:tcPr marL="9525" marR="9525" marT="952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15">
                <a:tc>
                  <a:txBody>
                    <a:bodyPr/>
                    <a:lstStyle/>
                    <a:p>
                      <a:pPr algn="l" fontAlgn="b"/>
                      <a:r>
                        <a:rPr lang="en-US" sz="1100" b="0" i="0" u="none" strike="noStrike">
                          <a:solidFill>
                            <a:srgbClr val="000000"/>
                          </a:solidFill>
                          <a:effectLst/>
                          <a:latin typeface="Calibri"/>
                        </a:rPr>
                        <a:t>Gabon</a:t>
                      </a:r>
                    </a:p>
                  </a:txBody>
                  <a:tcPr marL="9525" marR="9525" marT="952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                            21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3%</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                141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a:rPr>
                        <a:t>3%</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45-53%</a:t>
                      </a:r>
                    </a:p>
                  </a:txBody>
                  <a:tcPr marL="9525" marR="9525" marT="952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3530">
                <a:tc>
                  <a:txBody>
                    <a:bodyPr/>
                    <a:lstStyle/>
                    <a:p>
                      <a:pPr algn="l" fontAlgn="b"/>
                      <a:r>
                        <a:rPr lang="en-US" sz="1100" b="0" i="0" u="none" strike="noStrike">
                          <a:solidFill>
                            <a:srgbClr val="000000"/>
                          </a:solidFill>
                          <a:effectLst/>
                          <a:latin typeface="Calibri"/>
                        </a:rPr>
                        <a:t>Ghana</a:t>
                      </a:r>
                    </a:p>
                  </a:txBody>
                  <a:tcPr marL="9525" marR="9525" marT="952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5">
                  <a:txBody>
                    <a:bodyPr/>
                    <a:lstStyle/>
                    <a:p>
                      <a:pPr algn="ctr" fontAlgn="ctr"/>
                      <a:r>
                        <a:rPr lang="en-US" sz="1100" b="0" i="0" u="none" strike="noStrike">
                          <a:solidFill>
                            <a:srgbClr val="000000"/>
                          </a:solidFill>
                          <a:effectLst/>
                          <a:latin typeface="Calibri"/>
                        </a:rPr>
                        <a:t>                            28   </a:t>
                      </a:r>
                    </a:p>
                  </a:txBody>
                  <a:tcPr marL="9525" marR="9525" marT="95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5">
                  <a:txBody>
                    <a:bodyPr/>
                    <a:lstStyle/>
                    <a:p>
                      <a:pPr algn="ctr" fontAlgn="ctr"/>
                      <a:r>
                        <a:rPr lang="en-US" sz="1100" b="0" i="0" u="none" strike="noStrike">
                          <a:solidFill>
                            <a:srgbClr val="000000"/>
                          </a:solidFill>
                          <a:effectLst/>
                          <a:latin typeface="Calibri"/>
                        </a:rPr>
                        <a:t>4%</a:t>
                      </a:r>
                    </a:p>
                  </a:txBody>
                  <a:tcPr marL="9525" marR="9525" marT="95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32-34%</a:t>
                      </a:r>
                    </a:p>
                  </a:txBody>
                  <a:tcPr marL="9525" marR="9525" marT="952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15">
                <a:tc>
                  <a:txBody>
                    <a:bodyPr/>
                    <a:lstStyle/>
                    <a:p>
                      <a:pPr algn="l" fontAlgn="b"/>
                      <a:r>
                        <a:rPr lang="en-US" sz="1100" b="0" i="0" u="none" strike="noStrike">
                          <a:solidFill>
                            <a:srgbClr val="000000"/>
                          </a:solidFill>
                          <a:effectLst/>
                          <a:latin typeface="Calibri"/>
                        </a:rPr>
                        <a:t>Kazakhstan</a:t>
                      </a:r>
                    </a:p>
                  </a:txBody>
                  <a:tcPr marL="9525" marR="9525" marT="952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a:txBody>
                    <a:bodyPr/>
                    <a:lstStyle/>
                    <a:p>
                      <a:pPr algn="ctr" fontAlgn="b"/>
                      <a:r>
                        <a:rPr lang="en-US" sz="1100" b="0" i="0" u="none" strike="noStrike">
                          <a:solidFill>
                            <a:srgbClr val="000000"/>
                          </a:solidFill>
                          <a:effectLst/>
                          <a:latin typeface="Calibri"/>
                        </a:rPr>
                        <a:t>                  63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1%</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20-30%</a:t>
                      </a:r>
                    </a:p>
                  </a:txBody>
                  <a:tcPr marL="9525" marR="9525" marT="952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3530">
                <a:tc>
                  <a:txBody>
                    <a:bodyPr/>
                    <a:lstStyle/>
                    <a:p>
                      <a:pPr algn="l" fontAlgn="b"/>
                      <a:r>
                        <a:rPr lang="en-US" sz="1100" b="0" i="0" u="none" strike="noStrike">
                          <a:solidFill>
                            <a:srgbClr val="000000"/>
                          </a:solidFill>
                          <a:effectLst/>
                          <a:latin typeface="Calibri"/>
                        </a:rPr>
                        <a:t>Mexico</a:t>
                      </a:r>
                    </a:p>
                  </a:txBody>
                  <a:tcPr marL="9525" marR="9525" marT="952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a:txBody>
                    <a:bodyPr/>
                    <a:lstStyle/>
                    <a:p>
                      <a:pPr algn="ctr" fontAlgn="b"/>
                      <a:r>
                        <a:rPr lang="en-US" sz="1100" b="0" i="0" u="none" strike="noStrike">
                          <a:solidFill>
                            <a:srgbClr val="000000"/>
                          </a:solidFill>
                          <a:effectLst/>
                          <a:latin typeface="Calibri"/>
                        </a:rPr>
                        <a:t>                     9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0.2%</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36-37%</a:t>
                      </a:r>
                    </a:p>
                  </a:txBody>
                  <a:tcPr marL="9525" marR="9525" marT="952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3530">
                <a:tc>
                  <a:txBody>
                    <a:bodyPr/>
                    <a:lstStyle/>
                    <a:p>
                      <a:pPr algn="l" fontAlgn="b"/>
                      <a:r>
                        <a:rPr lang="en-US" sz="1100" b="0" i="0" u="none" strike="noStrike">
                          <a:solidFill>
                            <a:srgbClr val="000000"/>
                          </a:solidFill>
                          <a:effectLst/>
                          <a:latin typeface="Calibri"/>
                        </a:rPr>
                        <a:t>Russia</a:t>
                      </a:r>
                    </a:p>
                  </a:txBody>
                  <a:tcPr marL="9525" marR="9525" marT="952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a:txBody>
                    <a:bodyPr/>
                    <a:lstStyle/>
                    <a:p>
                      <a:pPr algn="ctr" fontAlgn="b"/>
                      <a:r>
                        <a:rPr lang="en-US" sz="1100" b="0" i="0" u="none" strike="noStrike">
                          <a:solidFill>
                            <a:srgbClr val="000000"/>
                          </a:solidFill>
                          <a:effectLst/>
                          <a:latin typeface="Calibri"/>
                        </a:rPr>
                        <a:t>                  28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0.5%</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 </a:t>
                      </a:r>
                    </a:p>
                  </a:txBody>
                  <a:tcPr marL="9525" marR="9525" marT="952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3530">
                <a:tc>
                  <a:txBody>
                    <a:bodyPr/>
                    <a:lstStyle/>
                    <a:p>
                      <a:pPr algn="l" fontAlgn="b"/>
                      <a:r>
                        <a:rPr lang="en-US" sz="1100" b="0" i="0" u="none" strike="noStrike">
                          <a:solidFill>
                            <a:srgbClr val="000000"/>
                          </a:solidFill>
                          <a:effectLst/>
                          <a:latin typeface="Calibri"/>
                        </a:rPr>
                        <a:t>Others</a:t>
                      </a:r>
                    </a:p>
                  </a:txBody>
                  <a:tcPr marL="9525" marR="9525" marT="952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a:txBody>
                    <a:bodyPr/>
                    <a:lstStyle/>
                    <a:p>
                      <a:pPr algn="ctr" fontAlgn="b"/>
                      <a:r>
                        <a:rPr lang="en-US" sz="1100" b="0" i="0" u="none" strike="noStrike">
                          <a:solidFill>
                            <a:srgbClr val="000000"/>
                          </a:solidFill>
                          <a:effectLst/>
                          <a:latin typeface="Calibri"/>
                        </a:rPr>
                        <a:t>                  40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1%</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 </a:t>
                      </a:r>
                    </a:p>
                  </a:txBody>
                  <a:tcPr marL="9525" marR="9525" marT="952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0041">
                <a:tc>
                  <a:txBody>
                    <a:bodyPr/>
                    <a:lstStyle/>
                    <a:p>
                      <a:pPr algn="l" fontAlgn="b"/>
                      <a:r>
                        <a:rPr lang="en-US" sz="1100" b="1" i="0" u="none" strike="noStrike">
                          <a:solidFill>
                            <a:srgbClr val="000000"/>
                          </a:solidFill>
                          <a:effectLst/>
                          <a:latin typeface="Calibri"/>
                        </a:rPr>
                        <a:t>Total</a:t>
                      </a:r>
                    </a:p>
                  </a:txBody>
                  <a:tcPr marL="9525" marR="9525" marT="952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a:rPr>
                        <a:t>                         690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a:rPr>
                        <a:t>100%</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a:rPr>
                        <a:t>            5,400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a:rPr>
                        <a:t>100%</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a:rPr>
                        <a:t> </a:t>
                      </a:r>
                    </a:p>
                  </a:txBody>
                  <a:tcPr marL="9525" marR="9525" marT="952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4833">
                <a:tc>
                  <a:txBody>
                    <a:bodyPr/>
                    <a:lstStyle/>
                    <a:p>
                      <a:pPr algn="l" fontAlgn="b"/>
                      <a:r>
                        <a:rPr lang="en-US" sz="1100" b="0" i="0" u="none" strike="noStrike" dirty="0">
                          <a:solidFill>
                            <a:srgbClr val="000000"/>
                          </a:solidFill>
                          <a:effectLst/>
                          <a:latin typeface="Calibri"/>
                        </a:rPr>
                        <a:t>Years of consumption*</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                            38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                296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a:rPr>
                        <a:t>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HK" sz="3200" smtClean="0">
                <a:ea typeface="黑体" pitchFamily="2" charset="-122"/>
              </a:rPr>
              <a:t>Mn ore reserves </a:t>
            </a:r>
            <a:r>
              <a:rPr lang="en-GB" sz="3200" smtClean="0">
                <a:ea typeface="黑体" pitchFamily="2" charset="-122"/>
              </a:rPr>
              <a:t>– S. Africa</a:t>
            </a:r>
            <a:endParaRPr lang="en-HK" sz="3200" smtClean="0">
              <a:ea typeface="黑体" pitchFamily="2" charset="-122"/>
            </a:endParaRP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AE05287E-6C5C-4F7F-9756-481F0748C279}" type="slidenum">
              <a:rPr lang="en-US" altLang="zh-TW" smtClean="0"/>
              <a:pPr>
                <a:defRPr/>
              </a:pPr>
              <a:t>6</a:t>
            </a:fld>
            <a:endParaRPr lang="en-US" altLang="zh-TW"/>
          </a:p>
        </p:txBody>
      </p:sp>
      <p:graphicFrame>
        <p:nvGraphicFramePr>
          <p:cNvPr id="6" name="Graphique 1">
            <a:extLst>
              <a:ext uri="{FF2B5EF4-FFF2-40B4-BE49-F238E27FC236}"/>
            </a:extLst>
          </p:cNvPr>
          <p:cNvGraphicFramePr>
            <a:graphicFrameLocks noGrp="1"/>
          </p:cNvGraphicFramePr>
          <p:nvPr>
            <p:ph idx="1"/>
          </p:nvPr>
        </p:nvGraphicFramePr>
        <p:xfrm>
          <a:off x="1600200" y="1981200"/>
          <a:ext cx="6057802" cy="340196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sz="3200" smtClean="0">
                <a:ea typeface="黑体" pitchFamily="2" charset="-122"/>
              </a:rPr>
              <a:t>Mn ore resources – S. Africa</a:t>
            </a:r>
            <a:endParaRPr lang="en-US" sz="3200" smtClean="0">
              <a:ea typeface="黑体" pitchFamily="2" charset="-122"/>
            </a:endParaRP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D4788034-7D31-4FD1-AB05-677BE78542C5}" type="slidenum">
              <a:rPr lang="en-US" altLang="zh-TW" smtClean="0"/>
              <a:pPr>
                <a:defRPr/>
              </a:pPr>
              <a:t>7</a:t>
            </a:fld>
            <a:endParaRPr lang="en-US" altLang="zh-TW"/>
          </a:p>
        </p:txBody>
      </p:sp>
      <p:graphicFrame>
        <p:nvGraphicFramePr>
          <p:cNvPr id="6" name="Graphique 2">
            <a:extLst>
              <a:ext uri="{FF2B5EF4-FFF2-40B4-BE49-F238E27FC236}"/>
            </a:extLst>
          </p:cNvPr>
          <p:cNvGraphicFramePr>
            <a:graphicFrameLocks noGrp="1"/>
          </p:cNvGraphicFramePr>
          <p:nvPr>
            <p:ph idx="1"/>
          </p:nvPr>
        </p:nvGraphicFramePr>
        <p:xfrm>
          <a:off x="990600" y="1524000"/>
          <a:ext cx="7162800" cy="389643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z="3200" smtClean="0">
                <a:ea typeface="黑体" pitchFamily="2" charset="-122"/>
              </a:rPr>
              <a:t>Reserve</a:t>
            </a:r>
          </a:p>
        </p:txBody>
      </p:sp>
      <p:sp>
        <p:nvSpPr>
          <p:cNvPr id="8195" name="Content Placeholder 2"/>
          <p:cNvSpPr>
            <a:spLocks noGrp="1"/>
          </p:cNvSpPr>
          <p:nvPr>
            <p:ph idx="1"/>
          </p:nvPr>
        </p:nvSpPr>
        <p:spPr/>
        <p:txBody>
          <a:bodyPr/>
          <a:lstStyle/>
          <a:p>
            <a:pPr>
              <a:spcAft>
                <a:spcPts val="1000"/>
              </a:spcAft>
            </a:pPr>
            <a:r>
              <a:rPr lang="en-US" sz="1800" smtClean="0">
                <a:ea typeface="黑体" pitchFamily="2" charset="-122"/>
              </a:rPr>
              <a:t>Resources are defined as concentrations in the earth's crust that are currently or potentially recoverable.</a:t>
            </a:r>
          </a:p>
          <a:p>
            <a:pPr>
              <a:spcAft>
                <a:spcPts val="1000"/>
              </a:spcAft>
            </a:pPr>
            <a:r>
              <a:rPr lang="en-US" sz="1800" smtClean="0">
                <a:ea typeface="黑体" pitchFamily="2" charset="-122"/>
              </a:rPr>
              <a:t>Resources can be measured, indicated or inferred from geological evidence, and by extrapolating values found in drill samples. </a:t>
            </a:r>
          </a:p>
          <a:p>
            <a:pPr>
              <a:spcAft>
                <a:spcPts val="1000"/>
              </a:spcAft>
            </a:pPr>
            <a:r>
              <a:rPr lang="en-US" sz="1800" smtClean="0">
                <a:ea typeface="黑体" pitchFamily="2" charset="-122"/>
              </a:rPr>
              <a:t>The reserve base consists of measured and indicated resources that meet criteria of grade, thickness, quality and depth required by current mining and recovery practice.</a:t>
            </a:r>
          </a:p>
          <a:p>
            <a:pPr>
              <a:spcAft>
                <a:spcPts val="1000"/>
              </a:spcAft>
            </a:pPr>
            <a:r>
              <a:rPr lang="en-US" sz="1800" smtClean="0">
                <a:ea typeface="黑体" pitchFamily="2" charset="-122"/>
              </a:rPr>
              <a:t>This category includes resources that are currently economic, marginally economic and sub-economic.</a:t>
            </a:r>
          </a:p>
          <a:p>
            <a:pPr>
              <a:spcAft>
                <a:spcPts val="1000"/>
              </a:spcAft>
            </a:pPr>
            <a:r>
              <a:rPr lang="en-US" sz="1800" smtClean="0">
                <a:ea typeface="黑体" pitchFamily="2" charset="-122"/>
              </a:rPr>
              <a:t>Reserves are the part of the reserve base that is currently economically extractable and recoverable.</a:t>
            </a: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9581FC54-8D89-495E-911F-6B88C9462877}" type="slidenum">
              <a:rPr lang="en-US" altLang="zh-TW" smtClean="0"/>
              <a:pPr>
                <a:defRPr/>
              </a:pPr>
              <a:t>8</a:t>
            </a:fld>
            <a:endParaRPr lang="en-US" altLang="zh-TW"/>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z="3200" dirty="0" smtClean="0">
                <a:ea typeface="黑体" pitchFamily="2" charset="-122"/>
              </a:rPr>
              <a:t>Manganese – South Africa</a:t>
            </a:r>
          </a:p>
        </p:txBody>
      </p:sp>
      <p:sp>
        <p:nvSpPr>
          <p:cNvPr id="9219" name="Content Placeholder 2"/>
          <p:cNvSpPr>
            <a:spLocks noGrp="1"/>
          </p:cNvSpPr>
          <p:nvPr>
            <p:ph idx="1"/>
          </p:nvPr>
        </p:nvSpPr>
        <p:spPr/>
        <p:txBody>
          <a:bodyPr/>
          <a:lstStyle/>
          <a:p>
            <a:pPr>
              <a:spcAft>
                <a:spcPts val="1000"/>
              </a:spcAft>
            </a:pPr>
            <a:r>
              <a:rPr lang="en-US" sz="1800" smtClean="0">
                <a:ea typeface="黑体" pitchFamily="2" charset="-122"/>
              </a:rPr>
              <a:t>South Africa’s manganese resources are by far the largest in the world, accounting for some 78% of total estimates.</a:t>
            </a:r>
          </a:p>
          <a:p>
            <a:pPr>
              <a:spcAft>
                <a:spcPts val="1000"/>
              </a:spcAft>
            </a:pPr>
            <a:r>
              <a:rPr lang="en-US" sz="1800" smtClean="0">
                <a:ea typeface="黑体" pitchFamily="2" charset="-122"/>
              </a:rPr>
              <a:t>Its share of reserves is 29%, and the country is the world's leading producer of manganese in terms of contained metal.</a:t>
            </a:r>
          </a:p>
          <a:p>
            <a:pPr>
              <a:spcAft>
                <a:spcPts val="1000"/>
              </a:spcAft>
            </a:pPr>
            <a:r>
              <a:rPr lang="en-US" sz="1800" smtClean="0">
                <a:ea typeface="黑体" pitchFamily="2" charset="-122"/>
              </a:rPr>
              <a:t>Reserves are concentrated in Northern Cape province, where deposits occur in a zone extending 150km northwards from south of Postmasburg to Wessels and Black Rock north of Hotazel.</a:t>
            </a:r>
          </a:p>
          <a:p>
            <a:pPr>
              <a:spcAft>
                <a:spcPts val="1000"/>
              </a:spcAft>
            </a:pPr>
            <a:r>
              <a:rPr lang="en-US" sz="1800" smtClean="0">
                <a:ea typeface="黑体" pitchFamily="2" charset="-122"/>
              </a:rPr>
              <a:t>The northern Kalahari Manganese Field (KMF), a sedimentary marine deposit, is the main source of metallurgical-grade ore.</a:t>
            </a:r>
          </a:p>
          <a:p>
            <a:pPr>
              <a:spcAft>
                <a:spcPts val="1000"/>
              </a:spcAft>
            </a:pPr>
            <a:r>
              <a:rPr lang="en-US" sz="1800" smtClean="0">
                <a:ea typeface="黑体" pitchFamily="2" charset="-122"/>
              </a:rPr>
              <a:t>The southern (Postmasburg) field is a secondary enrichment deposit but reserves of high-grade ore are largely depleted and output consists predominantly of ferruginous manganese ore. The companies operating in the KMF possess very large reserves of manganese.</a:t>
            </a: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altLang="zh-CN" smtClean="0"/>
              <a:t>Page </a:t>
            </a:r>
            <a:fld id="{EFCA351E-6389-447C-9FCB-845B4CBB0865}" type="slidenum">
              <a:rPr lang="en-US" altLang="zh-TW" smtClean="0"/>
              <a:pPr>
                <a:defRPr/>
              </a:pPr>
              <a:t>9</a:t>
            </a:fld>
            <a:endParaRPr lang="en-US" altLang="zh-TW"/>
          </a:p>
        </p:txBody>
      </p:sp>
    </p:spTree>
  </p:cSld>
  <p:clrMapOvr>
    <a:masterClrMapping/>
  </p:clrMapOvr>
</p:sld>
</file>

<file path=ppt/theme/theme1.xml><?xml version="1.0" encoding="utf-8"?>
<a:theme xmlns:a="http://schemas.openxmlformats.org/drawingml/2006/main" name="AML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907</TotalTime>
  <Words>2034</Words>
  <Application>Microsoft Office PowerPoint</Application>
  <PresentationFormat>On-screen Show (4:3)</PresentationFormat>
  <Paragraphs>553</Paragraphs>
  <Slides>34</Slides>
  <Notes>0</Notes>
  <HiddenSlides>0</HiddenSlides>
  <MMClips>0</MMClips>
  <ScaleCrop>false</ScaleCrop>
  <HeadingPairs>
    <vt:vector size="4" baseType="variant">
      <vt:variant>
        <vt:lpstr>Theme</vt:lpstr>
      </vt:variant>
      <vt:variant>
        <vt:i4>2</vt:i4>
      </vt:variant>
      <vt:variant>
        <vt:lpstr>Slide Titles</vt:lpstr>
      </vt:variant>
      <vt:variant>
        <vt:i4>34</vt:i4>
      </vt:variant>
    </vt:vector>
  </HeadingPairs>
  <TitlesOfParts>
    <vt:vector size="36" baseType="lpstr">
      <vt:lpstr>AML_PowerPoint_Template</vt:lpstr>
      <vt:lpstr>Custom Design</vt:lpstr>
      <vt:lpstr>Mn Ore - South Africa’s perspective past and future</vt:lpstr>
      <vt:lpstr>Mn Ore - South Africa’s perspective past and future</vt:lpstr>
      <vt:lpstr>Mn Ore – South Africa</vt:lpstr>
      <vt:lpstr>Mn Ore – South Africa</vt:lpstr>
      <vt:lpstr>Mn Ore Reserves and Resources</vt:lpstr>
      <vt:lpstr>Mn ore reserves – S. Africa</vt:lpstr>
      <vt:lpstr>Mn ore resources – S. Africa</vt:lpstr>
      <vt:lpstr>Reserve</vt:lpstr>
      <vt:lpstr>Manganese – South Africa</vt:lpstr>
      <vt:lpstr>Manganese – Other Countries</vt:lpstr>
      <vt:lpstr>Manganese – Other Countries</vt:lpstr>
      <vt:lpstr>Mn Ore – South Africa</vt:lpstr>
      <vt:lpstr>History</vt:lpstr>
      <vt:lpstr>History</vt:lpstr>
      <vt:lpstr> The Historic Duopoly</vt:lpstr>
      <vt:lpstr>Samancor – S32</vt:lpstr>
      <vt:lpstr>Assmang</vt:lpstr>
      <vt:lpstr>Mn Ore – South Africa</vt:lpstr>
      <vt:lpstr>Development</vt:lpstr>
      <vt:lpstr>United Manganese of Kalahari (UMK)</vt:lpstr>
      <vt:lpstr>Tshipi e Ntle Manganese Mining</vt:lpstr>
      <vt:lpstr>Kudumane Manganese Resources</vt:lpstr>
      <vt:lpstr>Kudumane Manganese Resources</vt:lpstr>
      <vt:lpstr>Kalagadi Manganese</vt:lpstr>
      <vt:lpstr>S. Africa – Location of Mn Ore Mines</vt:lpstr>
      <vt:lpstr>S. Africa – Location of Mn Ore Mines</vt:lpstr>
      <vt:lpstr>Rough Cost Breakdown for S. A. Mines</vt:lpstr>
      <vt:lpstr>Mn Ore – South Africa</vt:lpstr>
      <vt:lpstr>Other Smaller Emerging mining operations</vt:lpstr>
      <vt:lpstr>Mn Ore – South Africa</vt:lpstr>
      <vt:lpstr>Transnet Allocation</vt:lpstr>
      <vt:lpstr>Year wise export from S. Africa</vt:lpstr>
      <vt:lpstr>Mn Ore Exports - S. Africa</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Ho Yin Chan</dc:creator>
  <cp:lastModifiedBy>Alireza</cp:lastModifiedBy>
  <cp:revision>27</cp:revision>
  <dcterms:created xsi:type="dcterms:W3CDTF">2009-10-12T07:30:33Z</dcterms:created>
  <dcterms:modified xsi:type="dcterms:W3CDTF">2018-09-10T19:15:03Z</dcterms:modified>
</cp:coreProperties>
</file>