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7.xml" ContentType="application/vnd.openxmlformats-officedocument.drawingml.chart+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8.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Override PartName="/ppt/charts/colors8.xml" ContentType="application/vnd.ms-office.chartcolorstyle+xml"/>
  <Override PartName="/ppt/charts/style8.xml" ContentType="application/vnd.ms-office.chart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5830" r:id="rId2"/>
    <p:sldMasterId id="2147485883" r:id="rId3"/>
  </p:sldMasterIdLst>
  <p:notesMasterIdLst>
    <p:notesMasterId r:id="rId39"/>
  </p:notesMasterIdLst>
  <p:handoutMasterIdLst>
    <p:handoutMasterId r:id="rId40"/>
  </p:handoutMasterIdLst>
  <p:sldIdLst>
    <p:sldId id="256" r:id="rId4"/>
    <p:sldId id="427" r:id="rId5"/>
    <p:sldId id="637" r:id="rId6"/>
    <p:sldId id="572" r:id="rId7"/>
    <p:sldId id="491" r:id="rId8"/>
    <p:sldId id="492" r:id="rId9"/>
    <p:sldId id="636" r:id="rId10"/>
    <p:sldId id="642" r:id="rId11"/>
    <p:sldId id="630" r:id="rId12"/>
    <p:sldId id="486" r:id="rId13"/>
    <p:sldId id="487" r:id="rId14"/>
    <p:sldId id="489" r:id="rId15"/>
    <p:sldId id="643" r:id="rId16"/>
    <p:sldId id="508" r:id="rId17"/>
    <p:sldId id="532" r:id="rId18"/>
    <p:sldId id="641" r:id="rId19"/>
    <p:sldId id="639" r:id="rId20"/>
    <p:sldId id="258" r:id="rId21"/>
    <p:sldId id="260" r:id="rId22"/>
    <p:sldId id="640" r:id="rId23"/>
    <p:sldId id="631" r:id="rId24"/>
    <p:sldId id="506" r:id="rId25"/>
    <p:sldId id="507" r:id="rId26"/>
    <p:sldId id="632" r:id="rId27"/>
    <p:sldId id="638" r:id="rId28"/>
    <p:sldId id="552" r:id="rId29"/>
    <p:sldId id="518" r:id="rId30"/>
    <p:sldId id="519" r:id="rId31"/>
    <p:sldId id="520" r:id="rId32"/>
    <p:sldId id="554" r:id="rId33"/>
    <p:sldId id="634" r:id="rId34"/>
    <p:sldId id="562" r:id="rId35"/>
    <p:sldId id="629" r:id="rId36"/>
    <p:sldId id="628" r:id="rId37"/>
    <p:sldId id="481" r:id="rId38"/>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56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28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00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7213" indent="1588"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mar Kundan" initials="KK" lastIdx="3" clrIdx="0">
    <p:extLst>
      <p:ext uri="{19B8F6BF-5375-455C-9EA6-DF929625EA0E}">
        <p15:presenceInfo xmlns:p15="http://schemas.microsoft.com/office/powerpoint/2012/main" xmlns="" userId="S-1-5-21-1106795804-2014464755-319577017-2709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0F14"/>
    <a:srgbClr val="F85F00"/>
    <a:srgbClr val="333399"/>
    <a:srgbClr val="7BBCE8"/>
    <a:srgbClr val="9E3F30"/>
    <a:srgbClr val="973F30"/>
    <a:srgbClr val="E15716"/>
    <a:srgbClr val="5C2D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0" autoAdjust="0"/>
    <p:restoredTop sz="94624" autoAdjust="0"/>
  </p:normalViewPr>
  <p:slideViewPr>
    <p:cSldViewPr>
      <p:cViewPr>
        <p:scale>
          <a:sx n="109" d="100"/>
          <a:sy n="109" d="100"/>
        </p:scale>
        <p:origin x="-96"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10"/>
    </p:cViewPr>
  </p:sorterViewPr>
  <p:notesViewPr>
    <p:cSldViewPr>
      <p:cViewPr varScale="1">
        <p:scale>
          <a:sx n="83" d="100"/>
          <a:sy n="83" d="100"/>
        </p:scale>
        <p:origin x="-2040"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sameer.khan\AppData\Local\Microsoft\Windows\INetCache\Content.Outlook\VTCF3IRQ\CERC%20All%20India%20Data.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sameer.khan\AppData\Local\Microsoft\Windows\INetCache\Content.Outlook\VTCF3IRQ\CERC%20All%20India%20Data.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D:\Power%20Trading_Achyutananda%20Saint\Trainings%20Documents\DATA\All%20India%20Generation%20Data.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C:\Users\sameer.khan\AppData\Local\Microsoft\Windows\INetCache\Content.Outlook\VTCF3IRQ\CERC%20All%20India%20Data.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D:\Power%20Trading_Achyutananda%20Saint\Trainings%20Documents\CERC%20Power%20Sector%20Data\CERC%20and%20CERC%20All%20India%20Data.xlsx" TargetMode="External"/></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oleObject" Target="file:///D:\Power%20Trading_Achyutananda%20Saint\Trainings%20Documents\CERC%20Power%20Sector%20Data\CERC%20and%20CERC%20All%20India%20Data.xlsx" TargetMode="External"/></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oleObject" Target="file:///C:\Users\sameer.khan\Desktop\Marketing\Punjab\Data-%20Punjab.xlsx" TargetMode="External"/></Relationships>
</file>

<file path=ppt/charts/_rels/chart8.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oleObject" Target="file:///\\anant\TPTCL_Share\TPTCL%20Marketing%20Presentations\CERC%20and%20CERC%20All%20India%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Generation Mix</a:t>
            </a:r>
          </a:p>
        </c:rich>
      </c:tx>
      <c:layout/>
      <c:overlay val="0"/>
      <c:spPr>
        <a:noFill/>
        <a:ln>
          <a:noFill/>
        </a:ln>
        <a:effectLst/>
      </c:spPr>
    </c:title>
    <c:autoTitleDeleted val="0"/>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30870728537573577"/>
          <c:w val="0.99160652744493893"/>
          <c:h val="0.67834773080549393"/>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1-F457-4E0D-BB68-AFF3B4A4D2B2}"/>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3-F457-4E0D-BB68-AFF3B4A4D2B2}"/>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5-F457-4E0D-BB68-AFF3B4A4D2B2}"/>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7-F457-4E0D-BB68-AFF3B4A4D2B2}"/>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Generation!$B$8:$B$11</c:f>
              <c:strCache>
                <c:ptCount val="4"/>
                <c:pt idx="0">
                  <c:v>Thermal</c:v>
                </c:pt>
                <c:pt idx="1">
                  <c:v>Nuclear</c:v>
                </c:pt>
                <c:pt idx="2">
                  <c:v>Hydro</c:v>
                </c:pt>
                <c:pt idx="3">
                  <c:v>RES</c:v>
                </c:pt>
              </c:strCache>
            </c:strRef>
          </c:cat>
          <c:val>
            <c:numRef>
              <c:f>Generation!$C$8:$C$11</c:f>
              <c:numCache>
                <c:formatCode>0</c:formatCode>
                <c:ptCount val="4"/>
                <c:pt idx="0">
                  <c:v>222906.59</c:v>
                </c:pt>
                <c:pt idx="1">
                  <c:v>6780</c:v>
                </c:pt>
                <c:pt idx="2">
                  <c:v>45293.42</c:v>
                </c:pt>
                <c:pt idx="3">
                  <c:v>69022.391000000003</c:v>
                </c:pt>
              </c:numCache>
            </c:numRef>
          </c:val>
          <c:extLst xmlns:c16r2="http://schemas.microsoft.com/office/drawing/2015/06/chart">
            <c:ext xmlns:c16="http://schemas.microsoft.com/office/drawing/2014/chart" uri="{C3380CC4-5D6E-409C-BE32-E72D297353CC}">
              <c16:uniqueId val="{00000008-F457-4E0D-BB68-AFF3B4A4D2B2}"/>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Sector-Wise Generation</a:t>
            </a:r>
          </a:p>
        </c:rich>
      </c:tx>
      <c:layout/>
      <c:overlay val="0"/>
      <c:spPr>
        <a:noFill/>
        <a:ln>
          <a:noFill/>
        </a:ln>
        <a:effectLst/>
      </c:spPr>
    </c:title>
    <c:autoTitleDeleted val="0"/>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7778619018776498E-3"/>
          <c:y val="0.24142467698784031"/>
          <c:w val="0.99722222222222223"/>
          <c:h val="0.75213400408282294"/>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1-E046-42AE-95EC-A22890B12DA1}"/>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3-E046-42AE-95EC-A22890B12DA1}"/>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5-E046-42AE-95EC-A22890B12DA1}"/>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layout>
                <c:manualLayout>
                  <c:x val="-0.21818181818181817"/>
                  <c:y val="-5.797101449275374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E046-42AE-95EC-A22890B12DA1}"/>
                </c:ext>
              </c:extLst>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Generation!$G$8:$G$10</c:f>
              <c:strCache>
                <c:ptCount val="3"/>
                <c:pt idx="0">
                  <c:v>State </c:v>
                </c:pt>
                <c:pt idx="1">
                  <c:v>Private</c:v>
                </c:pt>
                <c:pt idx="2">
                  <c:v>Central</c:v>
                </c:pt>
              </c:strCache>
            </c:strRef>
          </c:cat>
          <c:val>
            <c:numRef>
              <c:f>Generation!$H$8:$H$10</c:f>
              <c:numCache>
                <c:formatCode>0</c:formatCode>
                <c:ptCount val="3"/>
                <c:pt idx="0">
                  <c:v>103974.74999999999</c:v>
                </c:pt>
                <c:pt idx="1">
                  <c:v>155511.02100000001</c:v>
                </c:pt>
                <c:pt idx="2">
                  <c:v>84516.63</c:v>
                </c:pt>
              </c:numCache>
            </c:numRef>
          </c:val>
          <c:extLst xmlns:c16r2="http://schemas.microsoft.com/office/drawing/2015/06/chart">
            <c:ext xmlns:c16="http://schemas.microsoft.com/office/drawing/2014/chart" uri="{C3380CC4-5D6E-409C-BE32-E72D297353CC}">
              <c16:uniqueId val="{00000006-E046-42AE-95EC-A22890B12DA1}"/>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600" b="1" i="0" u="none" strike="noStrike" kern="1200" cap="none" baseline="0">
                <a:solidFill>
                  <a:schemeClr val="tx1"/>
                </a:solidFill>
                <a:latin typeface="+mn-lt"/>
                <a:ea typeface="+mn-ea"/>
                <a:cs typeface="+mn-cs"/>
              </a:defRPr>
            </a:pPr>
            <a:r>
              <a:rPr lang="en-US" sz="1600" b="1" i="0" u="none" strike="noStrike" kern="1200" cap="none" baseline="0" dirty="0">
                <a:solidFill>
                  <a:schemeClr val="tx1"/>
                </a:solidFill>
                <a:latin typeface="+mn-lt"/>
                <a:ea typeface="+mn-ea"/>
                <a:cs typeface="+mn-cs"/>
              </a:rPr>
              <a:t>Generation Mix as on 31.03.2010</a:t>
            </a:r>
          </a:p>
        </c:rich>
      </c:tx>
      <c:layout/>
      <c:overlay val="0"/>
      <c:spPr>
        <a:noFill/>
        <a:ln>
          <a:noFill/>
        </a:ln>
        <a:effectLst/>
      </c:spPr>
    </c:title>
    <c:autoTitleDeleted val="0"/>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3934725550610552E-3"/>
          <c:y val="0.28928980964758044"/>
          <c:w val="0.99160652744493882"/>
          <c:h val="0.67834773080549404"/>
        </c:manualLayout>
      </c:layout>
      <c:pie3DChart>
        <c:varyColors val="1"/>
        <c:ser>
          <c:idx val="0"/>
          <c:order val="0"/>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0-E76B-40DB-986F-4EC044B59DC2}"/>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0-B963-490F-BF3F-F74C0AECF917}"/>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1-B963-490F-BF3F-F74C0AECF917}"/>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2-B963-490F-BF3F-F74C0AECF917}"/>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'Generation - Source WiseFY10'!$B$1:$B$4</c:f>
              <c:strCache>
                <c:ptCount val="4"/>
                <c:pt idx="0">
                  <c:v>Thermal</c:v>
                </c:pt>
                <c:pt idx="1">
                  <c:v>Nuclear</c:v>
                </c:pt>
                <c:pt idx="2">
                  <c:v>Hydro</c:v>
                </c:pt>
                <c:pt idx="3">
                  <c:v>RES</c:v>
                </c:pt>
              </c:strCache>
            </c:strRef>
          </c:cat>
          <c:val>
            <c:numRef>
              <c:f>'Generation - Source WiseFY10'!$C$1:$C$4</c:f>
              <c:numCache>
                <c:formatCode>0</c:formatCode>
                <c:ptCount val="4"/>
                <c:pt idx="0">
                  <c:v>102453.98</c:v>
                </c:pt>
                <c:pt idx="1">
                  <c:v>4560</c:v>
                </c:pt>
                <c:pt idx="2">
                  <c:v>36863.4</c:v>
                </c:pt>
                <c:pt idx="3">
                  <c:v>15521.11</c:v>
                </c:pt>
              </c:numCache>
            </c:numRef>
          </c:val>
          <c:extLst xmlns:c16r2="http://schemas.microsoft.com/office/drawing/2015/06/chart">
            <c:ext xmlns:c16="http://schemas.microsoft.com/office/drawing/2014/chart" uri="{C3380CC4-5D6E-409C-BE32-E72D297353CC}">
              <c16:uniqueId val="{00000003-B963-490F-BF3F-F74C0AECF917}"/>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600" b="1" i="0" u="none" strike="noStrike" kern="1200" cap="none" baseline="0">
                <a:solidFill>
                  <a:schemeClr val="tx1"/>
                </a:solidFill>
                <a:latin typeface="+mn-lt"/>
                <a:ea typeface="+mn-ea"/>
                <a:cs typeface="+mn-cs"/>
              </a:defRPr>
            </a:pPr>
            <a:r>
              <a:rPr lang="en-US" sz="1600" b="1" i="0" u="none" strike="noStrike" kern="1200" cap="none" baseline="0" dirty="0">
                <a:solidFill>
                  <a:schemeClr val="tx1"/>
                </a:solidFill>
                <a:latin typeface="+mn-lt"/>
                <a:ea typeface="+mn-ea"/>
                <a:cs typeface="+mn-cs"/>
              </a:rPr>
              <a:t>Generation Mix as 31.03.2018</a:t>
            </a:r>
          </a:p>
        </c:rich>
      </c:tx>
      <c:layout/>
      <c:overlay val="0"/>
      <c:spPr>
        <a:noFill/>
        <a:ln>
          <a:noFill/>
        </a:ln>
        <a:effectLst/>
      </c:spPr>
    </c:title>
    <c:autoTitleDeleted val="0"/>
    <c:view3D>
      <c:rotX val="30"/>
      <c:rotY val="0"/>
      <c:depthPercent val="100"/>
      <c:rAngAx val="0"/>
      <c:perspective val="3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20664878024725628"/>
          <c:w val="1"/>
          <c:h val="0.78040615200290764"/>
        </c:manualLayout>
      </c:layout>
      <c:pie3DChart>
        <c:varyColors val="1"/>
        <c:ser>
          <c:idx val="0"/>
          <c:order val="0"/>
          <c:dPt>
            <c:idx val="0"/>
            <c:bubble3D val="0"/>
            <c:explosion val="26"/>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1-F9B7-4716-9539-1810954E4F99}"/>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3-F9B7-4716-9539-1810954E4F99}"/>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5-F9B7-4716-9539-1810954E4F99}"/>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7-F9B7-4716-9539-1810954E4F99}"/>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dLbl>
            <c:dLbl>
              <c:idx val="3"/>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dLbl>
            <c:spPr>
              <a:noFill/>
              <a:ln>
                <a:noFill/>
              </a:ln>
              <a:effectLst/>
            </c:sp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Generation!$B$8:$B$11</c:f>
              <c:strCache>
                <c:ptCount val="4"/>
                <c:pt idx="0">
                  <c:v>Thermal</c:v>
                </c:pt>
                <c:pt idx="1">
                  <c:v>Nuclear</c:v>
                </c:pt>
                <c:pt idx="2">
                  <c:v>Hydro</c:v>
                </c:pt>
                <c:pt idx="3">
                  <c:v>RES</c:v>
                </c:pt>
              </c:strCache>
            </c:strRef>
          </c:cat>
          <c:val>
            <c:numRef>
              <c:f>Generation!$C$8:$C$11</c:f>
              <c:numCache>
                <c:formatCode>0</c:formatCode>
                <c:ptCount val="4"/>
                <c:pt idx="0">
                  <c:v>222906.59</c:v>
                </c:pt>
                <c:pt idx="1">
                  <c:v>6780</c:v>
                </c:pt>
                <c:pt idx="2">
                  <c:v>45293.42</c:v>
                </c:pt>
                <c:pt idx="3">
                  <c:v>69022.391000000003</c:v>
                </c:pt>
              </c:numCache>
            </c:numRef>
          </c:val>
          <c:extLst xmlns:c16r2="http://schemas.microsoft.com/office/drawing/2015/06/chart">
            <c:ext xmlns:c16="http://schemas.microsoft.com/office/drawing/2014/chart" uri="{C3380CC4-5D6E-409C-BE32-E72D297353CC}">
              <c16:uniqueId val="{00000008-F9B7-4716-9539-1810954E4F99}"/>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zero"/>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Deficit in Energy - MUs/(%) </a:t>
            </a:r>
          </a:p>
        </c:rich>
      </c:tx>
      <c:layout/>
      <c:overlay val="0"/>
      <c:spPr>
        <a:noFill/>
        <a:ln>
          <a:noFill/>
        </a:ln>
        <a:effectLst/>
      </c:spPr>
    </c:title>
    <c:autoTitleDeleted val="0"/>
    <c:plotArea>
      <c:layout/>
      <c:lineChart>
        <c:grouping val="standard"/>
        <c:varyColors val="0"/>
        <c:ser>
          <c:idx val="0"/>
          <c:order val="0"/>
          <c:tx>
            <c:strRef>
              <c:f>'Power Position'!$D$3</c:f>
              <c:strCache>
                <c:ptCount val="1"/>
                <c:pt idx="0">
                  <c:v>Deficits (MUs)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'Power Position'!$A$4:$A$13</c:f>
              <c:strCache>
                <c:ptCount val="10"/>
                <c:pt idx="1">
                  <c:v>2009-10</c:v>
                </c:pt>
                <c:pt idx="2">
                  <c:v>2010-11</c:v>
                </c:pt>
                <c:pt idx="3">
                  <c:v>2011-12</c:v>
                </c:pt>
                <c:pt idx="4">
                  <c:v>2012-13</c:v>
                </c:pt>
                <c:pt idx="5">
                  <c:v>2013-14</c:v>
                </c:pt>
                <c:pt idx="6">
                  <c:v>2014-15</c:v>
                </c:pt>
                <c:pt idx="7">
                  <c:v>2015-16</c:v>
                </c:pt>
                <c:pt idx="8">
                  <c:v>2016-17</c:v>
                </c:pt>
                <c:pt idx="9">
                  <c:v>2017-18 </c:v>
                </c:pt>
              </c:strCache>
            </c:strRef>
          </c:cat>
          <c:val>
            <c:numRef>
              <c:f>'Power Position'!$D$4:$D$13</c:f>
              <c:numCache>
                <c:formatCode>#,##0</c:formatCode>
                <c:ptCount val="10"/>
                <c:pt idx="1">
                  <c:v>83950</c:v>
                </c:pt>
                <c:pt idx="2">
                  <c:v>73236</c:v>
                </c:pt>
                <c:pt idx="3">
                  <c:v>79313</c:v>
                </c:pt>
                <c:pt idx="4">
                  <c:v>86905</c:v>
                </c:pt>
                <c:pt idx="5">
                  <c:v>42431</c:v>
                </c:pt>
                <c:pt idx="6">
                  <c:v>38143</c:v>
                </c:pt>
                <c:pt idx="7">
                  <c:v>23522</c:v>
                </c:pt>
                <c:pt idx="8">
                  <c:v>7461</c:v>
                </c:pt>
                <c:pt idx="9">
                  <c:v>8567</c:v>
                </c:pt>
              </c:numCache>
            </c:numRef>
          </c:val>
          <c:smooth val="0"/>
          <c:extLst xmlns:c16r2="http://schemas.microsoft.com/office/drawing/2015/06/chart">
            <c:ext xmlns:c16="http://schemas.microsoft.com/office/drawing/2014/chart" uri="{C3380CC4-5D6E-409C-BE32-E72D297353CC}">
              <c16:uniqueId val="{00000000-388B-42AB-A86D-A14AF1919E29}"/>
            </c:ext>
          </c:extLst>
        </c:ser>
        <c:dLbls>
          <c:showLegendKey val="0"/>
          <c:showVal val="0"/>
          <c:showCatName val="0"/>
          <c:showSerName val="0"/>
          <c:showPercent val="0"/>
          <c:showBubbleSize val="0"/>
        </c:dLbls>
        <c:marker val="1"/>
        <c:smooth val="0"/>
        <c:axId val="102389248"/>
        <c:axId val="100058240"/>
      </c:lineChart>
      <c:lineChart>
        <c:grouping val="standard"/>
        <c:varyColors val="0"/>
        <c:ser>
          <c:idx val="1"/>
          <c:order val="1"/>
          <c:tx>
            <c:strRef>
              <c:f>'Power Position'!$E$3</c:f>
              <c:strCache>
                <c:ptCount val="1"/>
                <c:pt idx="0">
                  <c:v>Deficits (%)</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'Power Position'!$A$4:$A$13</c:f>
              <c:strCache>
                <c:ptCount val="10"/>
                <c:pt idx="1">
                  <c:v>2009-10</c:v>
                </c:pt>
                <c:pt idx="2">
                  <c:v>2010-11</c:v>
                </c:pt>
                <c:pt idx="3">
                  <c:v>2011-12</c:v>
                </c:pt>
                <c:pt idx="4">
                  <c:v>2012-13</c:v>
                </c:pt>
                <c:pt idx="5">
                  <c:v>2013-14</c:v>
                </c:pt>
                <c:pt idx="6">
                  <c:v>2014-15</c:v>
                </c:pt>
                <c:pt idx="7">
                  <c:v>2015-16</c:v>
                </c:pt>
                <c:pt idx="8">
                  <c:v>2016-17</c:v>
                </c:pt>
                <c:pt idx="9">
                  <c:v>2017-18 </c:v>
                </c:pt>
              </c:strCache>
            </c:strRef>
          </c:cat>
          <c:val>
            <c:numRef>
              <c:f>'Power Position'!$E$4:$E$13</c:f>
              <c:numCache>
                <c:formatCode>0.0</c:formatCode>
                <c:ptCount val="10"/>
                <c:pt idx="1">
                  <c:v>10.1</c:v>
                </c:pt>
                <c:pt idx="2">
                  <c:v>8.5</c:v>
                </c:pt>
                <c:pt idx="3">
                  <c:v>8.5</c:v>
                </c:pt>
                <c:pt idx="4">
                  <c:v>8.6999999999999993</c:v>
                </c:pt>
                <c:pt idx="5">
                  <c:v>4.2</c:v>
                </c:pt>
                <c:pt idx="6">
                  <c:v>3.6</c:v>
                </c:pt>
                <c:pt idx="7">
                  <c:v>2.1</c:v>
                </c:pt>
                <c:pt idx="8">
                  <c:v>0.7</c:v>
                </c:pt>
                <c:pt idx="9">
                  <c:v>0.7</c:v>
                </c:pt>
              </c:numCache>
            </c:numRef>
          </c:val>
          <c:smooth val="0"/>
          <c:extLst xmlns:c16r2="http://schemas.microsoft.com/office/drawing/2015/06/chart">
            <c:ext xmlns:c16="http://schemas.microsoft.com/office/drawing/2014/chart" uri="{C3380CC4-5D6E-409C-BE32-E72D297353CC}">
              <c16:uniqueId val="{00000001-388B-42AB-A86D-A14AF1919E29}"/>
            </c:ext>
          </c:extLst>
        </c:ser>
        <c:dLbls>
          <c:showLegendKey val="0"/>
          <c:showVal val="0"/>
          <c:showCatName val="0"/>
          <c:showSerName val="0"/>
          <c:showPercent val="0"/>
          <c:showBubbleSize val="0"/>
        </c:dLbls>
        <c:marker val="1"/>
        <c:smooth val="0"/>
        <c:axId val="102390272"/>
        <c:axId val="100058816"/>
      </c:lineChart>
      <c:catAx>
        <c:axId val="102389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058240"/>
        <c:crosses val="autoZero"/>
        <c:auto val="1"/>
        <c:lblAlgn val="ctr"/>
        <c:lblOffset val="100"/>
        <c:noMultiLvlLbl val="0"/>
      </c:catAx>
      <c:valAx>
        <c:axId val="1000582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MUs</a:t>
                </a:r>
              </a:p>
            </c:rich>
          </c:tx>
          <c:layout/>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389248"/>
        <c:crosses val="autoZero"/>
        <c:crossBetween val="between"/>
        <c:majorUnit val="20000"/>
      </c:valAx>
      <c:catAx>
        <c:axId val="102390272"/>
        <c:scaling>
          <c:orientation val="minMax"/>
        </c:scaling>
        <c:delete val="1"/>
        <c:axPos val="b"/>
        <c:numFmt formatCode="General" sourceLinked="1"/>
        <c:majorTickMark val="none"/>
        <c:minorTickMark val="none"/>
        <c:tickLblPos val="nextTo"/>
        <c:crossAx val="100058816"/>
        <c:crosses val="autoZero"/>
        <c:auto val="1"/>
        <c:lblAlgn val="ctr"/>
        <c:lblOffset val="100"/>
        <c:noMultiLvlLbl val="0"/>
      </c:catAx>
      <c:valAx>
        <c:axId val="10005881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390272"/>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Deficit in Peak - (MW)/(%)</a:t>
            </a:r>
          </a:p>
        </c:rich>
      </c:tx>
      <c:layout/>
      <c:overlay val="0"/>
      <c:spPr>
        <a:noFill/>
        <a:ln>
          <a:noFill/>
        </a:ln>
        <a:effectLst/>
      </c:spPr>
    </c:title>
    <c:autoTitleDeleted val="0"/>
    <c:plotArea>
      <c:layout/>
      <c:lineChart>
        <c:grouping val="standard"/>
        <c:varyColors val="0"/>
        <c:ser>
          <c:idx val="0"/>
          <c:order val="0"/>
          <c:tx>
            <c:strRef>
              <c:f>'Power Position'!$H$3</c:f>
              <c:strCache>
                <c:ptCount val="1"/>
                <c:pt idx="0">
                  <c:v>Deficits (MW)</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'Power Position'!$A$4:$A$13</c:f>
              <c:strCache>
                <c:ptCount val="10"/>
                <c:pt idx="1">
                  <c:v>2009-10</c:v>
                </c:pt>
                <c:pt idx="2">
                  <c:v>2010-11</c:v>
                </c:pt>
                <c:pt idx="3">
                  <c:v>2011-12</c:v>
                </c:pt>
                <c:pt idx="4">
                  <c:v>2012-13</c:v>
                </c:pt>
                <c:pt idx="5">
                  <c:v>2013-14</c:v>
                </c:pt>
                <c:pt idx="6">
                  <c:v>2014-15</c:v>
                </c:pt>
                <c:pt idx="7">
                  <c:v>2015-16</c:v>
                </c:pt>
                <c:pt idx="8">
                  <c:v>2016-17</c:v>
                </c:pt>
                <c:pt idx="9">
                  <c:v>2017-18 </c:v>
                </c:pt>
              </c:strCache>
            </c:strRef>
          </c:cat>
          <c:val>
            <c:numRef>
              <c:f>'Power Position'!$H$4:$H$13</c:f>
              <c:numCache>
                <c:formatCode>#,##0</c:formatCode>
                <c:ptCount val="10"/>
                <c:pt idx="1">
                  <c:v>15157</c:v>
                </c:pt>
                <c:pt idx="2">
                  <c:v>12031</c:v>
                </c:pt>
                <c:pt idx="3">
                  <c:v>13815</c:v>
                </c:pt>
                <c:pt idx="4">
                  <c:v>12159</c:v>
                </c:pt>
                <c:pt idx="5">
                  <c:v>6103</c:v>
                </c:pt>
                <c:pt idx="6">
                  <c:v>7006</c:v>
                </c:pt>
                <c:pt idx="7">
                  <c:v>4903</c:v>
                </c:pt>
                <c:pt idx="8">
                  <c:v>2608</c:v>
                </c:pt>
                <c:pt idx="9">
                  <c:v>3314</c:v>
                </c:pt>
              </c:numCache>
            </c:numRef>
          </c:val>
          <c:smooth val="0"/>
          <c:extLst xmlns:c16r2="http://schemas.microsoft.com/office/drawing/2015/06/chart">
            <c:ext xmlns:c16="http://schemas.microsoft.com/office/drawing/2014/chart" uri="{C3380CC4-5D6E-409C-BE32-E72D297353CC}">
              <c16:uniqueId val="{00000000-4EFC-4E02-A2A5-98A4FB55F393}"/>
            </c:ext>
          </c:extLst>
        </c:ser>
        <c:dLbls>
          <c:showLegendKey val="0"/>
          <c:showVal val="0"/>
          <c:showCatName val="0"/>
          <c:showSerName val="0"/>
          <c:showPercent val="0"/>
          <c:showBubbleSize val="0"/>
        </c:dLbls>
        <c:marker val="1"/>
        <c:smooth val="0"/>
        <c:axId val="102391296"/>
        <c:axId val="100060544"/>
      </c:lineChart>
      <c:lineChart>
        <c:grouping val="standard"/>
        <c:varyColors val="0"/>
        <c:ser>
          <c:idx val="1"/>
          <c:order val="1"/>
          <c:tx>
            <c:strRef>
              <c:f>'Power Position'!$I$3</c:f>
              <c:strCache>
                <c:ptCount val="1"/>
                <c:pt idx="0">
                  <c:v>Deficits (%)</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'Power Position'!$A$4:$A$13</c:f>
              <c:strCache>
                <c:ptCount val="10"/>
                <c:pt idx="1">
                  <c:v>2009-10</c:v>
                </c:pt>
                <c:pt idx="2">
                  <c:v>2010-11</c:v>
                </c:pt>
                <c:pt idx="3">
                  <c:v>2011-12</c:v>
                </c:pt>
                <c:pt idx="4">
                  <c:v>2012-13</c:v>
                </c:pt>
                <c:pt idx="5">
                  <c:v>2013-14</c:v>
                </c:pt>
                <c:pt idx="6">
                  <c:v>2014-15</c:v>
                </c:pt>
                <c:pt idx="7">
                  <c:v>2015-16</c:v>
                </c:pt>
                <c:pt idx="8">
                  <c:v>2016-17</c:v>
                </c:pt>
                <c:pt idx="9">
                  <c:v>2017-18 </c:v>
                </c:pt>
              </c:strCache>
            </c:strRef>
          </c:cat>
          <c:val>
            <c:numRef>
              <c:f>'Power Position'!$I$4:$I$13</c:f>
              <c:numCache>
                <c:formatCode>0.0</c:formatCode>
                <c:ptCount val="10"/>
                <c:pt idx="1">
                  <c:v>12.7</c:v>
                </c:pt>
                <c:pt idx="2">
                  <c:v>9.8000000000000007</c:v>
                </c:pt>
                <c:pt idx="3">
                  <c:v>10.6</c:v>
                </c:pt>
                <c:pt idx="4">
                  <c:v>9</c:v>
                </c:pt>
                <c:pt idx="5">
                  <c:v>4.5</c:v>
                </c:pt>
                <c:pt idx="6">
                  <c:v>4.7</c:v>
                </c:pt>
                <c:pt idx="7">
                  <c:v>3.2</c:v>
                </c:pt>
                <c:pt idx="8">
                  <c:v>1.6</c:v>
                </c:pt>
                <c:pt idx="9">
                  <c:v>2</c:v>
                </c:pt>
              </c:numCache>
            </c:numRef>
          </c:val>
          <c:smooth val="0"/>
          <c:extLst xmlns:c16r2="http://schemas.microsoft.com/office/drawing/2015/06/chart">
            <c:ext xmlns:c16="http://schemas.microsoft.com/office/drawing/2014/chart" uri="{C3380CC4-5D6E-409C-BE32-E72D297353CC}">
              <c16:uniqueId val="{00000001-4EFC-4E02-A2A5-98A4FB55F393}"/>
            </c:ext>
          </c:extLst>
        </c:ser>
        <c:dLbls>
          <c:showLegendKey val="0"/>
          <c:showVal val="0"/>
          <c:showCatName val="0"/>
          <c:showSerName val="0"/>
          <c:showPercent val="0"/>
          <c:showBubbleSize val="0"/>
        </c:dLbls>
        <c:marker val="1"/>
        <c:smooth val="0"/>
        <c:axId val="102621696"/>
        <c:axId val="100061120"/>
      </c:lineChart>
      <c:catAx>
        <c:axId val="10239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060544"/>
        <c:crosses val="autoZero"/>
        <c:auto val="1"/>
        <c:lblAlgn val="ctr"/>
        <c:lblOffset val="100"/>
        <c:noMultiLvlLbl val="0"/>
      </c:catAx>
      <c:valAx>
        <c:axId val="100060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MW</a:t>
                </a:r>
              </a:p>
            </c:rich>
          </c:tx>
          <c:layout/>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391296"/>
        <c:crosses val="autoZero"/>
        <c:crossBetween val="between"/>
        <c:majorUnit val="3000"/>
      </c:valAx>
      <c:catAx>
        <c:axId val="102621696"/>
        <c:scaling>
          <c:orientation val="minMax"/>
        </c:scaling>
        <c:delete val="1"/>
        <c:axPos val="b"/>
        <c:numFmt formatCode="General" sourceLinked="1"/>
        <c:majorTickMark val="none"/>
        <c:minorTickMark val="none"/>
        <c:tickLblPos val="nextTo"/>
        <c:crossAx val="100061120"/>
        <c:crosses val="autoZero"/>
        <c:auto val="1"/>
        <c:lblAlgn val="ctr"/>
        <c:lblOffset val="100"/>
        <c:noMultiLvlLbl val="0"/>
      </c:catAx>
      <c:valAx>
        <c:axId val="100061120"/>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62169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Percentage</a:t>
            </a:r>
            <a:r>
              <a:rPr lang="en-US" sz="2000" baseline="0" dirty="0"/>
              <a:t> Energy Share  Contract Wise</a:t>
            </a:r>
            <a:endParaRPr lang="en-US" sz="2000" dirty="0"/>
          </a:p>
        </c:rich>
      </c:tx>
      <c:overlay val="0"/>
      <c:spPr>
        <a:noFill/>
        <a:ln>
          <a:noFill/>
        </a:ln>
        <a:effectLst/>
      </c:spPr>
    </c:title>
    <c:autoTitleDeleted val="0"/>
    <c:plotArea>
      <c:layout>
        <c:manualLayout>
          <c:layoutTarget val="inner"/>
          <c:xMode val="edge"/>
          <c:yMode val="edge"/>
          <c:x val="0.12937203328307365"/>
          <c:y val="0.2504429133858268"/>
          <c:w val="0.7164231864633942"/>
          <c:h val="0.56119816272965883"/>
        </c:manualLayout>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79BA-4060-A383-7777C2E1EB38}"/>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79BA-4060-A383-7777C2E1EB38}"/>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79BA-4060-A383-7777C2E1EB38}"/>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79BA-4060-A383-7777C2E1EB38}"/>
              </c:ext>
            </c:extLst>
          </c:dPt>
          <c:dLbls>
            <c:dLbl>
              <c:idx val="0"/>
              <c:layout>
                <c:manualLayout>
                  <c:x val="5.7295750265259397E-2"/>
                  <c:y val="-4.2168635170603673E-2"/>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79BA-4060-A383-7777C2E1EB38}"/>
                </c:ext>
              </c:extLst>
            </c:dLbl>
            <c:dLbl>
              <c:idx val="1"/>
              <c:layout>
                <c:manualLayout>
                  <c:x val="-3.9687831574244742E-2"/>
                  <c:y val="3.3573272090988628E-2"/>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79BA-4060-A383-7777C2E1EB38}"/>
                </c:ext>
              </c:extLst>
            </c:dLbl>
            <c:dLbl>
              <c:idx val="2"/>
              <c:layout>
                <c:manualLayout>
                  <c:x val="-1.6194644552409671E-2"/>
                  <c:y val="7.4752843394575675E-3"/>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79BA-4060-A383-7777C2E1EB38}"/>
                </c:ext>
              </c:extLst>
            </c:dLbl>
            <c:dLbl>
              <c:idx val="3"/>
              <c:layout>
                <c:manualLayout>
                  <c:x val="1.1578433015022059E-2"/>
                  <c:y val="-1.350174978127734E-3"/>
                </c:manualLayout>
              </c:layout>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79BA-4060-A383-7777C2E1EB3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Sheet3!$O$8:$O$11</c:f>
              <c:strCache>
                <c:ptCount val="4"/>
                <c:pt idx="0">
                  <c:v>Long Term </c:v>
                </c:pt>
                <c:pt idx="1">
                  <c:v>Short Term- OTC</c:v>
                </c:pt>
                <c:pt idx="2">
                  <c:v>Short Term- PX</c:v>
                </c:pt>
                <c:pt idx="3">
                  <c:v>Short Term- DSM</c:v>
                </c:pt>
              </c:strCache>
            </c:strRef>
          </c:cat>
          <c:val>
            <c:numRef>
              <c:f>Sheet3!$P$8:$P$11</c:f>
              <c:numCache>
                <c:formatCode>0%</c:formatCode>
                <c:ptCount val="4"/>
                <c:pt idx="0">
                  <c:v>0.9</c:v>
                </c:pt>
                <c:pt idx="1">
                  <c:v>0.05</c:v>
                </c:pt>
                <c:pt idx="2">
                  <c:v>0.03</c:v>
                </c:pt>
                <c:pt idx="3">
                  <c:v>0.02</c:v>
                </c:pt>
              </c:numCache>
            </c:numRef>
          </c:val>
          <c:extLst xmlns:c16r2="http://schemas.microsoft.com/office/drawing/2015/06/chart">
            <c:ext xmlns:c16="http://schemas.microsoft.com/office/drawing/2014/chart" uri="{C3380CC4-5D6E-409C-BE32-E72D297353CC}">
              <c16:uniqueId val="{00000008-79BA-4060-A383-7777C2E1EB38}"/>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4.9999935827092515E-2"/>
          <c:y val="0.85491372897273721"/>
          <c:w val="0.79894037695165843"/>
          <c:h val="0.1201252766755886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400" b="0" i="0" u="none" strike="noStrike" kern="1200" spc="0" baseline="0">
              <a:solidFill>
                <a:schemeClr val="accent1">
                  <a:lumMod val="50000"/>
                </a:schemeClr>
              </a:solidFill>
              <a:latin typeface="+mn-lt"/>
              <a:ea typeface="+mn-ea"/>
              <a:cs typeface="+mn-cs"/>
            </a:defRPr>
          </a:pPr>
          <a:endParaRPr lang="en-US"/>
        </a:p>
      </c:txPr>
    </c:title>
    <c:autoTitleDeleted val="0"/>
    <c:plotArea>
      <c:layout/>
      <c:lineChart>
        <c:grouping val="standard"/>
        <c:varyColors val="0"/>
        <c:ser>
          <c:idx val="0"/>
          <c:order val="0"/>
          <c:tx>
            <c:strRef>
              <c:f>'Month wise'!$J$4</c:f>
              <c:strCache>
                <c:ptCount val="1"/>
                <c:pt idx="0">
                  <c:v>MCP(₹/KwH)</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'Month wise'!$I$5:$I$14</c:f>
              <c:strCache>
                <c:ptCount val="10"/>
                <c:pt idx="0">
                  <c:v>FY10</c:v>
                </c:pt>
                <c:pt idx="1">
                  <c:v>FY11</c:v>
                </c:pt>
                <c:pt idx="2">
                  <c:v>FY12</c:v>
                </c:pt>
                <c:pt idx="3">
                  <c:v>FY13</c:v>
                </c:pt>
                <c:pt idx="4">
                  <c:v>FY14</c:v>
                </c:pt>
                <c:pt idx="5">
                  <c:v>FY15</c:v>
                </c:pt>
                <c:pt idx="6">
                  <c:v>FY16</c:v>
                </c:pt>
                <c:pt idx="7">
                  <c:v>FY17</c:v>
                </c:pt>
                <c:pt idx="8">
                  <c:v>FY18</c:v>
                </c:pt>
                <c:pt idx="9">
                  <c:v>FY19 till Aug'18 </c:v>
                </c:pt>
              </c:strCache>
            </c:strRef>
          </c:cat>
          <c:val>
            <c:numRef>
              <c:f>'Month wise'!$J$5:$J$14</c:f>
              <c:numCache>
                <c:formatCode>0.00</c:formatCode>
                <c:ptCount val="10"/>
                <c:pt idx="0">
                  <c:v>5.1870000000000003</c:v>
                </c:pt>
                <c:pt idx="1">
                  <c:v>3.5640000000000001</c:v>
                </c:pt>
                <c:pt idx="2">
                  <c:v>3.536</c:v>
                </c:pt>
                <c:pt idx="3">
                  <c:v>3.4870000000000001</c:v>
                </c:pt>
                <c:pt idx="4">
                  <c:v>2.8010000000000002</c:v>
                </c:pt>
                <c:pt idx="5">
                  <c:v>3.5110000000000001</c:v>
                </c:pt>
                <c:pt idx="6">
                  <c:v>2.7309999999999999</c:v>
                </c:pt>
                <c:pt idx="7">
                  <c:v>2.4140000000000001</c:v>
                </c:pt>
                <c:pt idx="8">
                  <c:v>3.2549999999999999</c:v>
                </c:pt>
                <c:pt idx="9">
                  <c:v>3.8149999999999999</c:v>
                </c:pt>
              </c:numCache>
            </c:numRef>
          </c:val>
          <c:smooth val="0"/>
          <c:extLst xmlns:c16r2="http://schemas.microsoft.com/office/drawing/2015/06/chart">
            <c:ext xmlns:c16="http://schemas.microsoft.com/office/drawing/2014/chart" uri="{C3380CC4-5D6E-409C-BE32-E72D297353CC}">
              <c16:uniqueId val="{00000000-9C86-4478-8770-0E8C16B925D0}"/>
            </c:ext>
          </c:extLst>
        </c:ser>
        <c:dLbls>
          <c:dLblPos val="t"/>
          <c:showLegendKey val="0"/>
          <c:showVal val="1"/>
          <c:showCatName val="0"/>
          <c:showSerName val="0"/>
          <c:showPercent val="0"/>
          <c:showBubbleSize val="0"/>
        </c:dLbls>
        <c:marker val="1"/>
        <c:smooth val="0"/>
        <c:axId val="139194368"/>
        <c:axId val="32613504"/>
      </c:lineChart>
      <c:catAx>
        <c:axId val="139194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2613504"/>
        <c:crosses val="autoZero"/>
        <c:auto val="1"/>
        <c:lblAlgn val="ctr"/>
        <c:lblOffset val="100"/>
        <c:noMultiLvlLbl val="0"/>
      </c:catAx>
      <c:valAx>
        <c:axId val="326135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IN" sz="1600" dirty="0">
                    <a:solidFill>
                      <a:schemeClr val="tx1"/>
                    </a:solidFill>
                  </a:rPr>
                  <a:t>Power Price (₹/</a:t>
                </a:r>
                <a:r>
                  <a:rPr lang="en-IN" sz="1600" dirty="0" err="1">
                    <a:solidFill>
                      <a:schemeClr val="tx1"/>
                    </a:solidFill>
                  </a:rPr>
                  <a:t>KwH</a:t>
                </a:r>
                <a:r>
                  <a:rPr lang="en-IN" sz="1600" dirty="0">
                    <a:solidFill>
                      <a:schemeClr val="tx1"/>
                    </a:solidFill>
                  </a:rPr>
                  <a:t>)</a:t>
                </a:r>
              </a:p>
            </c:rich>
          </c:tx>
          <c:overlay val="0"/>
          <c:spPr>
            <a:noFill/>
            <a:ln>
              <a:noFill/>
            </a:ln>
            <a:effectLst/>
          </c:sp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3919436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4F7C82-F2DC-48A8-931C-3443ED8943D1}"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3028CBE6-CB02-43C9-A882-2D73FE26B61E}">
      <dgm:prSet phldrT="[Text]" custT="1"/>
      <dgm:spPr/>
      <dgm:t>
        <a:bodyPr/>
        <a:lstStyle/>
        <a:p>
          <a:r>
            <a:rPr lang="en-US" sz="2400" b="1" dirty="0">
              <a:latin typeface="+mj-lt"/>
              <a:cs typeface="Arial" pitchFamily="34" charset="0"/>
            </a:rPr>
            <a:t>Introduction of Tata Power &amp; Tata Power Trading Company Limited</a:t>
          </a:r>
        </a:p>
      </dgm:t>
    </dgm:pt>
    <dgm:pt modelId="{F1C89C0F-8B64-4C9C-B548-4C11F66BC7D8}" type="parTrans" cxnId="{8B6A3278-FBB7-43AD-BB55-47A36D39FF06}">
      <dgm:prSet/>
      <dgm:spPr/>
      <dgm:t>
        <a:bodyPr/>
        <a:lstStyle/>
        <a:p>
          <a:endParaRPr lang="en-US" sz="2400">
            <a:latin typeface="Arial" pitchFamily="34" charset="0"/>
            <a:cs typeface="Arial" pitchFamily="34" charset="0"/>
          </a:endParaRPr>
        </a:p>
      </dgm:t>
    </dgm:pt>
    <dgm:pt modelId="{D0C0258E-DAB8-427F-AE5D-60FB3F29F83B}" type="sibTrans" cxnId="{8B6A3278-FBB7-43AD-BB55-47A36D39FF06}">
      <dgm:prSet/>
      <dgm:spPr/>
      <dgm:t>
        <a:bodyPr/>
        <a:lstStyle/>
        <a:p>
          <a:endParaRPr lang="en-US" sz="2400">
            <a:latin typeface="Arial" pitchFamily="34" charset="0"/>
            <a:cs typeface="Arial" pitchFamily="34" charset="0"/>
          </a:endParaRPr>
        </a:p>
      </dgm:t>
    </dgm:pt>
    <dgm:pt modelId="{EBD4577A-5A33-4221-AC02-46B138A44456}">
      <dgm:prSet phldrT="[Text]" custT="1"/>
      <dgm:spPr/>
      <dgm:t>
        <a:bodyPr/>
        <a:lstStyle/>
        <a:p>
          <a:r>
            <a:rPr lang="en-US" sz="2400" b="1" dirty="0">
              <a:latin typeface="+mj-lt"/>
              <a:cs typeface="Arial" pitchFamily="34" charset="0"/>
            </a:rPr>
            <a:t>Power Market Structure and Developments </a:t>
          </a:r>
        </a:p>
      </dgm:t>
    </dgm:pt>
    <dgm:pt modelId="{BB5917FB-9165-46BE-8E45-B210C62BFD75}" type="parTrans" cxnId="{E4B0DD45-7C9A-43E2-8334-E1348525F3A7}">
      <dgm:prSet/>
      <dgm:spPr/>
      <dgm:t>
        <a:bodyPr/>
        <a:lstStyle/>
        <a:p>
          <a:endParaRPr lang="en-US" sz="2400">
            <a:latin typeface="Arial" pitchFamily="34" charset="0"/>
            <a:cs typeface="Arial" pitchFamily="34" charset="0"/>
          </a:endParaRPr>
        </a:p>
      </dgm:t>
    </dgm:pt>
    <dgm:pt modelId="{1C9BC6B7-578B-4D57-9A21-A1526E55E4AF}" type="sibTrans" cxnId="{E4B0DD45-7C9A-43E2-8334-E1348525F3A7}">
      <dgm:prSet/>
      <dgm:spPr/>
      <dgm:t>
        <a:bodyPr/>
        <a:lstStyle/>
        <a:p>
          <a:endParaRPr lang="en-US" sz="2400">
            <a:latin typeface="Arial" pitchFamily="34" charset="0"/>
            <a:cs typeface="Arial" pitchFamily="34" charset="0"/>
          </a:endParaRPr>
        </a:p>
      </dgm:t>
    </dgm:pt>
    <dgm:pt modelId="{BDB30F95-5F08-401D-8E82-57045BB2671D}">
      <dgm:prSet phldrT="[Text]" custT="1"/>
      <dgm:spPr/>
      <dgm:t>
        <a:bodyPr/>
        <a:lstStyle/>
        <a:p>
          <a:r>
            <a:rPr lang="en-US" sz="2400" b="1" dirty="0">
              <a:latin typeface="+mj-lt"/>
              <a:cs typeface="Arial" pitchFamily="34" charset="0"/>
            </a:rPr>
            <a:t>Open Access and Barriers in OA</a:t>
          </a:r>
        </a:p>
      </dgm:t>
    </dgm:pt>
    <dgm:pt modelId="{C4EBDC01-B088-40E0-8DE4-9728F43B1854}" type="parTrans" cxnId="{3EAC3786-42FA-4A33-97E3-10292C6C923F}">
      <dgm:prSet/>
      <dgm:spPr/>
      <dgm:t>
        <a:bodyPr/>
        <a:lstStyle/>
        <a:p>
          <a:endParaRPr lang="en-US" sz="2400">
            <a:latin typeface="Arial" pitchFamily="34" charset="0"/>
            <a:cs typeface="Arial" pitchFamily="34" charset="0"/>
          </a:endParaRPr>
        </a:p>
      </dgm:t>
    </dgm:pt>
    <dgm:pt modelId="{CAFCFE05-D043-40B3-ADC3-D57DA7ACDDB6}" type="sibTrans" cxnId="{3EAC3786-42FA-4A33-97E3-10292C6C923F}">
      <dgm:prSet/>
      <dgm:spPr/>
      <dgm:t>
        <a:bodyPr/>
        <a:lstStyle/>
        <a:p>
          <a:endParaRPr lang="en-US" sz="2400">
            <a:latin typeface="Arial" pitchFamily="34" charset="0"/>
            <a:cs typeface="Arial" pitchFamily="34" charset="0"/>
          </a:endParaRPr>
        </a:p>
      </dgm:t>
    </dgm:pt>
    <dgm:pt modelId="{FE611AB9-E9AF-4F32-B0B0-1C424E7DF6C0}">
      <dgm:prSet phldrT="[Text]" custT="1"/>
      <dgm:spPr/>
      <dgm:t>
        <a:bodyPr/>
        <a:lstStyle/>
        <a:p>
          <a:r>
            <a:rPr lang="en-US" sz="2400" b="1" dirty="0">
              <a:latin typeface="+mj-lt"/>
              <a:cs typeface="Arial" pitchFamily="34" charset="0"/>
            </a:rPr>
            <a:t>Group Captive</a:t>
          </a:r>
        </a:p>
      </dgm:t>
    </dgm:pt>
    <dgm:pt modelId="{652CAF63-3D6B-4790-96FE-4C1D4AB084CD}" type="parTrans" cxnId="{7C42B30A-2FD2-444E-BEB8-5028F8014E6F}">
      <dgm:prSet/>
      <dgm:spPr/>
      <dgm:t>
        <a:bodyPr/>
        <a:lstStyle/>
        <a:p>
          <a:endParaRPr lang="en-US"/>
        </a:p>
      </dgm:t>
    </dgm:pt>
    <dgm:pt modelId="{978D856A-2C65-4F82-829A-5C626F70ABEC}" type="sibTrans" cxnId="{7C42B30A-2FD2-444E-BEB8-5028F8014E6F}">
      <dgm:prSet/>
      <dgm:spPr/>
      <dgm:t>
        <a:bodyPr/>
        <a:lstStyle/>
        <a:p>
          <a:endParaRPr lang="en-US"/>
        </a:p>
      </dgm:t>
    </dgm:pt>
    <dgm:pt modelId="{8F725507-E0A8-4DD4-9E22-6F2B65AB5186}">
      <dgm:prSet phldrT="[Text]" custT="1"/>
      <dgm:spPr/>
      <dgm:t>
        <a:bodyPr/>
        <a:lstStyle/>
        <a:p>
          <a:r>
            <a:rPr lang="en-US" sz="2400" b="1" dirty="0">
              <a:latin typeface="+mj-lt"/>
              <a:cs typeface="Arial" pitchFamily="34" charset="0"/>
            </a:rPr>
            <a:t>Power Market  (ESCerts) </a:t>
          </a:r>
        </a:p>
      </dgm:t>
    </dgm:pt>
    <dgm:pt modelId="{F6963536-A115-43CD-B038-05E2A99FF329}" type="parTrans" cxnId="{7750BBC5-E7A6-426C-A161-E0FE172C9925}">
      <dgm:prSet/>
      <dgm:spPr/>
      <dgm:t>
        <a:bodyPr/>
        <a:lstStyle/>
        <a:p>
          <a:endParaRPr lang="en-IN"/>
        </a:p>
      </dgm:t>
    </dgm:pt>
    <dgm:pt modelId="{D6892198-6EAD-49CB-893A-EC4E5D4A4A4E}" type="sibTrans" cxnId="{7750BBC5-E7A6-426C-A161-E0FE172C9925}">
      <dgm:prSet/>
      <dgm:spPr/>
      <dgm:t>
        <a:bodyPr/>
        <a:lstStyle/>
        <a:p>
          <a:endParaRPr lang="en-IN"/>
        </a:p>
      </dgm:t>
    </dgm:pt>
    <dgm:pt modelId="{A52C441C-887D-41E0-972D-94406475BBF2}">
      <dgm:prSet phldrT="[Text]" custT="1"/>
      <dgm:spPr/>
      <dgm:t>
        <a:bodyPr/>
        <a:lstStyle/>
        <a:p>
          <a:r>
            <a:rPr lang="en-US" sz="2400" b="1" dirty="0">
              <a:latin typeface="+mj-lt"/>
              <a:cs typeface="Arial" pitchFamily="34" charset="0"/>
            </a:rPr>
            <a:t>Power Market  (DAM &amp; TAM) </a:t>
          </a:r>
        </a:p>
      </dgm:t>
    </dgm:pt>
    <dgm:pt modelId="{DAA2EF95-994A-440F-ABDB-34B2EE8D4140}" type="parTrans" cxnId="{B371A75F-322F-4992-8480-ADCF08646D3A}">
      <dgm:prSet/>
      <dgm:spPr/>
      <dgm:t>
        <a:bodyPr/>
        <a:lstStyle/>
        <a:p>
          <a:endParaRPr lang="en-IN"/>
        </a:p>
      </dgm:t>
    </dgm:pt>
    <dgm:pt modelId="{408E8119-5A90-435E-B4AB-DFF9AC71FE28}" type="sibTrans" cxnId="{B371A75F-322F-4992-8480-ADCF08646D3A}">
      <dgm:prSet/>
      <dgm:spPr/>
      <dgm:t>
        <a:bodyPr/>
        <a:lstStyle/>
        <a:p>
          <a:endParaRPr lang="en-IN"/>
        </a:p>
      </dgm:t>
    </dgm:pt>
    <dgm:pt modelId="{E4C8CB1D-BD15-468C-95DB-7CE104931F0C}" type="pres">
      <dgm:prSet presAssocID="{E14F7C82-F2DC-48A8-931C-3443ED8943D1}" presName="linear" presStyleCnt="0">
        <dgm:presLayoutVars>
          <dgm:dir/>
          <dgm:animLvl val="lvl"/>
          <dgm:resizeHandles val="exact"/>
        </dgm:presLayoutVars>
      </dgm:prSet>
      <dgm:spPr/>
      <dgm:t>
        <a:bodyPr/>
        <a:lstStyle/>
        <a:p>
          <a:endParaRPr lang="en-US"/>
        </a:p>
      </dgm:t>
    </dgm:pt>
    <dgm:pt modelId="{D75EC1EB-455A-4DBA-91D1-DE87553F444C}" type="pres">
      <dgm:prSet presAssocID="{3028CBE6-CB02-43C9-A882-2D73FE26B61E}" presName="parentLin" presStyleCnt="0"/>
      <dgm:spPr/>
    </dgm:pt>
    <dgm:pt modelId="{086D8AEC-B5CF-40DE-83CF-D92CB8BA9431}" type="pres">
      <dgm:prSet presAssocID="{3028CBE6-CB02-43C9-A882-2D73FE26B61E}" presName="parentLeftMargin" presStyleLbl="node1" presStyleIdx="0" presStyleCnt="6"/>
      <dgm:spPr/>
      <dgm:t>
        <a:bodyPr/>
        <a:lstStyle/>
        <a:p>
          <a:endParaRPr lang="en-US"/>
        </a:p>
      </dgm:t>
    </dgm:pt>
    <dgm:pt modelId="{9D17C347-43E8-43BB-9971-885107C994E2}" type="pres">
      <dgm:prSet presAssocID="{3028CBE6-CB02-43C9-A882-2D73FE26B61E}" presName="parentText" presStyleLbl="node1" presStyleIdx="0" presStyleCnt="6" custScaleX="134713" custScaleY="154658">
        <dgm:presLayoutVars>
          <dgm:chMax val="0"/>
          <dgm:bulletEnabled val="1"/>
        </dgm:presLayoutVars>
      </dgm:prSet>
      <dgm:spPr/>
      <dgm:t>
        <a:bodyPr/>
        <a:lstStyle/>
        <a:p>
          <a:endParaRPr lang="en-US"/>
        </a:p>
      </dgm:t>
    </dgm:pt>
    <dgm:pt modelId="{492C15A6-7114-43E9-926C-BB270E6C7542}" type="pres">
      <dgm:prSet presAssocID="{3028CBE6-CB02-43C9-A882-2D73FE26B61E}" presName="negativeSpace" presStyleCnt="0"/>
      <dgm:spPr/>
    </dgm:pt>
    <dgm:pt modelId="{06F292DC-AE46-4823-8BDF-C20185E25BEA}" type="pres">
      <dgm:prSet presAssocID="{3028CBE6-CB02-43C9-A882-2D73FE26B61E}" presName="childText" presStyleLbl="conFgAcc1" presStyleIdx="0" presStyleCnt="6">
        <dgm:presLayoutVars>
          <dgm:bulletEnabled val="1"/>
        </dgm:presLayoutVars>
      </dgm:prSet>
      <dgm:spPr/>
    </dgm:pt>
    <dgm:pt modelId="{127C5697-0BEA-4C78-B3E7-2B9C2CC435C9}" type="pres">
      <dgm:prSet presAssocID="{D0C0258E-DAB8-427F-AE5D-60FB3F29F83B}" presName="spaceBetweenRectangles" presStyleCnt="0"/>
      <dgm:spPr/>
    </dgm:pt>
    <dgm:pt modelId="{67D1C144-12AF-4B77-8466-15C4C67EC306}" type="pres">
      <dgm:prSet presAssocID="{EBD4577A-5A33-4221-AC02-46B138A44456}" presName="parentLin" presStyleCnt="0"/>
      <dgm:spPr/>
    </dgm:pt>
    <dgm:pt modelId="{1941E7AE-ADBF-4A16-A6A6-6E878875399E}" type="pres">
      <dgm:prSet presAssocID="{EBD4577A-5A33-4221-AC02-46B138A44456}" presName="parentLeftMargin" presStyleLbl="node1" presStyleIdx="0" presStyleCnt="6"/>
      <dgm:spPr/>
      <dgm:t>
        <a:bodyPr/>
        <a:lstStyle/>
        <a:p>
          <a:endParaRPr lang="en-US"/>
        </a:p>
      </dgm:t>
    </dgm:pt>
    <dgm:pt modelId="{BD678A6F-5EE1-4AB7-9B3E-8559647A2548}" type="pres">
      <dgm:prSet presAssocID="{EBD4577A-5A33-4221-AC02-46B138A44456}" presName="parentText" presStyleLbl="node1" presStyleIdx="1" presStyleCnt="6" custScaleX="134713">
        <dgm:presLayoutVars>
          <dgm:chMax val="0"/>
          <dgm:bulletEnabled val="1"/>
        </dgm:presLayoutVars>
      </dgm:prSet>
      <dgm:spPr/>
      <dgm:t>
        <a:bodyPr/>
        <a:lstStyle/>
        <a:p>
          <a:endParaRPr lang="en-US"/>
        </a:p>
      </dgm:t>
    </dgm:pt>
    <dgm:pt modelId="{EBFE0EF5-1DC8-4BE7-A4F7-087C995B6D57}" type="pres">
      <dgm:prSet presAssocID="{EBD4577A-5A33-4221-AC02-46B138A44456}" presName="negativeSpace" presStyleCnt="0"/>
      <dgm:spPr/>
    </dgm:pt>
    <dgm:pt modelId="{988E85AB-15C6-4DEF-B4E3-97A2CA63BB1C}" type="pres">
      <dgm:prSet presAssocID="{EBD4577A-5A33-4221-AC02-46B138A44456}" presName="childText" presStyleLbl="conFgAcc1" presStyleIdx="1" presStyleCnt="6">
        <dgm:presLayoutVars>
          <dgm:bulletEnabled val="1"/>
        </dgm:presLayoutVars>
      </dgm:prSet>
      <dgm:spPr/>
    </dgm:pt>
    <dgm:pt modelId="{CC55D3EE-F7EF-436B-B701-80EDFA1E680D}" type="pres">
      <dgm:prSet presAssocID="{1C9BC6B7-578B-4D57-9A21-A1526E55E4AF}" presName="spaceBetweenRectangles" presStyleCnt="0"/>
      <dgm:spPr/>
    </dgm:pt>
    <dgm:pt modelId="{DF8F65A2-33ED-4B67-9D9E-D7EF7CAC60D2}" type="pres">
      <dgm:prSet presAssocID="{BDB30F95-5F08-401D-8E82-57045BB2671D}" presName="parentLin" presStyleCnt="0"/>
      <dgm:spPr/>
    </dgm:pt>
    <dgm:pt modelId="{A19B49EE-34B2-4C1C-A7A1-6860AB284041}" type="pres">
      <dgm:prSet presAssocID="{BDB30F95-5F08-401D-8E82-57045BB2671D}" presName="parentLeftMargin" presStyleLbl="node1" presStyleIdx="1" presStyleCnt="6"/>
      <dgm:spPr/>
      <dgm:t>
        <a:bodyPr/>
        <a:lstStyle/>
        <a:p>
          <a:endParaRPr lang="en-US"/>
        </a:p>
      </dgm:t>
    </dgm:pt>
    <dgm:pt modelId="{D40DE9B6-D339-4EF0-AD84-41AC4407905D}" type="pres">
      <dgm:prSet presAssocID="{BDB30F95-5F08-401D-8E82-57045BB2671D}" presName="parentText" presStyleLbl="node1" presStyleIdx="2" presStyleCnt="6" custScaleX="134713" custLinFactNeighborX="-6542" custLinFactNeighborY="10139">
        <dgm:presLayoutVars>
          <dgm:chMax val="0"/>
          <dgm:bulletEnabled val="1"/>
        </dgm:presLayoutVars>
      </dgm:prSet>
      <dgm:spPr/>
      <dgm:t>
        <a:bodyPr/>
        <a:lstStyle/>
        <a:p>
          <a:endParaRPr lang="en-US"/>
        </a:p>
      </dgm:t>
    </dgm:pt>
    <dgm:pt modelId="{4034D269-A228-4067-9F97-95D9765EA1A9}" type="pres">
      <dgm:prSet presAssocID="{BDB30F95-5F08-401D-8E82-57045BB2671D}" presName="negativeSpace" presStyleCnt="0"/>
      <dgm:spPr/>
    </dgm:pt>
    <dgm:pt modelId="{1CF2BD8B-DF69-4380-BB2D-AB4FAB010424}" type="pres">
      <dgm:prSet presAssocID="{BDB30F95-5F08-401D-8E82-57045BB2671D}" presName="childText" presStyleLbl="conFgAcc1" presStyleIdx="2" presStyleCnt="6">
        <dgm:presLayoutVars>
          <dgm:bulletEnabled val="1"/>
        </dgm:presLayoutVars>
      </dgm:prSet>
      <dgm:spPr/>
    </dgm:pt>
    <dgm:pt modelId="{820B40A4-4D3E-4E96-811F-C3473080F6BD}" type="pres">
      <dgm:prSet presAssocID="{CAFCFE05-D043-40B3-ADC3-D57DA7ACDDB6}" presName="spaceBetweenRectangles" presStyleCnt="0"/>
      <dgm:spPr/>
    </dgm:pt>
    <dgm:pt modelId="{F370C25A-54C6-4DC4-9898-0B172671906A}" type="pres">
      <dgm:prSet presAssocID="{A52C441C-887D-41E0-972D-94406475BBF2}" presName="parentLin" presStyleCnt="0"/>
      <dgm:spPr/>
    </dgm:pt>
    <dgm:pt modelId="{B5258F59-1A2C-43FF-9A37-CB3856354E30}" type="pres">
      <dgm:prSet presAssocID="{A52C441C-887D-41E0-972D-94406475BBF2}" presName="parentLeftMargin" presStyleLbl="node1" presStyleIdx="2" presStyleCnt="6"/>
      <dgm:spPr/>
      <dgm:t>
        <a:bodyPr/>
        <a:lstStyle/>
        <a:p>
          <a:endParaRPr lang="en-US"/>
        </a:p>
      </dgm:t>
    </dgm:pt>
    <dgm:pt modelId="{2E875E1B-920B-46BD-AEF1-FEE80C744DCF}" type="pres">
      <dgm:prSet presAssocID="{A52C441C-887D-41E0-972D-94406475BBF2}" presName="parentText" presStyleLbl="node1" presStyleIdx="3" presStyleCnt="6" custScaleX="133818">
        <dgm:presLayoutVars>
          <dgm:chMax val="0"/>
          <dgm:bulletEnabled val="1"/>
        </dgm:presLayoutVars>
      </dgm:prSet>
      <dgm:spPr/>
      <dgm:t>
        <a:bodyPr/>
        <a:lstStyle/>
        <a:p>
          <a:endParaRPr lang="en-US"/>
        </a:p>
      </dgm:t>
    </dgm:pt>
    <dgm:pt modelId="{82FF409D-A450-4333-8F82-875E977CC90A}" type="pres">
      <dgm:prSet presAssocID="{A52C441C-887D-41E0-972D-94406475BBF2}" presName="negativeSpace" presStyleCnt="0"/>
      <dgm:spPr/>
    </dgm:pt>
    <dgm:pt modelId="{C0998DDC-D36A-47D1-9860-C770C9971034}" type="pres">
      <dgm:prSet presAssocID="{A52C441C-887D-41E0-972D-94406475BBF2}" presName="childText" presStyleLbl="conFgAcc1" presStyleIdx="3" presStyleCnt="6">
        <dgm:presLayoutVars>
          <dgm:bulletEnabled val="1"/>
        </dgm:presLayoutVars>
      </dgm:prSet>
      <dgm:spPr/>
    </dgm:pt>
    <dgm:pt modelId="{4CC3671B-1B41-4F6C-8E2D-C42CE58CF121}" type="pres">
      <dgm:prSet presAssocID="{408E8119-5A90-435E-B4AB-DFF9AC71FE28}" presName="spaceBetweenRectangles" presStyleCnt="0"/>
      <dgm:spPr/>
    </dgm:pt>
    <dgm:pt modelId="{D5DD971B-C545-4822-A7C2-F213352ED892}" type="pres">
      <dgm:prSet presAssocID="{8F725507-E0A8-4DD4-9E22-6F2B65AB5186}" presName="parentLin" presStyleCnt="0"/>
      <dgm:spPr/>
    </dgm:pt>
    <dgm:pt modelId="{5B7106B5-2CE8-41C9-8B52-8106CFFEB805}" type="pres">
      <dgm:prSet presAssocID="{8F725507-E0A8-4DD4-9E22-6F2B65AB5186}" presName="parentLeftMargin" presStyleLbl="node1" presStyleIdx="3" presStyleCnt="6"/>
      <dgm:spPr/>
      <dgm:t>
        <a:bodyPr/>
        <a:lstStyle/>
        <a:p>
          <a:endParaRPr lang="en-US"/>
        </a:p>
      </dgm:t>
    </dgm:pt>
    <dgm:pt modelId="{575D88CA-40B6-4309-90F1-F2D424E895AC}" type="pres">
      <dgm:prSet presAssocID="{8F725507-E0A8-4DD4-9E22-6F2B65AB5186}" presName="parentText" presStyleLbl="node1" presStyleIdx="4" presStyleCnt="6" custScaleX="134713" custLinFactNeighborX="-6542" custLinFactNeighborY="10139">
        <dgm:presLayoutVars>
          <dgm:chMax val="0"/>
          <dgm:bulletEnabled val="1"/>
        </dgm:presLayoutVars>
      </dgm:prSet>
      <dgm:spPr/>
      <dgm:t>
        <a:bodyPr/>
        <a:lstStyle/>
        <a:p>
          <a:endParaRPr lang="en-US"/>
        </a:p>
      </dgm:t>
    </dgm:pt>
    <dgm:pt modelId="{520AE6D4-89C4-4531-8346-5D8725251FE5}" type="pres">
      <dgm:prSet presAssocID="{8F725507-E0A8-4DD4-9E22-6F2B65AB5186}" presName="negativeSpace" presStyleCnt="0"/>
      <dgm:spPr/>
    </dgm:pt>
    <dgm:pt modelId="{0581C343-2C14-448D-999A-AE556BA99365}" type="pres">
      <dgm:prSet presAssocID="{8F725507-E0A8-4DD4-9E22-6F2B65AB5186}" presName="childText" presStyleLbl="conFgAcc1" presStyleIdx="4" presStyleCnt="6">
        <dgm:presLayoutVars>
          <dgm:bulletEnabled val="1"/>
        </dgm:presLayoutVars>
      </dgm:prSet>
      <dgm:spPr/>
    </dgm:pt>
    <dgm:pt modelId="{AA7C1BAF-0721-469E-8506-59D9258E22D0}" type="pres">
      <dgm:prSet presAssocID="{D6892198-6EAD-49CB-893A-EC4E5D4A4A4E}" presName="spaceBetweenRectangles" presStyleCnt="0"/>
      <dgm:spPr/>
    </dgm:pt>
    <dgm:pt modelId="{BF5E15F6-FDF2-4604-8F6A-4AD7C0216145}" type="pres">
      <dgm:prSet presAssocID="{FE611AB9-E9AF-4F32-B0B0-1C424E7DF6C0}" presName="parentLin" presStyleCnt="0"/>
      <dgm:spPr/>
    </dgm:pt>
    <dgm:pt modelId="{0F773704-259C-495A-BFFC-8E232183DB37}" type="pres">
      <dgm:prSet presAssocID="{FE611AB9-E9AF-4F32-B0B0-1C424E7DF6C0}" presName="parentLeftMargin" presStyleLbl="node1" presStyleIdx="4" presStyleCnt="6"/>
      <dgm:spPr/>
      <dgm:t>
        <a:bodyPr/>
        <a:lstStyle/>
        <a:p>
          <a:endParaRPr lang="en-US"/>
        </a:p>
      </dgm:t>
    </dgm:pt>
    <dgm:pt modelId="{FFF7472B-CADC-41E2-9B97-6A561F61C2B3}" type="pres">
      <dgm:prSet presAssocID="{FE611AB9-E9AF-4F32-B0B0-1C424E7DF6C0}" presName="parentText" presStyleLbl="node1" presStyleIdx="5" presStyleCnt="6" custScaleX="134713">
        <dgm:presLayoutVars>
          <dgm:chMax val="0"/>
          <dgm:bulletEnabled val="1"/>
        </dgm:presLayoutVars>
      </dgm:prSet>
      <dgm:spPr/>
      <dgm:t>
        <a:bodyPr/>
        <a:lstStyle/>
        <a:p>
          <a:endParaRPr lang="en-US"/>
        </a:p>
      </dgm:t>
    </dgm:pt>
    <dgm:pt modelId="{0AEC7139-5EAD-41B7-B47E-24FAD95213B6}" type="pres">
      <dgm:prSet presAssocID="{FE611AB9-E9AF-4F32-B0B0-1C424E7DF6C0}" presName="negativeSpace" presStyleCnt="0"/>
      <dgm:spPr/>
    </dgm:pt>
    <dgm:pt modelId="{AFB5BA70-B4E4-4DB9-8530-8670D30FE2A8}" type="pres">
      <dgm:prSet presAssocID="{FE611AB9-E9AF-4F32-B0B0-1C424E7DF6C0}" presName="childText" presStyleLbl="conFgAcc1" presStyleIdx="5" presStyleCnt="6" custLinFactY="17311" custLinFactNeighborX="1869" custLinFactNeighborY="100000">
        <dgm:presLayoutVars>
          <dgm:bulletEnabled val="1"/>
        </dgm:presLayoutVars>
      </dgm:prSet>
      <dgm:spPr/>
    </dgm:pt>
  </dgm:ptLst>
  <dgm:cxnLst>
    <dgm:cxn modelId="{8B6A3278-FBB7-43AD-BB55-47A36D39FF06}" srcId="{E14F7C82-F2DC-48A8-931C-3443ED8943D1}" destId="{3028CBE6-CB02-43C9-A882-2D73FE26B61E}" srcOrd="0" destOrd="0" parTransId="{F1C89C0F-8B64-4C9C-B548-4C11F66BC7D8}" sibTransId="{D0C0258E-DAB8-427F-AE5D-60FB3F29F83B}"/>
    <dgm:cxn modelId="{70575B7E-3718-43A1-AA65-703549989096}" type="presOf" srcId="{EBD4577A-5A33-4221-AC02-46B138A44456}" destId="{1941E7AE-ADBF-4A16-A6A6-6E878875399E}" srcOrd="0" destOrd="0" presId="urn:microsoft.com/office/officeart/2005/8/layout/list1"/>
    <dgm:cxn modelId="{AAEAC42D-2CF9-48AB-AB18-7C76AA220C56}" type="presOf" srcId="{3028CBE6-CB02-43C9-A882-2D73FE26B61E}" destId="{086D8AEC-B5CF-40DE-83CF-D92CB8BA9431}" srcOrd="0" destOrd="0" presId="urn:microsoft.com/office/officeart/2005/8/layout/list1"/>
    <dgm:cxn modelId="{56AF0ED3-DBF6-4C6D-9411-68AD092B1A1F}" type="presOf" srcId="{3028CBE6-CB02-43C9-A882-2D73FE26B61E}" destId="{9D17C347-43E8-43BB-9971-885107C994E2}" srcOrd="1" destOrd="0" presId="urn:microsoft.com/office/officeart/2005/8/layout/list1"/>
    <dgm:cxn modelId="{3EAC3786-42FA-4A33-97E3-10292C6C923F}" srcId="{E14F7C82-F2DC-48A8-931C-3443ED8943D1}" destId="{BDB30F95-5F08-401D-8E82-57045BB2671D}" srcOrd="2" destOrd="0" parTransId="{C4EBDC01-B088-40E0-8DE4-9728F43B1854}" sibTransId="{CAFCFE05-D043-40B3-ADC3-D57DA7ACDDB6}"/>
    <dgm:cxn modelId="{66B5EF24-D85D-4EBA-B9A2-5BBA28DF3231}" type="presOf" srcId="{FE611AB9-E9AF-4F32-B0B0-1C424E7DF6C0}" destId="{0F773704-259C-495A-BFFC-8E232183DB37}" srcOrd="0" destOrd="0" presId="urn:microsoft.com/office/officeart/2005/8/layout/list1"/>
    <dgm:cxn modelId="{44396596-6A39-49F2-99AD-B56506820E80}" type="presOf" srcId="{FE611AB9-E9AF-4F32-B0B0-1C424E7DF6C0}" destId="{FFF7472B-CADC-41E2-9B97-6A561F61C2B3}" srcOrd="1" destOrd="0" presId="urn:microsoft.com/office/officeart/2005/8/layout/list1"/>
    <dgm:cxn modelId="{6AB066FB-718E-4686-A2A8-613146B6F783}" type="presOf" srcId="{A52C441C-887D-41E0-972D-94406475BBF2}" destId="{B5258F59-1A2C-43FF-9A37-CB3856354E30}" srcOrd="0" destOrd="0" presId="urn:microsoft.com/office/officeart/2005/8/layout/list1"/>
    <dgm:cxn modelId="{914229A8-88E6-427B-8DC8-FB4B83652B3C}" type="presOf" srcId="{A52C441C-887D-41E0-972D-94406475BBF2}" destId="{2E875E1B-920B-46BD-AEF1-FEE80C744DCF}" srcOrd="1" destOrd="0" presId="urn:microsoft.com/office/officeart/2005/8/layout/list1"/>
    <dgm:cxn modelId="{B371A75F-322F-4992-8480-ADCF08646D3A}" srcId="{E14F7C82-F2DC-48A8-931C-3443ED8943D1}" destId="{A52C441C-887D-41E0-972D-94406475BBF2}" srcOrd="3" destOrd="0" parTransId="{DAA2EF95-994A-440F-ABDB-34B2EE8D4140}" sibTransId="{408E8119-5A90-435E-B4AB-DFF9AC71FE28}"/>
    <dgm:cxn modelId="{E4B0DD45-7C9A-43E2-8334-E1348525F3A7}" srcId="{E14F7C82-F2DC-48A8-931C-3443ED8943D1}" destId="{EBD4577A-5A33-4221-AC02-46B138A44456}" srcOrd="1" destOrd="0" parTransId="{BB5917FB-9165-46BE-8E45-B210C62BFD75}" sibTransId="{1C9BC6B7-578B-4D57-9A21-A1526E55E4AF}"/>
    <dgm:cxn modelId="{C364894C-3CC1-4E74-9B2E-D00206F51B1C}" type="presOf" srcId="{BDB30F95-5F08-401D-8E82-57045BB2671D}" destId="{D40DE9B6-D339-4EF0-AD84-41AC4407905D}" srcOrd="1" destOrd="0" presId="urn:microsoft.com/office/officeart/2005/8/layout/list1"/>
    <dgm:cxn modelId="{7750BBC5-E7A6-426C-A161-E0FE172C9925}" srcId="{E14F7C82-F2DC-48A8-931C-3443ED8943D1}" destId="{8F725507-E0A8-4DD4-9E22-6F2B65AB5186}" srcOrd="4" destOrd="0" parTransId="{F6963536-A115-43CD-B038-05E2A99FF329}" sibTransId="{D6892198-6EAD-49CB-893A-EC4E5D4A4A4E}"/>
    <dgm:cxn modelId="{7C42B30A-2FD2-444E-BEB8-5028F8014E6F}" srcId="{E14F7C82-F2DC-48A8-931C-3443ED8943D1}" destId="{FE611AB9-E9AF-4F32-B0B0-1C424E7DF6C0}" srcOrd="5" destOrd="0" parTransId="{652CAF63-3D6B-4790-96FE-4C1D4AB084CD}" sibTransId="{978D856A-2C65-4F82-829A-5C626F70ABEC}"/>
    <dgm:cxn modelId="{3AB677FB-4085-4449-B464-41E2A7B254E2}" type="presOf" srcId="{BDB30F95-5F08-401D-8E82-57045BB2671D}" destId="{A19B49EE-34B2-4C1C-A7A1-6860AB284041}" srcOrd="0" destOrd="0" presId="urn:microsoft.com/office/officeart/2005/8/layout/list1"/>
    <dgm:cxn modelId="{0B835CAD-B89C-4E9F-A239-71BE20C66257}" type="presOf" srcId="{E14F7C82-F2DC-48A8-931C-3443ED8943D1}" destId="{E4C8CB1D-BD15-468C-95DB-7CE104931F0C}" srcOrd="0" destOrd="0" presId="urn:microsoft.com/office/officeart/2005/8/layout/list1"/>
    <dgm:cxn modelId="{C968A671-B1FE-4862-871E-830F1B877343}" type="presOf" srcId="{8F725507-E0A8-4DD4-9E22-6F2B65AB5186}" destId="{5B7106B5-2CE8-41C9-8B52-8106CFFEB805}" srcOrd="0" destOrd="0" presId="urn:microsoft.com/office/officeart/2005/8/layout/list1"/>
    <dgm:cxn modelId="{82226001-CD9A-40F1-A565-4656C275C01E}" type="presOf" srcId="{8F725507-E0A8-4DD4-9E22-6F2B65AB5186}" destId="{575D88CA-40B6-4309-90F1-F2D424E895AC}" srcOrd="1" destOrd="0" presId="urn:microsoft.com/office/officeart/2005/8/layout/list1"/>
    <dgm:cxn modelId="{9964ED99-6E36-4D86-8C7F-31ABD72B6722}" type="presOf" srcId="{EBD4577A-5A33-4221-AC02-46B138A44456}" destId="{BD678A6F-5EE1-4AB7-9B3E-8559647A2548}" srcOrd="1" destOrd="0" presId="urn:microsoft.com/office/officeart/2005/8/layout/list1"/>
    <dgm:cxn modelId="{5DB24221-7DDB-49A1-927F-F723B8683060}" type="presParOf" srcId="{E4C8CB1D-BD15-468C-95DB-7CE104931F0C}" destId="{D75EC1EB-455A-4DBA-91D1-DE87553F444C}" srcOrd="0" destOrd="0" presId="urn:microsoft.com/office/officeart/2005/8/layout/list1"/>
    <dgm:cxn modelId="{16A98CD8-D597-4F8F-A3ED-61E8827323E1}" type="presParOf" srcId="{D75EC1EB-455A-4DBA-91D1-DE87553F444C}" destId="{086D8AEC-B5CF-40DE-83CF-D92CB8BA9431}" srcOrd="0" destOrd="0" presId="urn:microsoft.com/office/officeart/2005/8/layout/list1"/>
    <dgm:cxn modelId="{ABCE0833-2D73-43C5-ACAC-A460DD796B31}" type="presParOf" srcId="{D75EC1EB-455A-4DBA-91D1-DE87553F444C}" destId="{9D17C347-43E8-43BB-9971-885107C994E2}" srcOrd="1" destOrd="0" presId="urn:microsoft.com/office/officeart/2005/8/layout/list1"/>
    <dgm:cxn modelId="{AC32E2BB-3025-46B2-A400-E18379A9ABE2}" type="presParOf" srcId="{E4C8CB1D-BD15-468C-95DB-7CE104931F0C}" destId="{492C15A6-7114-43E9-926C-BB270E6C7542}" srcOrd="1" destOrd="0" presId="urn:microsoft.com/office/officeart/2005/8/layout/list1"/>
    <dgm:cxn modelId="{7EFA0F30-C639-4B06-95B2-201BFBF5C575}" type="presParOf" srcId="{E4C8CB1D-BD15-468C-95DB-7CE104931F0C}" destId="{06F292DC-AE46-4823-8BDF-C20185E25BEA}" srcOrd="2" destOrd="0" presId="urn:microsoft.com/office/officeart/2005/8/layout/list1"/>
    <dgm:cxn modelId="{8018598F-5DC7-41A1-9C31-09570BE6368D}" type="presParOf" srcId="{E4C8CB1D-BD15-468C-95DB-7CE104931F0C}" destId="{127C5697-0BEA-4C78-B3E7-2B9C2CC435C9}" srcOrd="3" destOrd="0" presId="urn:microsoft.com/office/officeart/2005/8/layout/list1"/>
    <dgm:cxn modelId="{7D978BED-096C-4D16-9E76-3152C11454E8}" type="presParOf" srcId="{E4C8CB1D-BD15-468C-95DB-7CE104931F0C}" destId="{67D1C144-12AF-4B77-8466-15C4C67EC306}" srcOrd="4" destOrd="0" presId="urn:microsoft.com/office/officeart/2005/8/layout/list1"/>
    <dgm:cxn modelId="{A9E14835-97E9-4B3B-BD7E-CC6C60F08118}" type="presParOf" srcId="{67D1C144-12AF-4B77-8466-15C4C67EC306}" destId="{1941E7AE-ADBF-4A16-A6A6-6E878875399E}" srcOrd="0" destOrd="0" presId="urn:microsoft.com/office/officeart/2005/8/layout/list1"/>
    <dgm:cxn modelId="{10397EB2-0884-458D-93A1-269FEC091A62}" type="presParOf" srcId="{67D1C144-12AF-4B77-8466-15C4C67EC306}" destId="{BD678A6F-5EE1-4AB7-9B3E-8559647A2548}" srcOrd="1" destOrd="0" presId="urn:microsoft.com/office/officeart/2005/8/layout/list1"/>
    <dgm:cxn modelId="{952D6EF0-1C1F-4398-B90C-75653C3F4214}" type="presParOf" srcId="{E4C8CB1D-BD15-468C-95DB-7CE104931F0C}" destId="{EBFE0EF5-1DC8-4BE7-A4F7-087C995B6D57}" srcOrd="5" destOrd="0" presId="urn:microsoft.com/office/officeart/2005/8/layout/list1"/>
    <dgm:cxn modelId="{60FAA61A-4F81-4018-A647-57B3BEA4CBFE}" type="presParOf" srcId="{E4C8CB1D-BD15-468C-95DB-7CE104931F0C}" destId="{988E85AB-15C6-4DEF-B4E3-97A2CA63BB1C}" srcOrd="6" destOrd="0" presId="urn:microsoft.com/office/officeart/2005/8/layout/list1"/>
    <dgm:cxn modelId="{97520A66-D81B-4647-BDFD-37ED700C5633}" type="presParOf" srcId="{E4C8CB1D-BD15-468C-95DB-7CE104931F0C}" destId="{CC55D3EE-F7EF-436B-B701-80EDFA1E680D}" srcOrd="7" destOrd="0" presId="urn:microsoft.com/office/officeart/2005/8/layout/list1"/>
    <dgm:cxn modelId="{C8F1D65E-CEF0-4C0F-A455-56FB11BF5EB7}" type="presParOf" srcId="{E4C8CB1D-BD15-468C-95DB-7CE104931F0C}" destId="{DF8F65A2-33ED-4B67-9D9E-D7EF7CAC60D2}" srcOrd="8" destOrd="0" presId="urn:microsoft.com/office/officeart/2005/8/layout/list1"/>
    <dgm:cxn modelId="{3D208B29-30AF-4618-A387-658814DBA5FB}" type="presParOf" srcId="{DF8F65A2-33ED-4B67-9D9E-D7EF7CAC60D2}" destId="{A19B49EE-34B2-4C1C-A7A1-6860AB284041}" srcOrd="0" destOrd="0" presId="urn:microsoft.com/office/officeart/2005/8/layout/list1"/>
    <dgm:cxn modelId="{AFFAED11-779B-472E-A788-B6982E4034C8}" type="presParOf" srcId="{DF8F65A2-33ED-4B67-9D9E-D7EF7CAC60D2}" destId="{D40DE9B6-D339-4EF0-AD84-41AC4407905D}" srcOrd="1" destOrd="0" presId="urn:microsoft.com/office/officeart/2005/8/layout/list1"/>
    <dgm:cxn modelId="{B386FB87-17FD-4907-904A-D1E3FA125DF6}" type="presParOf" srcId="{E4C8CB1D-BD15-468C-95DB-7CE104931F0C}" destId="{4034D269-A228-4067-9F97-95D9765EA1A9}" srcOrd="9" destOrd="0" presId="urn:microsoft.com/office/officeart/2005/8/layout/list1"/>
    <dgm:cxn modelId="{A970F68C-CB1F-4439-8E44-84F4D2438B3D}" type="presParOf" srcId="{E4C8CB1D-BD15-468C-95DB-7CE104931F0C}" destId="{1CF2BD8B-DF69-4380-BB2D-AB4FAB010424}" srcOrd="10" destOrd="0" presId="urn:microsoft.com/office/officeart/2005/8/layout/list1"/>
    <dgm:cxn modelId="{2F885E86-857D-4960-BCEF-B05047F379BE}" type="presParOf" srcId="{E4C8CB1D-BD15-468C-95DB-7CE104931F0C}" destId="{820B40A4-4D3E-4E96-811F-C3473080F6BD}" srcOrd="11" destOrd="0" presId="urn:microsoft.com/office/officeart/2005/8/layout/list1"/>
    <dgm:cxn modelId="{0B309A8B-C739-40A1-9BA3-219F85771A2E}" type="presParOf" srcId="{E4C8CB1D-BD15-468C-95DB-7CE104931F0C}" destId="{F370C25A-54C6-4DC4-9898-0B172671906A}" srcOrd="12" destOrd="0" presId="urn:microsoft.com/office/officeart/2005/8/layout/list1"/>
    <dgm:cxn modelId="{986C354D-EEA2-4B03-A247-F9819BB4200D}" type="presParOf" srcId="{F370C25A-54C6-4DC4-9898-0B172671906A}" destId="{B5258F59-1A2C-43FF-9A37-CB3856354E30}" srcOrd="0" destOrd="0" presId="urn:microsoft.com/office/officeart/2005/8/layout/list1"/>
    <dgm:cxn modelId="{4A9BEAEC-2313-4064-A1A8-528999E9DE97}" type="presParOf" srcId="{F370C25A-54C6-4DC4-9898-0B172671906A}" destId="{2E875E1B-920B-46BD-AEF1-FEE80C744DCF}" srcOrd="1" destOrd="0" presId="urn:microsoft.com/office/officeart/2005/8/layout/list1"/>
    <dgm:cxn modelId="{9A41E52E-F126-4811-8F5A-EFDED56BC545}" type="presParOf" srcId="{E4C8CB1D-BD15-468C-95DB-7CE104931F0C}" destId="{82FF409D-A450-4333-8F82-875E977CC90A}" srcOrd="13" destOrd="0" presId="urn:microsoft.com/office/officeart/2005/8/layout/list1"/>
    <dgm:cxn modelId="{6DAEA678-9043-4F16-BCAB-94CA894ABA8E}" type="presParOf" srcId="{E4C8CB1D-BD15-468C-95DB-7CE104931F0C}" destId="{C0998DDC-D36A-47D1-9860-C770C9971034}" srcOrd="14" destOrd="0" presId="urn:microsoft.com/office/officeart/2005/8/layout/list1"/>
    <dgm:cxn modelId="{324A94A4-7F9E-470F-8790-5C6324470C76}" type="presParOf" srcId="{E4C8CB1D-BD15-468C-95DB-7CE104931F0C}" destId="{4CC3671B-1B41-4F6C-8E2D-C42CE58CF121}" srcOrd="15" destOrd="0" presId="urn:microsoft.com/office/officeart/2005/8/layout/list1"/>
    <dgm:cxn modelId="{03621163-3350-4D22-A842-B023BB64B4DA}" type="presParOf" srcId="{E4C8CB1D-BD15-468C-95DB-7CE104931F0C}" destId="{D5DD971B-C545-4822-A7C2-F213352ED892}" srcOrd="16" destOrd="0" presId="urn:microsoft.com/office/officeart/2005/8/layout/list1"/>
    <dgm:cxn modelId="{4B413ED8-5719-4DE1-BEED-950A3EA523BF}" type="presParOf" srcId="{D5DD971B-C545-4822-A7C2-F213352ED892}" destId="{5B7106B5-2CE8-41C9-8B52-8106CFFEB805}" srcOrd="0" destOrd="0" presId="urn:microsoft.com/office/officeart/2005/8/layout/list1"/>
    <dgm:cxn modelId="{A55730A0-68FB-4177-BEF9-FF40313FEDF9}" type="presParOf" srcId="{D5DD971B-C545-4822-A7C2-F213352ED892}" destId="{575D88CA-40B6-4309-90F1-F2D424E895AC}" srcOrd="1" destOrd="0" presId="urn:microsoft.com/office/officeart/2005/8/layout/list1"/>
    <dgm:cxn modelId="{A03467C8-4C5B-47AF-A1D6-23424D4B5BDF}" type="presParOf" srcId="{E4C8CB1D-BD15-468C-95DB-7CE104931F0C}" destId="{520AE6D4-89C4-4531-8346-5D8725251FE5}" srcOrd="17" destOrd="0" presId="urn:microsoft.com/office/officeart/2005/8/layout/list1"/>
    <dgm:cxn modelId="{272D5072-66D8-44C2-A4ED-2514AE17FC4C}" type="presParOf" srcId="{E4C8CB1D-BD15-468C-95DB-7CE104931F0C}" destId="{0581C343-2C14-448D-999A-AE556BA99365}" srcOrd="18" destOrd="0" presId="urn:microsoft.com/office/officeart/2005/8/layout/list1"/>
    <dgm:cxn modelId="{5F59CEA2-9557-4546-AF56-F298A725252B}" type="presParOf" srcId="{E4C8CB1D-BD15-468C-95DB-7CE104931F0C}" destId="{AA7C1BAF-0721-469E-8506-59D9258E22D0}" srcOrd="19" destOrd="0" presId="urn:microsoft.com/office/officeart/2005/8/layout/list1"/>
    <dgm:cxn modelId="{C79D51EC-31ED-41A6-B5CE-A5D187E20B53}" type="presParOf" srcId="{E4C8CB1D-BD15-468C-95DB-7CE104931F0C}" destId="{BF5E15F6-FDF2-4604-8F6A-4AD7C0216145}" srcOrd="20" destOrd="0" presId="urn:microsoft.com/office/officeart/2005/8/layout/list1"/>
    <dgm:cxn modelId="{C9436CD3-99BC-4DAC-88D9-D243A3C9A8FE}" type="presParOf" srcId="{BF5E15F6-FDF2-4604-8F6A-4AD7C0216145}" destId="{0F773704-259C-495A-BFFC-8E232183DB37}" srcOrd="0" destOrd="0" presId="urn:microsoft.com/office/officeart/2005/8/layout/list1"/>
    <dgm:cxn modelId="{10A05E80-4B70-4CD4-BFC8-F5D46DBE5424}" type="presParOf" srcId="{BF5E15F6-FDF2-4604-8F6A-4AD7C0216145}" destId="{FFF7472B-CADC-41E2-9B97-6A561F61C2B3}" srcOrd="1" destOrd="0" presId="urn:microsoft.com/office/officeart/2005/8/layout/list1"/>
    <dgm:cxn modelId="{B17005E2-0324-4864-9FD0-F861B9C1083E}" type="presParOf" srcId="{E4C8CB1D-BD15-468C-95DB-7CE104931F0C}" destId="{0AEC7139-5EAD-41B7-B47E-24FAD95213B6}" srcOrd="21" destOrd="0" presId="urn:microsoft.com/office/officeart/2005/8/layout/list1"/>
    <dgm:cxn modelId="{EBC00F49-F38F-45BD-96AD-0E25FAF3E829}" type="presParOf" srcId="{E4C8CB1D-BD15-468C-95DB-7CE104931F0C}" destId="{AFB5BA70-B4E4-4DB9-8530-8670D30FE2A8}"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585B02-5076-4EEB-9767-4B67EBB7BE7C}" type="doc">
      <dgm:prSet loTypeId="urn:microsoft.com/office/officeart/2005/8/layout/hierarchy4" loCatId="hierarchy" qsTypeId="urn:microsoft.com/office/officeart/2005/8/quickstyle/simple1" qsCatId="simple" csTypeId="urn:microsoft.com/office/officeart/2005/8/colors/colorful1#1" csCatId="colorful" phldr="1"/>
      <dgm:spPr/>
      <dgm:t>
        <a:bodyPr/>
        <a:lstStyle/>
        <a:p>
          <a:endParaRPr lang="en-US"/>
        </a:p>
      </dgm:t>
    </dgm:pt>
    <dgm:pt modelId="{5A8C8DB6-37D5-47B9-AC19-3906E9F08C5C}">
      <dgm:prSet phldrT="[Text]"/>
      <dgm:spPr/>
      <dgm:t>
        <a:bodyPr/>
        <a:lstStyle/>
        <a:p>
          <a:r>
            <a:rPr lang="en-US" dirty="0"/>
            <a:t>TPTCL SERVICE PORTFOLIO</a:t>
          </a:r>
        </a:p>
      </dgm:t>
    </dgm:pt>
    <dgm:pt modelId="{AE18DDFD-1B36-4AEB-9D50-E6AEDB9F7FD5}" type="parTrans" cxnId="{73965E0B-7FC6-4341-BF2B-F6DDE1B306A1}">
      <dgm:prSet/>
      <dgm:spPr/>
      <dgm:t>
        <a:bodyPr/>
        <a:lstStyle/>
        <a:p>
          <a:endParaRPr lang="en-US"/>
        </a:p>
      </dgm:t>
    </dgm:pt>
    <dgm:pt modelId="{09968117-67D7-4EA7-B404-AA797BDCBEA3}" type="sibTrans" cxnId="{73965E0B-7FC6-4341-BF2B-F6DDE1B306A1}">
      <dgm:prSet/>
      <dgm:spPr/>
      <dgm:t>
        <a:bodyPr/>
        <a:lstStyle/>
        <a:p>
          <a:endParaRPr lang="en-US"/>
        </a:p>
      </dgm:t>
    </dgm:pt>
    <dgm:pt modelId="{4D3CDA36-AF95-4977-A5A0-937863A15775}">
      <dgm:prSet phldrT="[Text]" custT="1"/>
      <dgm:spPr/>
      <dgm:t>
        <a:bodyPr/>
        <a:lstStyle/>
        <a:p>
          <a:r>
            <a:rPr lang="en-US" sz="1400" dirty="0"/>
            <a:t>Bilateral Power Contracts </a:t>
          </a:r>
        </a:p>
      </dgm:t>
    </dgm:pt>
    <dgm:pt modelId="{EBC9C021-0C0F-4927-88F8-82605A45C6F2}" type="parTrans" cxnId="{ACFC57B1-08CC-43C4-B079-F6257EC5913A}">
      <dgm:prSet/>
      <dgm:spPr/>
      <dgm:t>
        <a:bodyPr/>
        <a:lstStyle/>
        <a:p>
          <a:endParaRPr lang="en-US"/>
        </a:p>
      </dgm:t>
    </dgm:pt>
    <dgm:pt modelId="{E339B50C-6B12-4840-8CA1-453277B2A6A4}" type="sibTrans" cxnId="{ACFC57B1-08CC-43C4-B079-F6257EC5913A}">
      <dgm:prSet/>
      <dgm:spPr/>
      <dgm:t>
        <a:bodyPr/>
        <a:lstStyle/>
        <a:p>
          <a:endParaRPr lang="en-US"/>
        </a:p>
      </dgm:t>
    </dgm:pt>
    <dgm:pt modelId="{A0DE29EE-7882-43DD-870A-4849401E152B}">
      <dgm:prSet phldrT="[Text]" custT="1"/>
      <dgm:spPr/>
      <dgm:t>
        <a:bodyPr/>
        <a:lstStyle/>
        <a:p>
          <a:r>
            <a:rPr lang="en-US" sz="1400" dirty="0"/>
            <a:t>Short Term Contracts	</a:t>
          </a:r>
        </a:p>
      </dgm:t>
    </dgm:pt>
    <dgm:pt modelId="{F856B92A-BEA5-4F04-B65E-E4B8DB26D02C}" type="parTrans" cxnId="{72C9C67D-3D77-40A2-B417-EE8116E95785}">
      <dgm:prSet/>
      <dgm:spPr/>
      <dgm:t>
        <a:bodyPr/>
        <a:lstStyle/>
        <a:p>
          <a:endParaRPr lang="en-US"/>
        </a:p>
      </dgm:t>
    </dgm:pt>
    <dgm:pt modelId="{80E157F1-85BF-4AD5-A96F-049A2FE0DB1D}" type="sibTrans" cxnId="{72C9C67D-3D77-40A2-B417-EE8116E95785}">
      <dgm:prSet/>
      <dgm:spPr/>
      <dgm:t>
        <a:bodyPr/>
        <a:lstStyle/>
        <a:p>
          <a:endParaRPr lang="en-US"/>
        </a:p>
      </dgm:t>
    </dgm:pt>
    <dgm:pt modelId="{0764C873-B74C-407D-A4BB-AB7A4069197B}">
      <dgm:prSet phldrT="[Text]" custT="1"/>
      <dgm:spPr/>
      <dgm:t>
        <a:bodyPr/>
        <a:lstStyle/>
        <a:p>
          <a:r>
            <a:rPr lang="en-US" sz="1500" dirty="0"/>
            <a:t>Medium/Long </a:t>
          </a:r>
          <a:r>
            <a:rPr lang="en-US" sz="1400" dirty="0"/>
            <a:t>Term</a:t>
          </a:r>
          <a:r>
            <a:rPr lang="en-US" sz="1500" dirty="0"/>
            <a:t> Contracts</a:t>
          </a:r>
        </a:p>
      </dgm:t>
    </dgm:pt>
    <dgm:pt modelId="{7D75459B-0759-4E88-948E-4F084C6E3745}" type="parTrans" cxnId="{8049B38B-C9EB-4E98-BD97-AE29B0CBFAE1}">
      <dgm:prSet/>
      <dgm:spPr/>
      <dgm:t>
        <a:bodyPr/>
        <a:lstStyle/>
        <a:p>
          <a:endParaRPr lang="en-US"/>
        </a:p>
      </dgm:t>
    </dgm:pt>
    <dgm:pt modelId="{1A2769F0-4E50-4D89-946D-12FDFE97F135}" type="sibTrans" cxnId="{8049B38B-C9EB-4E98-BD97-AE29B0CBFAE1}">
      <dgm:prSet/>
      <dgm:spPr/>
      <dgm:t>
        <a:bodyPr/>
        <a:lstStyle/>
        <a:p>
          <a:endParaRPr lang="en-US"/>
        </a:p>
      </dgm:t>
    </dgm:pt>
    <dgm:pt modelId="{B17B6F3E-B744-469F-85F6-9E76300471B5}">
      <dgm:prSet phldrT="[Text]" custT="1"/>
      <dgm:spPr/>
      <dgm:t>
        <a:bodyPr/>
        <a:lstStyle/>
        <a:p>
          <a:r>
            <a:rPr lang="en-US" sz="1400" dirty="0"/>
            <a:t>Power Exchanges</a:t>
          </a:r>
        </a:p>
      </dgm:t>
    </dgm:pt>
    <dgm:pt modelId="{3BC1F100-413F-43C9-8B77-581E2BC41177}" type="parTrans" cxnId="{9F356856-4BB3-406C-A02E-9117D058BC0C}">
      <dgm:prSet/>
      <dgm:spPr/>
      <dgm:t>
        <a:bodyPr/>
        <a:lstStyle/>
        <a:p>
          <a:endParaRPr lang="en-US"/>
        </a:p>
      </dgm:t>
    </dgm:pt>
    <dgm:pt modelId="{E54EE994-7312-4DC8-8686-48E475EC5DFA}" type="sibTrans" cxnId="{9F356856-4BB3-406C-A02E-9117D058BC0C}">
      <dgm:prSet/>
      <dgm:spPr/>
      <dgm:t>
        <a:bodyPr/>
        <a:lstStyle/>
        <a:p>
          <a:endParaRPr lang="en-US"/>
        </a:p>
      </dgm:t>
    </dgm:pt>
    <dgm:pt modelId="{FCF1B749-A945-4074-A2D4-383B08F2B7CF}">
      <dgm:prSet custT="1"/>
      <dgm:spPr/>
      <dgm:t>
        <a:bodyPr/>
        <a:lstStyle/>
        <a:p>
          <a:r>
            <a:rPr lang="en-US" sz="1300" dirty="0"/>
            <a:t>Renewable Energy Certificate (REC)</a:t>
          </a:r>
        </a:p>
      </dgm:t>
    </dgm:pt>
    <dgm:pt modelId="{4DEE6278-9ED3-48CC-A747-A3456E162750}" type="parTrans" cxnId="{BB006933-78A4-42AF-BDE3-C4D43D552CCB}">
      <dgm:prSet/>
      <dgm:spPr/>
      <dgm:t>
        <a:bodyPr/>
        <a:lstStyle/>
        <a:p>
          <a:endParaRPr lang="en-US"/>
        </a:p>
      </dgm:t>
    </dgm:pt>
    <dgm:pt modelId="{152334F9-56C0-44A6-AF61-A78100EB58CB}" type="sibTrans" cxnId="{BB006933-78A4-42AF-BDE3-C4D43D552CCB}">
      <dgm:prSet/>
      <dgm:spPr/>
      <dgm:t>
        <a:bodyPr/>
        <a:lstStyle/>
        <a:p>
          <a:endParaRPr lang="en-US"/>
        </a:p>
      </dgm:t>
    </dgm:pt>
    <dgm:pt modelId="{21AADA76-E916-4FF4-A6F6-9FF2887FE2F9}">
      <dgm:prSet custT="1"/>
      <dgm:spPr/>
      <dgm:t>
        <a:bodyPr/>
        <a:lstStyle/>
        <a:p>
          <a:r>
            <a:rPr lang="en-US" sz="1400" dirty="0"/>
            <a:t>Advisory Services</a:t>
          </a:r>
        </a:p>
      </dgm:t>
    </dgm:pt>
    <dgm:pt modelId="{7DE280D6-837C-4CC4-B5DC-10984C3CB3DA}" type="sibTrans" cxnId="{ADD29576-F547-4182-9FB4-1D5ECC0AF485}">
      <dgm:prSet/>
      <dgm:spPr/>
      <dgm:t>
        <a:bodyPr/>
        <a:lstStyle/>
        <a:p>
          <a:endParaRPr lang="en-US"/>
        </a:p>
      </dgm:t>
    </dgm:pt>
    <dgm:pt modelId="{C1033CDC-077B-4923-B4D5-21B92CDEE360}" type="parTrans" cxnId="{ADD29576-F547-4182-9FB4-1D5ECC0AF485}">
      <dgm:prSet/>
      <dgm:spPr/>
      <dgm:t>
        <a:bodyPr/>
        <a:lstStyle/>
        <a:p>
          <a:endParaRPr lang="en-US"/>
        </a:p>
      </dgm:t>
    </dgm:pt>
    <dgm:pt modelId="{2EA696A7-FC9C-4927-A874-558C8199EAC5}">
      <dgm:prSet custT="1"/>
      <dgm:spPr/>
      <dgm:t>
        <a:bodyPr/>
        <a:lstStyle/>
        <a:p>
          <a:r>
            <a:rPr lang="en-US" sz="1200" dirty="0"/>
            <a:t>Group Captive</a:t>
          </a:r>
        </a:p>
      </dgm:t>
    </dgm:pt>
    <dgm:pt modelId="{CF8F6F42-B854-4BFB-B248-8C636A9B942D}" type="parTrans" cxnId="{B77F4809-3B8C-444B-9A63-1ADB62777BED}">
      <dgm:prSet/>
      <dgm:spPr/>
      <dgm:t>
        <a:bodyPr/>
        <a:lstStyle/>
        <a:p>
          <a:endParaRPr lang="en-IN"/>
        </a:p>
      </dgm:t>
    </dgm:pt>
    <dgm:pt modelId="{6B17A693-6263-4539-BFDE-550ACDF55961}" type="sibTrans" cxnId="{B77F4809-3B8C-444B-9A63-1ADB62777BED}">
      <dgm:prSet/>
      <dgm:spPr/>
      <dgm:t>
        <a:bodyPr/>
        <a:lstStyle/>
        <a:p>
          <a:endParaRPr lang="en-IN"/>
        </a:p>
      </dgm:t>
    </dgm:pt>
    <dgm:pt modelId="{84939428-BDEF-4CE7-AE0B-CD1F5ABD8580}">
      <dgm:prSet custT="1"/>
      <dgm:spPr/>
      <dgm:t>
        <a:bodyPr/>
        <a:lstStyle/>
        <a:p>
          <a:r>
            <a:rPr lang="en-US" sz="1200" dirty="0"/>
            <a:t>Captive Wheeling of Power</a:t>
          </a:r>
        </a:p>
      </dgm:t>
    </dgm:pt>
    <dgm:pt modelId="{2ECB3FED-D4DD-4921-845B-6C7D121C5211}" type="parTrans" cxnId="{47C0F3E8-D1B1-4B0E-A86A-878BD84FB101}">
      <dgm:prSet/>
      <dgm:spPr/>
      <dgm:t>
        <a:bodyPr/>
        <a:lstStyle/>
        <a:p>
          <a:endParaRPr lang="en-IN"/>
        </a:p>
      </dgm:t>
    </dgm:pt>
    <dgm:pt modelId="{A9CEE6BE-8682-43C6-AD95-C2082B4EA091}" type="sibTrans" cxnId="{47C0F3E8-D1B1-4B0E-A86A-878BD84FB101}">
      <dgm:prSet/>
      <dgm:spPr/>
      <dgm:t>
        <a:bodyPr/>
        <a:lstStyle/>
        <a:p>
          <a:endParaRPr lang="en-IN"/>
        </a:p>
      </dgm:t>
    </dgm:pt>
    <dgm:pt modelId="{687692B5-4697-44DC-9147-E9342BD600D8}">
      <dgm:prSet phldrT="[Text]" custT="1"/>
      <dgm:spPr/>
      <dgm:t>
        <a:bodyPr/>
        <a:lstStyle/>
        <a:p>
          <a:r>
            <a:rPr lang="en-US" sz="1400" dirty="0"/>
            <a:t>Banking</a:t>
          </a:r>
        </a:p>
      </dgm:t>
    </dgm:pt>
    <dgm:pt modelId="{D477C2BE-3BB3-417D-A5BD-61EFBC344D01}" type="parTrans" cxnId="{2CD899B0-7346-426D-A05A-FAF04B4965E4}">
      <dgm:prSet/>
      <dgm:spPr/>
      <dgm:t>
        <a:bodyPr/>
        <a:lstStyle/>
        <a:p>
          <a:endParaRPr lang="en-IN"/>
        </a:p>
      </dgm:t>
    </dgm:pt>
    <dgm:pt modelId="{8D24BAFE-D596-4689-95BF-C82B4602AAB8}" type="sibTrans" cxnId="{2CD899B0-7346-426D-A05A-FAF04B4965E4}">
      <dgm:prSet/>
      <dgm:spPr/>
      <dgm:t>
        <a:bodyPr/>
        <a:lstStyle/>
        <a:p>
          <a:endParaRPr lang="en-IN"/>
        </a:p>
      </dgm:t>
    </dgm:pt>
    <dgm:pt modelId="{CECB79C8-F412-4E66-8041-EBEA84C52D31}">
      <dgm:prSet custT="1"/>
      <dgm:spPr/>
      <dgm:t>
        <a:bodyPr/>
        <a:lstStyle/>
        <a:p>
          <a:r>
            <a:rPr lang="en-US" sz="1200" dirty="0"/>
            <a:t>Qualified Coordinating Agency</a:t>
          </a:r>
        </a:p>
      </dgm:t>
    </dgm:pt>
    <dgm:pt modelId="{52F51268-4616-4D25-8481-C5EF47C0E236}" type="parTrans" cxnId="{E0AC8B80-8A13-4951-A5D1-DE828744EE76}">
      <dgm:prSet/>
      <dgm:spPr/>
      <dgm:t>
        <a:bodyPr/>
        <a:lstStyle/>
        <a:p>
          <a:endParaRPr lang="en-US"/>
        </a:p>
      </dgm:t>
    </dgm:pt>
    <dgm:pt modelId="{2EED31C6-5C71-4BA5-98F8-A840B9D02A92}" type="sibTrans" cxnId="{E0AC8B80-8A13-4951-A5D1-DE828744EE76}">
      <dgm:prSet/>
      <dgm:spPr/>
      <dgm:t>
        <a:bodyPr/>
        <a:lstStyle/>
        <a:p>
          <a:endParaRPr lang="en-US"/>
        </a:p>
      </dgm:t>
    </dgm:pt>
    <dgm:pt modelId="{4C14D5E0-3A3C-4C67-A319-C36C9DAD7D2A}">
      <dgm:prSet custT="1"/>
      <dgm:spPr/>
      <dgm:t>
        <a:bodyPr/>
        <a:lstStyle/>
        <a:p>
          <a:r>
            <a:rPr lang="en-IN" sz="1300" b="0" i="0" dirty="0"/>
            <a:t>Energy Saving Certificates (</a:t>
          </a:r>
          <a:r>
            <a:rPr lang="en-IN" sz="1300" b="1" i="0" dirty="0" err="1"/>
            <a:t>ESCerts</a:t>
          </a:r>
          <a:r>
            <a:rPr lang="en-IN" sz="1300" b="0" i="0" dirty="0"/>
            <a:t>)</a:t>
          </a:r>
          <a:endParaRPr lang="en-US" sz="1300" dirty="0"/>
        </a:p>
      </dgm:t>
    </dgm:pt>
    <dgm:pt modelId="{3BA2D94D-FDD6-4090-9CF1-8792172E19CA}" type="parTrans" cxnId="{B390EA58-3732-4CAE-BEBD-E3606FB68967}">
      <dgm:prSet/>
      <dgm:spPr/>
      <dgm:t>
        <a:bodyPr/>
        <a:lstStyle/>
        <a:p>
          <a:endParaRPr lang="en-IN"/>
        </a:p>
      </dgm:t>
    </dgm:pt>
    <dgm:pt modelId="{E122E71F-E0BD-45B9-A8A9-3AA3857BC4D1}" type="sibTrans" cxnId="{B390EA58-3732-4CAE-BEBD-E3606FB68967}">
      <dgm:prSet/>
      <dgm:spPr/>
      <dgm:t>
        <a:bodyPr/>
        <a:lstStyle/>
        <a:p>
          <a:endParaRPr lang="en-IN"/>
        </a:p>
      </dgm:t>
    </dgm:pt>
    <dgm:pt modelId="{E0D70CED-05B5-45D3-9CB4-3BA55EA1640E}" type="pres">
      <dgm:prSet presAssocID="{A5585B02-5076-4EEB-9767-4B67EBB7BE7C}" presName="Name0" presStyleCnt="0">
        <dgm:presLayoutVars>
          <dgm:chPref val="1"/>
          <dgm:dir/>
          <dgm:animOne val="branch"/>
          <dgm:animLvl val="lvl"/>
          <dgm:resizeHandles/>
        </dgm:presLayoutVars>
      </dgm:prSet>
      <dgm:spPr/>
      <dgm:t>
        <a:bodyPr/>
        <a:lstStyle/>
        <a:p>
          <a:endParaRPr lang="en-US"/>
        </a:p>
      </dgm:t>
    </dgm:pt>
    <dgm:pt modelId="{629C8384-3E78-453F-935B-84361CDE8295}" type="pres">
      <dgm:prSet presAssocID="{5A8C8DB6-37D5-47B9-AC19-3906E9F08C5C}" presName="vertOne" presStyleCnt="0"/>
      <dgm:spPr/>
    </dgm:pt>
    <dgm:pt modelId="{6319EF5F-C326-484E-9294-9960F13CC747}" type="pres">
      <dgm:prSet presAssocID="{5A8C8DB6-37D5-47B9-AC19-3906E9F08C5C}" presName="txOne" presStyleLbl="node0" presStyleIdx="0" presStyleCnt="1">
        <dgm:presLayoutVars>
          <dgm:chPref val="3"/>
        </dgm:presLayoutVars>
      </dgm:prSet>
      <dgm:spPr/>
      <dgm:t>
        <a:bodyPr/>
        <a:lstStyle/>
        <a:p>
          <a:endParaRPr lang="en-US"/>
        </a:p>
      </dgm:t>
    </dgm:pt>
    <dgm:pt modelId="{F36ED723-14AB-40E2-8062-FACE647A9265}" type="pres">
      <dgm:prSet presAssocID="{5A8C8DB6-37D5-47B9-AC19-3906E9F08C5C}" presName="parTransOne" presStyleCnt="0"/>
      <dgm:spPr/>
    </dgm:pt>
    <dgm:pt modelId="{01B66554-8EE3-41D6-BD2A-49284463FFDE}" type="pres">
      <dgm:prSet presAssocID="{5A8C8DB6-37D5-47B9-AC19-3906E9F08C5C}" presName="horzOne" presStyleCnt="0"/>
      <dgm:spPr/>
    </dgm:pt>
    <dgm:pt modelId="{AD6A7820-F78E-4EBA-9A2C-AB6AF64FD475}" type="pres">
      <dgm:prSet presAssocID="{4D3CDA36-AF95-4977-A5A0-937863A15775}" presName="vertTwo" presStyleCnt="0"/>
      <dgm:spPr/>
    </dgm:pt>
    <dgm:pt modelId="{A07C624F-B6F3-4F68-A0A4-797C1F2112DC}" type="pres">
      <dgm:prSet presAssocID="{4D3CDA36-AF95-4977-A5A0-937863A15775}" presName="txTwo" presStyleLbl="node2" presStyleIdx="0" presStyleCnt="5" custScaleX="96233">
        <dgm:presLayoutVars>
          <dgm:chPref val="3"/>
        </dgm:presLayoutVars>
      </dgm:prSet>
      <dgm:spPr/>
      <dgm:t>
        <a:bodyPr/>
        <a:lstStyle/>
        <a:p>
          <a:endParaRPr lang="en-US"/>
        </a:p>
      </dgm:t>
    </dgm:pt>
    <dgm:pt modelId="{DBAC76AE-00D7-4C7A-BAD6-9FE300D467A4}" type="pres">
      <dgm:prSet presAssocID="{4D3CDA36-AF95-4977-A5A0-937863A15775}" presName="parTransTwo" presStyleCnt="0"/>
      <dgm:spPr/>
    </dgm:pt>
    <dgm:pt modelId="{4462817A-EEBB-4F7E-9717-63725BF26147}" type="pres">
      <dgm:prSet presAssocID="{4D3CDA36-AF95-4977-A5A0-937863A15775}" presName="horzTwo" presStyleCnt="0"/>
      <dgm:spPr/>
    </dgm:pt>
    <dgm:pt modelId="{6E1176E9-7FEB-4866-BAD5-9E84C7681CF8}" type="pres">
      <dgm:prSet presAssocID="{A0DE29EE-7882-43DD-870A-4849401E152B}" presName="vertThree" presStyleCnt="0"/>
      <dgm:spPr/>
    </dgm:pt>
    <dgm:pt modelId="{34AB9A91-571C-46EF-A740-E7CB663A09E4}" type="pres">
      <dgm:prSet presAssocID="{A0DE29EE-7882-43DD-870A-4849401E152B}" presName="txThree" presStyleLbl="node3" presStyleIdx="0" presStyleCnt="6" custScaleX="123639" custLinFactNeighborX="7428" custLinFactNeighborY="-2134">
        <dgm:presLayoutVars>
          <dgm:chPref val="3"/>
        </dgm:presLayoutVars>
      </dgm:prSet>
      <dgm:spPr/>
      <dgm:t>
        <a:bodyPr/>
        <a:lstStyle/>
        <a:p>
          <a:endParaRPr lang="en-US"/>
        </a:p>
      </dgm:t>
    </dgm:pt>
    <dgm:pt modelId="{61F3AAF1-716A-43AB-AF42-2C1D516B55E0}" type="pres">
      <dgm:prSet presAssocID="{A0DE29EE-7882-43DD-870A-4849401E152B}" presName="horzThree" presStyleCnt="0"/>
      <dgm:spPr/>
    </dgm:pt>
    <dgm:pt modelId="{8F175B32-D70B-4002-894B-3AF5FD536DD5}" type="pres">
      <dgm:prSet presAssocID="{80E157F1-85BF-4AD5-A96F-049A2FE0DB1D}" presName="sibSpaceThree" presStyleCnt="0"/>
      <dgm:spPr/>
    </dgm:pt>
    <dgm:pt modelId="{11EFD561-932F-4489-A8B9-B4E8AAF3F3C0}" type="pres">
      <dgm:prSet presAssocID="{0764C873-B74C-407D-A4BB-AB7A4069197B}" presName="vertThree" presStyleCnt="0"/>
      <dgm:spPr/>
    </dgm:pt>
    <dgm:pt modelId="{CCACBBD6-0D0E-4233-AFF1-C1C6A0D70936}" type="pres">
      <dgm:prSet presAssocID="{0764C873-B74C-407D-A4BB-AB7A4069197B}" presName="txThree" presStyleLbl="node3" presStyleIdx="1" presStyleCnt="6" custScaleX="126357">
        <dgm:presLayoutVars>
          <dgm:chPref val="3"/>
        </dgm:presLayoutVars>
      </dgm:prSet>
      <dgm:spPr/>
      <dgm:t>
        <a:bodyPr/>
        <a:lstStyle/>
        <a:p>
          <a:endParaRPr lang="en-US"/>
        </a:p>
      </dgm:t>
    </dgm:pt>
    <dgm:pt modelId="{B0B85C22-C4BE-4853-AB3F-546404B97822}" type="pres">
      <dgm:prSet presAssocID="{0764C873-B74C-407D-A4BB-AB7A4069197B}" presName="horzThree" presStyleCnt="0"/>
      <dgm:spPr/>
    </dgm:pt>
    <dgm:pt modelId="{321FFBB8-627F-4004-863B-108EECE5075C}" type="pres">
      <dgm:prSet presAssocID="{1A2769F0-4E50-4D89-946D-12FDFE97F135}" presName="sibSpaceThree" presStyleCnt="0"/>
      <dgm:spPr/>
    </dgm:pt>
    <dgm:pt modelId="{D6CAAE38-BF71-46D8-AC6D-590DEF80822B}" type="pres">
      <dgm:prSet presAssocID="{687692B5-4697-44DC-9147-E9342BD600D8}" presName="vertThree" presStyleCnt="0"/>
      <dgm:spPr/>
    </dgm:pt>
    <dgm:pt modelId="{F323045D-6E83-43E7-8F67-359B8B63BD38}" type="pres">
      <dgm:prSet presAssocID="{687692B5-4697-44DC-9147-E9342BD600D8}" presName="txThree" presStyleLbl="node3" presStyleIdx="2" presStyleCnt="6" custScaleX="111592">
        <dgm:presLayoutVars>
          <dgm:chPref val="3"/>
        </dgm:presLayoutVars>
      </dgm:prSet>
      <dgm:spPr/>
      <dgm:t>
        <a:bodyPr/>
        <a:lstStyle/>
        <a:p>
          <a:endParaRPr lang="en-US"/>
        </a:p>
      </dgm:t>
    </dgm:pt>
    <dgm:pt modelId="{823541A4-D0F1-4024-B6DC-BBC0D243F30C}" type="pres">
      <dgm:prSet presAssocID="{687692B5-4697-44DC-9147-E9342BD600D8}" presName="horzThree" presStyleCnt="0"/>
      <dgm:spPr/>
    </dgm:pt>
    <dgm:pt modelId="{C7EA7E46-5463-43C2-8A22-E21EF401468D}" type="pres">
      <dgm:prSet presAssocID="{E339B50C-6B12-4840-8CA1-453277B2A6A4}" presName="sibSpaceTwo" presStyleCnt="0"/>
      <dgm:spPr/>
    </dgm:pt>
    <dgm:pt modelId="{943E35A6-39AE-4CDF-9504-120C2FC6E884}" type="pres">
      <dgm:prSet presAssocID="{B17B6F3E-B744-469F-85F6-9E76300471B5}" presName="vertTwo" presStyleCnt="0"/>
      <dgm:spPr/>
    </dgm:pt>
    <dgm:pt modelId="{6F6A5F98-01AD-40C1-9A0C-44C64988456C}" type="pres">
      <dgm:prSet presAssocID="{B17B6F3E-B744-469F-85F6-9E76300471B5}" presName="txTwo" presStyleLbl="node2" presStyleIdx="1" presStyleCnt="5" custScaleX="124231">
        <dgm:presLayoutVars>
          <dgm:chPref val="3"/>
        </dgm:presLayoutVars>
      </dgm:prSet>
      <dgm:spPr/>
      <dgm:t>
        <a:bodyPr/>
        <a:lstStyle/>
        <a:p>
          <a:endParaRPr lang="en-US"/>
        </a:p>
      </dgm:t>
    </dgm:pt>
    <dgm:pt modelId="{A3C13671-10B6-43A6-873B-26FDD21AB6EE}" type="pres">
      <dgm:prSet presAssocID="{B17B6F3E-B744-469F-85F6-9E76300471B5}" presName="horzTwo" presStyleCnt="0"/>
      <dgm:spPr/>
    </dgm:pt>
    <dgm:pt modelId="{ABD30017-305A-4DF3-8064-25C527E4D441}" type="pres">
      <dgm:prSet presAssocID="{E54EE994-7312-4DC8-8686-48E475EC5DFA}" presName="sibSpaceTwo" presStyleCnt="0"/>
      <dgm:spPr/>
    </dgm:pt>
    <dgm:pt modelId="{21A322CD-867E-4346-8276-68B9B50514C6}" type="pres">
      <dgm:prSet presAssocID="{FCF1B749-A945-4074-A2D4-383B08F2B7CF}" presName="vertTwo" presStyleCnt="0"/>
      <dgm:spPr/>
    </dgm:pt>
    <dgm:pt modelId="{6A972460-DE6A-417C-8C04-29F5CC4243E1}" type="pres">
      <dgm:prSet presAssocID="{FCF1B749-A945-4074-A2D4-383B08F2B7CF}" presName="txTwo" presStyleLbl="node2" presStyleIdx="2" presStyleCnt="5" custScaleX="121217">
        <dgm:presLayoutVars>
          <dgm:chPref val="3"/>
        </dgm:presLayoutVars>
      </dgm:prSet>
      <dgm:spPr/>
      <dgm:t>
        <a:bodyPr/>
        <a:lstStyle/>
        <a:p>
          <a:endParaRPr lang="en-US"/>
        </a:p>
      </dgm:t>
    </dgm:pt>
    <dgm:pt modelId="{D8323DD8-B6D1-4546-8D96-2DA0D88CF3EC}" type="pres">
      <dgm:prSet presAssocID="{FCF1B749-A945-4074-A2D4-383B08F2B7CF}" presName="horzTwo" presStyleCnt="0"/>
      <dgm:spPr/>
    </dgm:pt>
    <dgm:pt modelId="{C0B67341-39DC-431B-AC63-C5769263B390}" type="pres">
      <dgm:prSet presAssocID="{152334F9-56C0-44A6-AF61-A78100EB58CB}" presName="sibSpaceTwo" presStyleCnt="0"/>
      <dgm:spPr/>
    </dgm:pt>
    <dgm:pt modelId="{9B472215-8DF8-457A-9405-AE9B65F8BA7D}" type="pres">
      <dgm:prSet presAssocID="{4C14D5E0-3A3C-4C67-A319-C36C9DAD7D2A}" presName="vertTwo" presStyleCnt="0"/>
      <dgm:spPr/>
    </dgm:pt>
    <dgm:pt modelId="{D28C7381-7CA6-4046-8934-E4F50C83138F}" type="pres">
      <dgm:prSet presAssocID="{4C14D5E0-3A3C-4C67-A319-C36C9DAD7D2A}" presName="txTwo" presStyleLbl="node2" presStyleIdx="3" presStyleCnt="5" custScaleX="122591">
        <dgm:presLayoutVars>
          <dgm:chPref val="3"/>
        </dgm:presLayoutVars>
      </dgm:prSet>
      <dgm:spPr/>
      <dgm:t>
        <a:bodyPr/>
        <a:lstStyle/>
        <a:p>
          <a:endParaRPr lang="en-US"/>
        </a:p>
      </dgm:t>
    </dgm:pt>
    <dgm:pt modelId="{1B97164E-29A5-4414-B400-40A8B715D354}" type="pres">
      <dgm:prSet presAssocID="{4C14D5E0-3A3C-4C67-A319-C36C9DAD7D2A}" presName="horzTwo" presStyleCnt="0"/>
      <dgm:spPr/>
    </dgm:pt>
    <dgm:pt modelId="{7883509B-F7E6-4BAC-A0AA-31C7E8E63911}" type="pres">
      <dgm:prSet presAssocID="{E122E71F-E0BD-45B9-A8A9-3AA3857BC4D1}" presName="sibSpaceTwo" presStyleCnt="0"/>
      <dgm:spPr/>
    </dgm:pt>
    <dgm:pt modelId="{AB8B9991-6252-48F4-81BD-1649FCCD0997}" type="pres">
      <dgm:prSet presAssocID="{21AADA76-E916-4FF4-A6F6-9FF2887FE2F9}" presName="vertTwo" presStyleCnt="0"/>
      <dgm:spPr/>
    </dgm:pt>
    <dgm:pt modelId="{81A45798-B42A-469C-9C3F-7B796B00003C}" type="pres">
      <dgm:prSet presAssocID="{21AADA76-E916-4FF4-A6F6-9FF2887FE2F9}" presName="txTwo" presStyleLbl="node2" presStyleIdx="4" presStyleCnt="5" custLinFactNeighborX="-402" custLinFactNeighborY="-1187">
        <dgm:presLayoutVars>
          <dgm:chPref val="3"/>
        </dgm:presLayoutVars>
      </dgm:prSet>
      <dgm:spPr/>
      <dgm:t>
        <a:bodyPr/>
        <a:lstStyle/>
        <a:p>
          <a:endParaRPr lang="en-US"/>
        </a:p>
      </dgm:t>
    </dgm:pt>
    <dgm:pt modelId="{C7CE5A6A-55B4-41EE-B5B6-42167888345E}" type="pres">
      <dgm:prSet presAssocID="{21AADA76-E916-4FF4-A6F6-9FF2887FE2F9}" presName="parTransTwo" presStyleCnt="0"/>
      <dgm:spPr/>
    </dgm:pt>
    <dgm:pt modelId="{B8F62E07-643E-43A1-999B-0D534D2C0534}" type="pres">
      <dgm:prSet presAssocID="{21AADA76-E916-4FF4-A6F6-9FF2887FE2F9}" presName="horzTwo" presStyleCnt="0"/>
      <dgm:spPr/>
    </dgm:pt>
    <dgm:pt modelId="{7442AEE7-CA79-422D-8F02-D9C512348059}" type="pres">
      <dgm:prSet presAssocID="{2EA696A7-FC9C-4927-A874-558C8199EAC5}" presName="vertThree" presStyleCnt="0"/>
      <dgm:spPr/>
    </dgm:pt>
    <dgm:pt modelId="{2D387474-824C-47D9-A9A8-E4081F4A5DA4}" type="pres">
      <dgm:prSet presAssocID="{2EA696A7-FC9C-4927-A874-558C8199EAC5}" presName="txThree" presStyleLbl="node3" presStyleIdx="3" presStyleCnt="6">
        <dgm:presLayoutVars>
          <dgm:chPref val="3"/>
        </dgm:presLayoutVars>
      </dgm:prSet>
      <dgm:spPr/>
      <dgm:t>
        <a:bodyPr/>
        <a:lstStyle/>
        <a:p>
          <a:endParaRPr lang="en-US"/>
        </a:p>
      </dgm:t>
    </dgm:pt>
    <dgm:pt modelId="{22D605A4-B456-49E7-B7BA-C531C18FB81D}" type="pres">
      <dgm:prSet presAssocID="{2EA696A7-FC9C-4927-A874-558C8199EAC5}" presName="horzThree" presStyleCnt="0"/>
      <dgm:spPr/>
    </dgm:pt>
    <dgm:pt modelId="{9201A4A8-B5C4-491C-BCF3-44C4F8C32B8C}" type="pres">
      <dgm:prSet presAssocID="{6B17A693-6263-4539-BFDE-550ACDF55961}" presName="sibSpaceThree" presStyleCnt="0"/>
      <dgm:spPr/>
    </dgm:pt>
    <dgm:pt modelId="{7D721ACF-3323-43A3-B4A6-17600FC0F161}" type="pres">
      <dgm:prSet presAssocID="{CECB79C8-F412-4E66-8041-EBEA84C52D31}" presName="vertThree" presStyleCnt="0"/>
      <dgm:spPr/>
    </dgm:pt>
    <dgm:pt modelId="{8FF8DDD7-CEBD-478A-A8D2-DB24E8E1303A}" type="pres">
      <dgm:prSet presAssocID="{CECB79C8-F412-4E66-8041-EBEA84C52D31}" presName="txThree" presStyleLbl="node3" presStyleIdx="4" presStyleCnt="6" custScaleX="127422">
        <dgm:presLayoutVars>
          <dgm:chPref val="3"/>
        </dgm:presLayoutVars>
      </dgm:prSet>
      <dgm:spPr/>
      <dgm:t>
        <a:bodyPr/>
        <a:lstStyle/>
        <a:p>
          <a:endParaRPr lang="en-US"/>
        </a:p>
      </dgm:t>
    </dgm:pt>
    <dgm:pt modelId="{96C725B5-F5B6-4F4D-8A38-197A60FF4B7B}" type="pres">
      <dgm:prSet presAssocID="{CECB79C8-F412-4E66-8041-EBEA84C52D31}" presName="horzThree" presStyleCnt="0"/>
      <dgm:spPr/>
    </dgm:pt>
    <dgm:pt modelId="{95209032-CE04-4D7F-9560-4BF9130A8E78}" type="pres">
      <dgm:prSet presAssocID="{2EED31C6-5C71-4BA5-98F8-A840B9D02A92}" presName="sibSpaceThree" presStyleCnt="0"/>
      <dgm:spPr/>
    </dgm:pt>
    <dgm:pt modelId="{A714E56C-D2FB-433F-976C-312106BF763D}" type="pres">
      <dgm:prSet presAssocID="{84939428-BDEF-4CE7-AE0B-CD1F5ABD8580}" presName="vertThree" presStyleCnt="0"/>
      <dgm:spPr/>
    </dgm:pt>
    <dgm:pt modelId="{05574463-9761-4975-A592-E87B33867137}" type="pres">
      <dgm:prSet presAssocID="{84939428-BDEF-4CE7-AE0B-CD1F5ABD8580}" presName="txThree" presStyleLbl="node3" presStyleIdx="5" presStyleCnt="6" custScaleX="107011">
        <dgm:presLayoutVars>
          <dgm:chPref val="3"/>
        </dgm:presLayoutVars>
      </dgm:prSet>
      <dgm:spPr/>
      <dgm:t>
        <a:bodyPr/>
        <a:lstStyle/>
        <a:p>
          <a:endParaRPr lang="en-US"/>
        </a:p>
      </dgm:t>
    </dgm:pt>
    <dgm:pt modelId="{E0C0B178-A135-4CE6-B2B3-3D9FB503B63D}" type="pres">
      <dgm:prSet presAssocID="{84939428-BDEF-4CE7-AE0B-CD1F5ABD8580}" presName="horzThree" presStyleCnt="0"/>
      <dgm:spPr/>
    </dgm:pt>
  </dgm:ptLst>
  <dgm:cxnLst>
    <dgm:cxn modelId="{ACFC57B1-08CC-43C4-B079-F6257EC5913A}" srcId="{5A8C8DB6-37D5-47B9-AC19-3906E9F08C5C}" destId="{4D3CDA36-AF95-4977-A5A0-937863A15775}" srcOrd="0" destOrd="0" parTransId="{EBC9C021-0C0F-4927-88F8-82605A45C6F2}" sibTransId="{E339B50C-6B12-4840-8CA1-453277B2A6A4}"/>
    <dgm:cxn modelId="{6CA50B74-343C-4309-9347-042EAA4DED08}" type="presOf" srcId="{B17B6F3E-B744-469F-85F6-9E76300471B5}" destId="{6F6A5F98-01AD-40C1-9A0C-44C64988456C}" srcOrd="0" destOrd="0" presId="urn:microsoft.com/office/officeart/2005/8/layout/hierarchy4"/>
    <dgm:cxn modelId="{47C0F3E8-D1B1-4B0E-A86A-878BD84FB101}" srcId="{21AADA76-E916-4FF4-A6F6-9FF2887FE2F9}" destId="{84939428-BDEF-4CE7-AE0B-CD1F5ABD8580}" srcOrd="2" destOrd="0" parTransId="{2ECB3FED-D4DD-4921-845B-6C7D121C5211}" sibTransId="{A9CEE6BE-8682-43C6-AD95-C2082B4EA091}"/>
    <dgm:cxn modelId="{642DC8AC-3BDD-406C-BECD-776C33964F28}" type="presOf" srcId="{0764C873-B74C-407D-A4BB-AB7A4069197B}" destId="{CCACBBD6-0D0E-4233-AFF1-C1C6A0D70936}" srcOrd="0" destOrd="0" presId="urn:microsoft.com/office/officeart/2005/8/layout/hierarchy4"/>
    <dgm:cxn modelId="{256F0F78-7FFE-4B54-8D46-25F48A14EFD8}" type="presOf" srcId="{CECB79C8-F412-4E66-8041-EBEA84C52D31}" destId="{8FF8DDD7-CEBD-478A-A8D2-DB24E8E1303A}" srcOrd="0" destOrd="0" presId="urn:microsoft.com/office/officeart/2005/8/layout/hierarchy4"/>
    <dgm:cxn modelId="{73965E0B-7FC6-4341-BF2B-F6DDE1B306A1}" srcId="{A5585B02-5076-4EEB-9767-4B67EBB7BE7C}" destId="{5A8C8DB6-37D5-47B9-AC19-3906E9F08C5C}" srcOrd="0" destOrd="0" parTransId="{AE18DDFD-1B36-4AEB-9D50-E6AEDB9F7FD5}" sibTransId="{09968117-67D7-4EA7-B404-AA797BDCBEA3}"/>
    <dgm:cxn modelId="{B390EA58-3732-4CAE-BEBD-E3606FB68967}" srcId="{5A8C8DB6-37D5-47B9-AC19-3906E9F08C5C}" destId="{4C14D5E0-3A3C-4C67-A319-C36C9DAD7D2A}" srcOrd="3" destOrd="0" parTransId="{3BA2D94D-FDD6-4090-9CF1-8792172E19CA}" sibTransId="{E122E71F-E0BD-45B9-A8A9-3AA3857BC4D1}"/>
    <dgm:cxn modelId="{82CAEF59-8F74-47D2-8469-A975F0934BE3}" type="presOf" srcId="{21AADA76-E916-4FF4-A6F6-9FF2887FE2F9}" destId="{81A45798-B42A-469C-9C3F-7B796B00003C}" srcOrd="0" destOrd="0" presId="urn:microsoft.com/office/officeart/2005/8/layout/hierarchy4"/>
    <dgm:cxn modelId="{B77F4809-3B8C-444B-9A63-1ADB62777BED}" srcId="{21AADA76-E916-4FF4-A6F6-9FF2887FE2F9}" destId="{2EA696A7-FC9C-4927-A874-558C8199EAC5}" srcOrd="0" destOrd="0" parTransId="{CF8F6F42-B854-4BFB-B248-8C636A9B942D}" sibTransId="{6B17A693-6263-4539-BFDE-550ACDF55961}"/>
    <dgm:cxn modelId="{6F7146F8-0ED7-4AFE-A2C3-8578AA6C5CF7}" type="presOf" srcId="{687692B5-4697-44DC-9147-E9342BD600D8}" destId="{F323045D-6E83-43E7-8F67-359B8B63BD38}" srcOrd="0" destOrd="0" presId="urn:microsoft.com/office/officeart/2005/8/layout/hierarchy4"/>
    <dgm:cxn modelId="{B999F7D7-0993-4EE9-A774-FA4426C4AC26}" type="presOf" srcId="{84939428-BDEF-4CE7-AE0B-CD1F5ABD8580}" destId="{05574463-9761-4975-A592-E87B33867137}" srcOrd="0" destOrd="0" presId="urn:microsoft.com/office/officeart/2005/8/layout/hierarchy4"/>
    <dgm:cxn modelId="{72C9C67D-3D77-40A2-B417-EE8116E95785}" srcId="{4D3CDA36-AF95-4977-A5A0-937863A15775}" destId="{A0DE29EE-7882-43DD-870A-4849401E152B}" srcOrd="0" destOrd="0" parTransId="{F856B92A-BEA5-4F04-B65E-E4B8DB26D02C}" sibTransId="{80E157F1-85BF-4AD5-A96F-049A2FE0DB1D}"/>
    <dgm:cxn modelId="{E0AC8B80-8A13-4951-A5D1-DE828744EE76}" srcId="{21AADA76-E916-4FF4-A6F6-9FF2887FE2F9}" destId="{CECB79C8-F412-4E66-8041-EBEA84C52D31}" srcOrd="1" destOrd="0" parTransId="{52F51268-4616-4D25-8481-C5EF47C0E236}" sibTransId="{2EED31C6-5C71-4BA5-98F8-A840B9D02A92}"/>
    <dgm:cxn modelId="{211D447F-9E43-4C2D-BB9C-5B23E43B11C0}" type="presOf" srcId="{2EA696A7-FC9C-4927-A874-558C8199EAC5}" destId="{2D387474-824C-47D9-A9A8-E4081F4A5DA4}" srcOrd="0" destOrd="0" presId="urn:microsoft.com/office/officeart/2005/8/layout/hierarchy4"/>
    <dgm:cxn modelId="{BB006933-78A4-42AF-BDE3-C4D43D552CCB}" srcId="{5A8C8DB6-37D5-47B9-AC19-3906E9F08C5C}" destId="{FCF1B749-A945-4074-A2D4-383B08F2B7CF}" srcOrd="2" destOrd="0" parTransId="{4DEE6278-9ED3-48CC-A747-A3456E162750}" sibTransId="{152334F9-56C0-44A6-AF61-A78100EB58CB}"/>
    <dgm:cxn modelId="{D1CAF8E7-2033-4C5F-9601-AB20445FA2D1}" type="presOf" srcId="{A5585B02-5076-4EEB-9767-4B67EBB7BE7C}" destId="{E0D70CED-05B5-45D3-9CB4-3BA55EA1640E}" srcOrd="0" destOrd="0" presId="urn:microsoft.com/office/officeart/2005/8/layout/hierarchy4"/>
    <dgm:cxn modelId="{AD1E6E4F-DBF7-4A30-8730-3B215F64668D}" type="presOf" srcId="{4C14D5E0-3A3C-4C67-A319-C36C9DAD7D2A}" destId="{D28C7381-7CA6-4046-8934-E4F50C83138F}" srcOrd="0" destOrd="0" presId="urn:microsoft.com/office/officeart/2005/8/layout/hierarchy4"/>
    <dgm:cxn modelId="{8049B38B-C9EB-4E98-BD97-AE29B0CBFAE1}" srcId="{4D3CDA36-AF95-4977-A5A0-937863A15775}" destId="{0764C873-B74C-407D-A4BB-AB7A4069197B}" srcOrd="1" destOrd="0" parTransId="{7D75459B-0759-4E88-948E-4F084C6E3745}" sibTransId="{1A2769F0-4E50-4D89-946D-12FDFE97F135}"/>
    <dgm:cxn modelId="{2CD899B0-7346-426D-A05A-FAF04B4965E4}" srcId="{4D3CDA36-AF95-4977-A5A0-937863A15775}" destId="{687692B5-4697-44DC-9147-E9342BD600D8}" srcOrd="2" destOrd="0" parTransId="{D477C2BE-3BB3-417D-A5BD-61EFBC344D01}" sibTransId="{8D24BAFE-D596-4689-95BF-C82B4602AAB8}"/>
    <dgm:cxn modelId="{9F356856-4BB3-406C-A02E-9117D058BC0C}" srcId="{5A8C8DB6-37D5-47B9-AC19-3906E9F08C5C}" destId="{B17B6F3E-B744-469F-85F6-9E76300471B5}" srcOrd="1" destOrd="0" parTransId="{3BC1F100-413F-43C9-8B77-581E2BC41177}" sibTransId="{E54EE994-7312-4DC8-8686-48E475EC5DFA}"/>
    <dgm:cxn modelId="{ADD29576-F547-4182-9FB4-1D5ECC0AF485}" srcId="{5A8C8DB6-37D5-47B9-AC19-3906E9F08C5C}" destId="{21AADA76-E916-4FF4-A6F6-9FF2887FE2F9}" srcOrd="4" destOrd="0" parTransId="{C1033CDC-077B-4923-B4D5-21B92CDEE360}" sibTransId="{7DE280D6-837C-4CC4-B5DC-10984C3CB3DA}"/>
    <dgm:cxn modelId="{639BAFDE-9C1F-428D-B798-23B9D28B2480}" type="presOf" srcId="{4D3CDA36-AF95-4977-A5A0-937863A15775}" destId="{A07C624F-B6F3-4F68-A0A4-797C1F2112DC}" srcOrd="0" destOrd="0" presId="urn:microsoft.com/office/officeart/2005/8/layout/hierarchy4"/>
    <dgm:cxn modelId="{55554D23-0737-4CB8-AEEB-81499A39A32C}" type="presOf" srcId="{5A8C8DB6-37D5-47B9-AC19-3906E9F08C5C}" destId="{6319EF5F-C326-484E-9294-9960F13CC747}" srcOrd="0" destOrd="0" presId="urn:microsoft.com/office/officeart/2005/8/layout/hierarchy4"/>
    <dgm:cxn modelId="{A7B62AEC-9CCD-4C41-950D-859847DF6A78}" type="presOf" srcId="{FCF1B749-A945-4074-A2D4-383B08F2B7CF}" destId="{6A972460-DE6A-417C-8C04-29F5CC4243E1}" srcOrd="0" destOrd="0" presId="urn:microsoft.com/office/officeart/2005/8/layout/hierarchy4"/>
    <dgm:cxn modelId="{5FD2EE27-601F-4986-803C-8077F7D95724}" type="presOf" srcId="{A0DE29EE-7882-43DD-870A-4849401E152B}" destId="{34AB9A91-571C-46EF-A740-E7CB663A09E4}" srcOrd="0" destOrd="0" presId="urn:microsoft.com/office/officeart/2005/8/layout/hierarchy4"/>
    <dgm:cxn modelId="{60104CCF-6BA9-4513-BCD8-3F54C23CF74D}" type="presParOf" srcId="{E0D70CED-05B5-45D3-9CB4-3BA55EA1640E}" destId="{629C8384-3E78-453F-935B-84361CDE8295}" srcOrd="0" destOrd="0" presId="urn:microsoft.com/office/officeart/2005/8/layout/hierarchy4"/>
    <dgm:cxn modelId="{425F1921-C13D-4037-A952-E18947EDA872}" type="presParOf" srcId="{629C8384-3E78-453F-935B-84361CDE8295}" destId="{6319EF5F-C326-484E-9294-9960F13CC747}" srcOrd="0" destOrd="0" presId="urn:microsoft.com/office/officeart/2005/8/layout/hierarchy4"/>
    <dgm:cxn modelId="{1BFDD5DD-CB2D-4249-84F8-B5F959CE122A}" type="presParOf" srcId="{629C8384-3E78-453F-935B-84361CDE8295}" destId="{F36ED723-14AB-40E2-8062-FACE647A9265}" srcOrd="1" destOrd="0" presId="urn:microsoft.com/office/officeart/2005/8/layout/hierarchy4"/>
    <dgm:cxn modelId="{DA2382DC-E928-4E9F-A1F1-1F773509E4FC}" type="presParOf" srcId="{629C8384-3E78-453F-935B-84361CDE8295}" destId="{01B66554-8EE3-41D6-BD2A-49284463FFDE}" srcOrd="2" destOrd="0" presId="urn:microsoft.com/office/officeart/2005/8/layout/hierarchy4"/>
    <dgm:cxn modelId="{D4F48C79-231A-43EA-B822-5459A91EBAB8}" type="presParOf" srcId="{01B66554-8EE3-41D6-BD2A-49284463FFDE}" destId="{AD6A7820-F78E-4EBA-9A2C-AB6AF64FD475}" srcOrd="0" destOrd="0" presId="urn:microsoft.com/office/officeart/2005/8/layout/hierarchy4"/>
    <dgm:cxn modelId="{EEADD6B5-105D-4FFF-83A4-7480469C0F01}" type="presParOf" srcId="{AD6A7820-F78E-4EBA-9A2C-AB6AF64FD475}" destId="{A07C624F-B6F3-4F68-A0A4-797C1F2112DC}" srcOrd="0" destOrd="0" presId="urn:microsoft.com/office/officeart/2005/8/layout/hierarchy4"/>
    <dgm:cxn modelId="{0D4E7C3A-3595-4981-AE60-0BF7B8536520}" type="presParOf" srcId="{AD6A7820-F78E-4EBA-9A2C-AB6AF64FD475}" destId="{DBAC76AE-00D7-4C7A-BAD6-9FE300D467A4}" srcOrd="1" destOrd="0" presId="urn:microsoft.com/office/officeart/2005/8/layout/hierarchy4"/>
    <dgm:cxn modelId="{3433DA58-B7EC-440A-97F3-590A3FDFEF47}" type="presParOf" srcId="{AD6A7820-F78E-4EBA-9A2C-AB6AF64FD475}" destId="{4462817A-EEBB-4F7E-9717-63725BF26147}" srcOrd="2" destOrd="0" presId="urn:microsoft.com/office/officeart/2005/8/layout/hierarchy4"/>
    <dgm:cxn modelId="{5AA070C7-A428-48C8-BD3F-122EE2F56978}" type="presParOf" srcId="{4462817A-EEBB-4F7E-9717-63725BF26147}" destId="{6E1176E9-7FEB-4866-BAD5-9E84C7681CF8}" srcOrd="0" destOrd="0" presId="urn:microsoft.com/office/officeart/2005/8/layout/hierarchy4"/>
    <dgm:cxn modelId="{612B7662-F03D-4F63-9CCD-D874A518FA3A}" type="presParOf" srcId="{6E1176E9-7FEB-4866-BAD5-9E84C7681CF8}" destId="{34AB9A91-571C-46EF-A740-E7CB663A09E4}" srcOrd="0" destOrd="0" presId="urn:microsoft.com/office/officeart/2005/8/layout/hierarchy4"/>
    <dgm:cxn modelId="{770A49E2-F571-4754-8B07-CE8DCB939846}" type="presParOf" srcId="{6E1176E9-7FEB-4866-BAD5-9E84C7681CF8}" destId="{61F3AAF1-716A-43AB-AF42-2C1D516B55E0}" srcOrd="1" destOrd="0" presId="urn:microsoft.com/office/officeart/2005/8/layout/hierarchy4"/>
    <dgm:cxn modelId="{75719F29-40D2-43FE-B136-F232E7474621}" type="presParOf" srcId="{4462817A-EEBB-4F7E-9717-63725BF26147}" destId="{8F175B32-D70B-4002-894B-3AF5FD536DD5}" srcOrd="1" destOrd="0" presId="urn:microsoft.com/office/officeart/2005/8/layout/hierarchy4"/>
    <dgm:cxn modelId="{A796996C-9387-437C-9CB5-08D732950826}" type="presParOf" srcId="{4462817A-EEBB-4F7E-9717-63725BF26147}" destId="{11EFD561-932F-4489-A8B9-B4E8AAF3F3C0}" srcOrd="2" destOrd="0" presId="urn:microsoft.com/office/officeart/2005/8/layout/hierarchy4"/>
    <dgm:cxn modelId="{481E18FD-9C9F-42D4-9EFD-8AAEEBEF42EE}" type="presParOf" srcId="{11EFD561-932F-4489-A8B9-B4E8AAF3F3C0}" destId="{CCACBBD6-0D0E-4233-AFF1-C1C6A0D70936}" srcOrd="0" destOrd="0" presId="urn:microsoft.com/office/officeart/2005/8/layout/hierarchy4"/>
    <dgm:cxn modelId="{1A9CC098-4EE0-4F28-B160-8CB5E39BD382}" type="presParOf" srcId="{11EFD561-932F-4489-A8B9-B4E8AAF3F3C0}" destId="{B0B85C22-C4BE-4853-AB3F-546404B97822}" srcOrd="1" destOrd="0" presId="urn:microsoft.com/office/officeart/2005/8/layout/hierarchy4"/>
    <dgm:cxn modelId="{77E34876-738F-4917-837A-BB95C9EDBFDF}" type="presParOf" srcId="{4462817A-EEBB-4F7E-9717-63725BF26147}" destId="{321FFBB8-627F-4004-863B-108EECE5075C}" srcOrd="3" destOrd="0" presId="urn:microsoft.com/office/officeart/2005/8/layout/hierarchy4"/>
    <dgm:cxn modelId="{498EC1F4-91AB-40B0-B73C-E19931A72E43}" type="presParOf" srcId="{4462817A-EEBB-4F7E-9717-63725BF26147}" destId="{D6CAAE38-BF71-46D8-AC6D-590DEF80822B}" srcOrd="4" destOrd="0" presId="urn:microsoft.com/office/officeart/2005/8/layout/hierarchy4"/>
    <dgm:cxn modelId="{F570F018-0A35-4490-91C6-AF16317C227C}" type="presParOf" srcId="{D6CAAE38-BF71-46D8-AC6D-590DEF80822B}" destId="{F323045D-6E83-43E7-8F67-359B8B63BD38}" srcOrd="0" destOrd="0" presId="urn:microsoft.com/office/officeart/2005/8/layout/hierarchy4"/>
    <dgm:cxn modelId="{0AB780C9-D4A9-41FE-A74F-0EEDC0C7B9BF}" type="presParOf" srcId="{D6CAAE38-BF71-46D8-AC6D-590DEF80822B}" destId="{823541A4-D0F1-4024-B6DC-BBC0D243F30C}" srcOrd="1" destOrd="0" presId="urn:microsoft.com/office/officeart/2005/8/layout/hierarchy4"/>
    <dgm:cxn modelId="{19299B64-1366-4E31-A2C2-F5035DB307E7}" type="presParOf" srcId="{01B66554-8EE3-41D6-BD2A-49284463FFDE}" destId="{C7EA7E46-5463-43C2-8A22-E21EF401468D}" srcOrd="1" destOrd="0" presId="urn:microsoft.com/office/officeart/2005/8/layout/hierarchy4"/>
    <dgm:cxn modelId="{F552C746-E64C-4759-AD49-7B0E48F18AE9}" type="presParOf" srcId="{01B66554-8EE3-41D6-BD2A-49284463FFDE}" destId="{943E35A6-39AE-4CDF-9504-120C2FC6E884}" srcOrd="2" destOrd="0" presId="urn:microsoft.com/office/officeart/2005/8/layout/hierarchy4"/>
    <dgm:cxn modelId="{72255338-3E79-4AD1-9447-21EE19BBD002}" type="presParOf" srcId="{943E35A6-39AE-4CDF-9504-120C2FC6E884}" destId="{6F6A5F98-01AD-40C1-9A0C-44C64988456C}" srcOrd="0" destOrd="0" presId="urn:microsoft.com/office/officeart/2005/8/layout/hierarchy4"/>
    <dgm:cxn modelId="{9C00E1AA-AADD-4405-BD06-314D7981B1F5}" type="presParOf" srcId="{943E35A6-39AE-4CDF-9504-120C2FC6E884}" destId="{A3C13671-10B6-43A6-873B-26FDD21AB6EE}" srcOrd="1" destOrd="0" presId="urn:microsoft.com/office/officeart/2005/8/layout/hierarchy4"/>
    <dgm:cxn modelId="{BC9F8460-6C04-4A24-8516-9D018AFBE340}" type="presParOf" srcId="{01B66554-8EE3-41D6-BD2A-49284463FFDE}" destId="{ABD30017-305A-4DF3-8064-25C527E4D441}" srcOrd="3" destOrd="0" presId="urn:microsoft.com/office/officeart/2005/8/layout/hierarchy4"/>
    <dgm:cxn modelId="{792AE270-57DE-47B9-A2AC-282D9C5E94CF}" type="presParOf" srcId="{01B66554-8EE3-41D6-BD2A-49284463FFDE}" destId="{21A322CD-867E-4346-8276-68B9B50514C6}" srcOrd="4" destOrd="0" presId="urn:microsoft.com/office/officeart/2005/8/layout/hierarchy4"/>
    <dgm:cxn modelId="{02BB9055-8402-43C1-920F-25442F0D421E}" type="presParOf" srcId="{21A322CD-867E-4346-8276-68B9B50514C6}" destId="{6A972460-DE6A-417C-8C04-29F5CC4243E1}" srcOrd="0" destOrd="0" presId="urn:microsoft.com/office/officeart/2005/8/layout/hierarchy4"/>
    <dgm:cxn modelId="{57602CF7-C973-475B-BEE7-8CA91BB732EE}" type="presParOf" srcId="{21A322CD-867E-4346-8276-68B9B50514C6}" destId="{D8323DD8-B6D1-4546-8D96-2DA0D88CF3EC}" srcOrd="1" destOrd="0" presId="urn:microsoft.com/office/officeart/2005/8/layout/hierarchy4"/>
    <dgm:cxn modelId="{D661BA2B-8493-40EB-B5BF-B140810C79F0}" type="presParOf" srcId="{01B66554-8EE3-41D6-BD2A-49284463FFDE}" destId="{C0B67341-39DC-431B-AC63-C5769263B390}" srcOrd="5" destOrd="0" presId="urn:microsoft.com/office/officeart/2005/8/layout/hierarchy4"/>
    <dgm:cxn modelId="{058F07AA-9DB7-495B-B22B-7149B438D1FF}" type="presParOf" srcId="{01B66554-8EE3-41D6-BD2A-49284463FFDE}" destId="{9B472215-8DF8-457A-9405-AE9B65F8BA7D}" srcOrd="6" destOrd="0" presId="urn:microsoft.com/office/officeart/2005/8/layout/hierarchy4"/>
    <dgm:cxn modelId="{A46C85CC-AB20-4E35-915D-0558CBCA31D5}" type="presParOf" srcId="{9B472215-8DF8-457A-9405-AE9B65F8BA7D}" destId="{D28C7381-7CA6-4046-8934-E4F50C83138F}" srcOrd="0" destOrd="0" presId="urn:microsoft.com/office/officeart/2005/8/layout/hierarchy4"/>
    <dgm:cxn modelId="{F72415AC-DEC3-49F3-862F-1EB2523D6C03}" type="presParOf" srcId="{9B472215-8DF8-457A-9405-AE9B65F8BA7D}" destId="{1B97164E-29A5-4414-B400-40A8B715D354}" srcOrd="1" destOrd="0" presId="urn:microsoft.com/office/officeart/2005/8/layout/hierarchy4"/>
    <dgm:cxn modelId="{A5F44DA4-FF61-4027-94A8-30380BAA740F}" type="presParOf" srcId="{01B66554-8EE3-41D6-BD2A-49284463FFDE}" destId="{7883509B-F7E6-4BAC-A0AA-31C7E8E63911}" srcOrd="7" destOrd="0" presId="urn:microsoft.com/office/officeart/2005/8/layout/hierarchy4"/>
    <dgm:cxn modelId="{27112632-5C56-4B85-9F92-27715DBBC30A}" type="presParOf" srcId="{01B66554-8EE3-41D6-BD2A-49284463FFDE}" destId="{AB8B9991-6252-48F4-81BD-1649FCCD0997}" srcOrd="8" destOrd="0" presId="urn:microsoft.com/office/officeart/2005/8/layout/hierarchy4"/>
    <dgm:cxn modelId="{F04CC934-7750-45BC-BC42-A137C41687A0}" type="presParOf" srcId="{AB8B9991-6252-48F4-81BD-1649FCCD0997}" destId="{81A45798-B42A-469C-9C3F-7B796B00003C}" srcOrd="0" destOrd="0" presId="urn:microsoft.com/office/officeart/2005/8/layout/hierarchy4"/>
    <dgm:cxn modelId="{D9DD6935-02C2-4923-AFCC-65BB3DF73488}" type="presParOf" srcId="{AB8B9991-6252-48F4-81BD-1649FCCD0997}" destId="{C7CE5A6A-55B4-41EE-B5B6-42167888345E}" srcOrd="1" destOrd="0" presId="urn:microsoft.com/office/officeart/2005/8/layout/hierarchy4"/>
    <dgm:cxn modelId="{4537A851-C814-415F-8988-A376E3CADFE2}" type="presParOf" srcId="{AB8B9991-6252-48F4-81BD-1649FCCD0997}" destId="{B8F62E07-643E-43A1-999B-0D534D2C0534}" srcOrd="2" destOrd="0" presId="urn:microsoft.com/office/officeart/2005/8/layout/hierarchy4"/>
    <dgm:cxn modelId="{DB36C280-AB0F-4674-BF78-4F8767996A8B}" type="presParOf" srcId="{B8F62E07-643E-43A1-999B-0D534D2C0534}" destId="{7442AEE7-CA79-422D-8F02-D9C512348059}" srcOrd="0" destOrd="0" presId="urn:microsoft.com/office/officeart/2005/8/layout/hierarchy4"/>
    <dgm:cxn modelId="{8DEA94F5-CDBB-4729-AF1D-EAE13B489500}" type="presParOf" srcId="{7442AEE7-CA79-422D-8F02-D9C512348059}" destId="{2D387474-824C-47D9-A9A8-E4081F4A5DA4}" srcOrd="0" destOrd="0" presId="urn:microsoft.com/office/officeart/2005/8/layout/hierarchy4"/>
    <dgm:cxn modelId="{3878A266-EBA2-4081-A2C9-604C5A8D4356}" type="presParOf" srcId="{7442AEE7-CA79-422D-8F02-D9C512348059}" destId="{22D605A4-B456-49E7-B7BA-C531C18FB81D}" srcOrd="1" destOrd="0" presId="urn:microsoft.com/office/officeart/2005/8/layout/hierarchy4"/>
    <dgm:cxn modelId="{B5CC55FE-6119-481C-80A0-C9CA40007FCF}" type="presParOf" srcId="{B8F62E07-643E-43A1-999B-0D534D2C0534}" destId="{9201A4A8-B5C4-491C-BCF3-44C4F8C32B8C}" srcOrd="1" destOrd="0" presId="urn:microsoft.com/office/officeart/2005/8/layout/hierarchy4"/>
    <dgm:cxn modelId="{3EFA3549-3562-4718-9A15-C7B267315F51}" type="presParOf" srcId="{B8F62E07-643E-43A1-999B-0D534D2C0534}" destId="{7D721ACF-3323-43A3-B4A6-17600FC0F161}" srcOrd="2" destOrd="0" presId="urn:microsoft.com/office/officeart/2005/8/layout/hierarchy4"/>
    <dgm:cxn modelId="{5D22F80A-C7A2-4103-A659-975F17E02EDD}" type="presParOf" srcId="{7D721ACF-3323-43A3-B4A6-17600FC0F161}" destId="{8FF8DDD7-CEBD-478A-A8D2-DB24E8E1303A}" srcOrd="0" destOrd="0" presId="urn:microsoft.com/office/officeart/2005/8/layout/hierarchy4"/>
    <dgm:cxn modelId="{8BCC66C6-B4F5-4F48-95E2-2C74C324416F}" type="presParOf" srcId="{7D721ACF-3323-43A3-B4A6-17600FC0F161}" destId="{96C725B5-F5B6-4F4D-8A38-197A60FF4B7B}" srcOrd="1" destOrd="0" presId="urn:microsoft.com/office/officeart/2005/8/layout/hierarchy4"/>
    <dgm:cxn modelId="{4BD4036B-CDDF-4AB3-AF29-61B5EDA2BCF8}" type="presParOf" srcId="{B8F62E07-643E-43A1-999B-0D534D2C0534}" destId="{95209032-CE04-4D7F-9560-4BF9130A8E78}" srcOrd="3" destOrd="0" presId="urn:microsoft.com/office/officeart/2005/8/layout/hierarchy4"/>
    <dgm:cxn modelId="{40F699C5-04E8-4D35-B078-7A413076ACF8}" type="presParOf" srcId="{B8F62E07-643E-43A1-999B-0D534D2C0534}" destId="{A714E56C-D2FB-433F-976C-312106BF763D}" srcOrd="4" destOrd="0" presId="urn:microsoft.com/office/officeart/2005/8/layout/hierarchy4"/>
    <dgm:cxn modelId="{3CC5E76E-7844-49D4-AD2A-C2D6FBC65898}" type="presParOf" srcId="{A714E56C-D2FB-433F-976C-312106BF763D}" destId="{05574463-9761-4975-A592-E87B33867137}" srcOrd="0" destOrd="0" presId="urn:microsoft.com/office/officeart/2005/8/layout/hierarchy4"/>
    <dgm:cxn modelId="{35444324-71A3-44F0-B029-35952794A156}" type="presParOf" srcId="{A714E56C-D2FB-433F-976C-312106BF763D}" destId="{E0C0B178-A135-4CE6-B2B3-3D9FB503B63D}"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498F12-2C7C-4D7D-A6D1-5A760ED865A8}" type="doc">
      <dgm:prSet loTypeId="urn:microsoft.com/office/officeart/2005/8/layout/vList2" loCatId="list" qsTypeId="urn:microsoft.com/office/officeart/2005/8/quickstyle/simple1" qsCatId="simple" csTypeId="urn:microsoft.com/office/officeart/2005/8/colors/colorful1#3" csCatId="colorful" phldr="1"/>
      <dgm:spPr/>
      <dgm:t>
        <a:bodyPr/>
        <a:lstStyle/>
        <a:p>
          <a:endParaRPr lang="en-US"/>
        </a:p>
      </dgm:t>
    </dgm:pt>
    <dgm:pt modelId="{DB1D97BE-1433-4599-B56F-B3D53567F8DA}">
      <dgm:prSet phldrT="[Text]" custT="1"/>
      <dgm:spPr/>
      <dgm:t>
        <a:bodyPr/>
        <a:lstStyle/>
        <a:p>
          <a:r>
            <a:rPr lang="en-US" sz="1800" dirty="0"/>
            <a:t>De-licensing of generation</a:t>
          </a:r>
        </a:p>
      </dgm:t>
    </dgm:pt>
    <dgm:pt modelId="{DE308532-9B6B-486B-AEE1-30D7B762C448}" type="parTrans" cxnId="{3DD10833-95DE-40B7-ACD4-EE92CEE8DBDC}">
      <dgm:prSet/>
      <dgm:spPr/>
      <dgm:t>
        <a:bodyPr/>
        <a:lstStyle/>
        <a:p>
          <a:endParaRPr lang="en-US"/>
        </a:p>
      </dgm:t>
    </dgm:pt>
    <dgm:pt modelId="{D26BBA22-ADB9-4B9D-9FF9-3267A6EE9D3B}" type="sibTrans" cxnId="{3DD10833-95DE-40B7-ACD4-EE92CEE8DBDC}">
      <dgm:prSet/>
      <dgm:spPr/>
      <dgm:t>
        <a:bodyPr/>
        <a:lstStyle/>
        <a:p>
          <a:endParaRPr lang="en-US"/>
        </a:p>
      </dgm:t>
    </dgm:pt>
    <dgm:pt modelId="{BEB4F6B8-0ABB-443F-856B-B54B100ABB85}">
      <dgm:prSet phldrT="[Text]" custT="1"/>
      <dgm:spPr/>
      <dgm:t>
        <a:bodyPr/>
        <a:lstStyle/>
        <a:p>
          <a:r>
            <a:rPr lang="en-US" sz="1800" dirty="0"/>
            <a:t>Development of a Multi-Buyer Multi-Seller framework in power</a:t>
          </a:r>
        </a:p>
      </dgm:t>
    </dgm:pt>
    <dgm:pt modelId="{7B482C2E-CFC0-40D7-B91A-89482014418A}" type="parTrans" cxnId="{EF3B0628-2B56-4AC1-9E65-7BF95DEC773C}">
      <dgm:prSet/>
      <dgm:spPr/>
      <dgm:t>
        <a:bodyPr/>
        <a:lstStyle/>
        <a:p>
          <a:endParaRPr lang="en-US"/>
        </a:p>
      </dgm:t>
    </dgm:pt>
    <dgm:pt modelId="{59A2FD3B-147E-47C2-AEE9-E83D3594D423}" type="sibTrans" cxnId="{EF3B0628-2B56-4AC1-9E65-7BF95DEC773C}">
      <dgm:prSet/>
      <dgm:spPr/>
      <dgm:t>
        <a:bodyPr/>
        <a:lstStyle/>
        <a:p>
          <a:endParaRPr lang="en-US"/>
        </a:p>
      </dgm:t>
    </dgm:pt>
    <dgm:pt modelId="{40BF6D43-EB5F-47C5-BBFF-60C6CBA124AD}">
      <dgm:prSet phldrT="[Text]" custT="1"/>
      <dgm:spPr/>
      <dgm:t>
        <a:bodyPr/>
        <a:lstStyle/>
        <a:p>
          <a:r>
            <a:rPr lang="en-US" sz="1800" dirty="0"/>
            <a:t>Introduced Tariff based Competitive Bidding for procurement of Power</a:t>
          </a:r>
        </a:p>
      </dgm:t>
    </dgm:pt>
    <dgm:pt modelId="{42C056EF-9437-45D5-B771-9B3606DC2E50}" type="parTrans" cxnId="{F6E6BE43-8968-495C-B64F-5A822D284C9F}">
      <dgm:prSet/>
      <dgm:spPr/>
      <dgm:t>
        <a:bodyPr/>
        <a:lstStyle/>
        <a:p>
          <a:endParaRPr lang="en-US"/>
        </a:p>
      </dgm:t>
    </dgm:pt>
    <dgm:pt modelId="{001453D8-F61B-4001-8F94-EEA2E921FED2}" type="sibTrans" cxnId="{F6E6BE43-8968-495C-B64F-5A822D284C9F}">
      <dgm:prSet/>
      <dgm:spPr/>
      <dgm:t>
        <a:bodyPr/>
        <a:lstStyle/>
        <a:p>
          <a:endParaRPr lang="en-US"/>
        </a:p>
      </dgm:t>
    </dgm:pt>
    <dgm:pt modelId="{F306E0F7-ABE2-45F5-B563-578B220BF57D}">
      <dgm:prSet phldrT="[Text]" custT="1"/>
      <dgm:spPr/>
      <dgm:t>
        <a:bodyPr/>
        <a:lstStyle/>
        <a:p>
          <a:r>
            <a:rPr lang="en-US" sz="1800" dirty="0"/>
            <a:t>Provision of Non-discriminatory Open Access</a:t>
          </a:r>
        </a:p>
      </dgm:t>
    </dgm:pt>
    <dgm:pt modelId="{13F0081D-DBF9-4D27-B4DF-607333F0DA51}" type="parTrans" cxnId="{334203A6-6670-418F-9A18-1F5FFCF20F7D}">
      <dgm:prSet/>
      <dgm:spPr/>
      <dgm:t>
        <a:bodyPr/>
        <a:lstStyle/>
        <a:p>
          <a:endParaRPr lang="en-US"/>
        </a:p>
      </dgm:t>
    </dgm:pt>
    <dgm:pt modelId="{71819E81-D16E-4584-81E7-D31B9FF16659}" type="sibTrans" cxnId="{334203A6-6670-418F-9A18-1F5FFCF20F7D}">
      <dgm:prSet/>
      <dgm:spPr/>
      <dgm:t>
        <a:bodyPr/>
        <a:lstStyle/>
        <a:p>
          <a:endParaRPr lang="en-US"/>
        </a:p>
      </dgm:t>
    </dgm:pt>
    <dgm:pt modelId="{FF24DFBE-F52E-43E4-AC85-FA6C18916B00}">
      <dgm:prSet phldrT="[Text]" custT="1"/>
      <dgm:spPr/>
      <dgm:t>
        <a:bodyPr/>
        <a:lstStyle/>
        <a:p>
          <a:r>
            <a:rPr lang="en-US" sz="1800" dirty="0"/>
            <a:t>Setting up State Electricity Regulatory Commission (SERC) made mandatory</a:t>
          </a:r>
        </a:p>
      </dgm:t>
    </dgm:pt>
    <dgm:pt modelId="{8AA4FE71-5C58-4B04-80BD-B04D82FA8C89}" type="parTrans" cxnId="{40ADF13F-E5C6-41BC-A2BC-421A14DCD446}">
      <dgm:prSet/>
      <dgm:spPr/>
      <dgm:t>
        <a:bodyPr/>
        <a:lstStyle/>
        <a:p>
          <a:endParaRPr lang="en-US"/>
        </a:p>
      </dgm:t>
    </dgm:pt>
    <dgm:pt modelId="{8888D105-A200-4E71-8E8B-1C4FC782CFC0}" type="sibTrans" cxnId="{40ADF13F-E5C6-41BC-A2BC-421A14DCD446}">
      <dgm:prSet/>
      <dgm:spPr/>
      <dgm:t>
        <a:bodyPr/>
        <a:lstStyle/>
        <a:p>
          <a:endParaRPr lang="en-US"/>
        </a:p>
      </dgm:t>
    </dgm:pt>
    <dgm:pt modelId="{540F90A9-742C-40E6-96BA-249624A584A0}">
      <dgm:prSet phldrT="[Text]" custT="1"/>
      <dgm:spPr/>
      <dgm:t>
        <a:bodyPr/>
        <a:lstStyle/>
        <a:p>
          <a:r>
            <a:rPr lang="en-US" sz="1800" dirty="0"/>
            <a:t>Development of National Electricity Policy (NEP-2005) and National Tariff Policy (NTP-2016)</a:t>
          </a:r>
        </a:p>
      </dgm:t>
    </dgm:pt>
    <dgm:pt modelId="{83A3950C-00E6-4F8C-8FFA-D09B6C5F2558}" type="parTrans" cxnId="{51022C75-0925-4CE3-A1F3-2D46F2BCEEE0}">
      <dgm:prSet/>
      <dgm:spPr/>
      <dgm:t>
        <a:bodyPr/>
        <a:lstStyle/>
        <a:p>
          <a:endParaRPr lang="en-US"/>
        </a:p>
      </dgm:t>
    </dgm:pt>
    <dgm:pt modelId="{016EF891-2698-48FE-89E9-2AA4CDE46685}" type="sibTrans" cxnId="{51022C75-0925-4CE3-A1F3-2D46F2BCEEE0}">
      <dgm:prSet/>
      <dgm:spPr/>
      <dgm:t>
        <a:bodyPr/>
        <a:lstStyle/>
        <a:p>
          <a:endParaRPr lang="en-US"/>
        </a:p>
      </dgm:t>
    </dgm:pt>
    <dgm:pt modelId="{2C7392DC-53D1-4875-BCEC-AD299EE38E94}" type="pres">
      <dgm:prSet presAssocID="{56498F12-2C7C-4D7D-A6D1-5A760ED865A8}" presName="linear" presStyleCnt="0">
        <dgm:presLayoutVars>
          <dgm:animLvl val="lvl"/>
          <dgm:resizeHandles val="exact"/>
        </dgm:presLayoutVars>
      </dgm:prSet>
      <dgm:spPr/>
      <dgm:t>
        <a:bodyPr/>
        <a:lstStyle/>
        <a:p>
          <a:endParaRPr lang="en-US"/>
        </a:p>
      </dgm:t>
    </dgm:pt>
    <dgm:pt modelId="{C60BC42E-2757-4B22-9BD5-4CDF27457D3D}" type="pres">
      <dgm:prSet presAssocID="{DB1D97BE-1433-4599-B56F-B3D53567F8DA}" presName="parentText" presStyleLbl="node1" presStyleIdx="0" presStyleCnt="6">
        <dgm:presLayoutVars>
          <dgm:chMax val="0"/>
          <dgm:bulletEnabled val="1"/>
        </dgm:presLayoutVars>
      </dgm:prSet>
      <dgm:spPr/>
      <dgm:t>
        <a:bodyPr/>
        <a:lstStyle/>
        <a:p>
          <a:endParaRPr lang="en-US"/>
        </a:p>
      </dgm:t>
    </dgm:pt>
    <dgm:pt modelId="{382D8888-AEBA-449E-95E7-B624C938AF83}" type="pres">
      <dgm:prSet presAssocID="{D26BBA22-ADB9-4B9D-9FF9-3267A6EE9D3B}" presName="spacer" presStyleCnt="0"/>
      <dgm:spPr/>
    </dgm:pt>
    <dgm:pt modelId="{01086368-D320-402E-9BF8-987C6983B29C}" type="pres">
      <dgm:prSet presAssocID="{BEB4F6B8-0ABB-443F-856B-B54B100ABB85}" presName="parentText" presStyleLbl="node1" presStyleIdx="1" presStyleCnt="6">
        <dgm:presLayoutVars>
          <dgm:chMax val="0"/>
          <dgm:bulletEnabled val="1"/>
        </dgm:presLayoutVars>
      </dgm:prSet>
      <dgm:spPr/>
      <dgm:t>
        <a:bodyPr/>
        <a:lstStyle/>
        <a:p>
          <a:endParaRPr lang="en-US"/>
        </a:p>
      </dgm:t>
    </dgm:pt>
    <dgm:pt modelId="{B6D7CD70-D9A1-4C55-AC35-2E82CEB2AB49}" type="pres">
      <dgm:prSet presAssocID="{59A2FD3B-147E-47C2-AEE9-E83D3594D423}" presName="spacer" presStyleCnt="0"/>
      <dgm:spPr/>
    </dgm:pt>
    <dgm:pt modelId="{D0EE9971-94AF-4DB0-82C9-6EC5F1115846}" type="pres">
      <dgm:prSet presAssocID="{40BF6D43-EB5F-47C5-BBFF-60C6CBA124AD}" presName="parentText" presStyleLbl="node1" presStyleIdx="2" presStyleCnt="6">
        <dgm:presLayoutVars>
          <dgm:chMax val="0"/>
          <dgm:bulletEnabled val="1"/>
        </dgm:presLayoutVars>
      </dgm:prSet>
      <dgm:spPr/>
      <dgm:t>
        <a:bodyPr/>
        <a:lstStyle/>
        <a:p>
          <a:endParaRPr lang="en-US"/>
        </a:p>
      </dgm:t>
    </dgm:pt>
    <dgm:pt modelId="{857BC3B7-12AE-4949-A46C-F999EE2EC3F3}" type="pres">
      <dgm:prSet presAssocID="{001453D8-F61B-4001-8F94-EEA2E921FED2}" presName="spacer" presStyleCnt="0"/>
      <dgm:spPr/>
    </dgm:pt>
    <dgm:pt modelId="{CC827774-24B7-4D45-80EB-B3870A2A421A}" type="pres">
      <dgm:prSet presAssocID="{F306E0F7-ABE2-45F5-B563-578B220BF57D}" presName="parentText" presStyleLbl="node1" presStyleIdx="3" presStyleCnt="6">
        <dgm:presLayoutVars>
          <dgm:chMax val="0"/>
          <dgm:bulletEnabled val="1"/>
        </dgm:presLayoutVars>
      </dgm:prSet>
      <dgm:spPr/>
      <dgm:t>
        <a:bodyPr/>
        <a:lstStyle/>
        <a:p>
          <a:endParaRPr lang="en-US"/>
        </a:p>
      </dgm:t>
    </dgm:pt>
    <dgm:pt modelId="{FBE3F86C-15C7-4371-A234-9A79F12B88E9}" type="pres">
      <dgm:prSet presAssocID="{71819E81-D16E-4584-81E7-D31B9FF16659}" presName="spacer" presStyleCnt="0"/>
      <dgm:spPr/>
    </dgm:pt>
    <dgm:pt modelId="{297648F0-B3E3-4901-AACD-272D70E400D5}" type="pres">
      <dgm:prSet presAssocID="{FF24DFBE-F52E-43E4-AC85-FA6C18916B00}" presName="parentText" presStyleLbl="node1" presStyleIdx="4" presStyleCnt="6">
        <dgm:presLayoutVars>
          <dgm:chMax val="0"/>
          <dgm:bulletEnabled val="1"/>
        </dgm:presLayoutVars>
      </dgm:prSet>
      <dgm:spPr/>
      <dgm:t>
        <a:bodyPr/>
        <a:lstStyle/>
        <a:p>
          <a:endParaRPr lang="en-US"/>
        </a:p>
      </dgm:t>
    </dgm:pt>
    <dgm:pt modelId="{A4DCB95F-9E09-4E85-A386-B7A4CA1F9FB0}" type="pres">
      <dgm:prSet presAssocID="{8888D105-A200-4E71-8E8B-1C4FC782CFC0}" presName="spacer" presStyleCnt="0"/>
      <dgm:spPr/>
    </dgm:pt>
    <dgm:pt modelId="{EA0BED1E-6C8E-490F-B061-F76CA22A073F}" type="pres">
      <dgm:prSet presAssocID="{540F90A9-742C-40E6-96BA-249624A584A0}" presName="parentText" presStyleLbl="node1" presStyleIdx="5" presStyleCnt="6">
        <dgm:presLayoutVars>
          <dgm:chMax val="0"/>
          <dgm:bulletEnabled val="1"/>
        </dgm:presLayoutVars>
      </dgm:prSet>
      <dgm:spPr/>
      <dgm:t>
        <a:bodyPr/>
        <a:lstStyle/>
        <a:p>
          <a:endParaRPr lang="en-US"/>
        </a:p>
      </dgm:t>
    </dgm:pt>
  </dgm:ptLst>
  <dgm:cxnLst>
    <dgm:cxn modelId="{24D04D09-D20A-40F6-9526-6B853D198788}" type="presOf" srcId="{FF24DFBE-F52E-43E4-AC85-FA6C18916B00}" destId="{297648F0-B3E3-4901-AACD-272D70E400D5}" srcOrd="0" destOrd="0" presId="urn:microsoft.com/office/officeart/2005/8/layout/vList2"/>
    <dgm:cxn modelId="{F6E6BE43-8968-495C-B64F-5A822D284C9F}" srcId="{56498F12-2C7C-4D7D-A6D1-5A760ED865A8}" destId="{40BF6D43-EB5F-47C5-BBFF-60C6CBA124AD}" srcOrd="2" destOrd="0" parTransId="{42C056EF-9437-45D5-B771-9B3606DC2E50}" sibTransId="{001453D8-F61B-4001-8F94-EEA2E921FED2}"/>
    <dgm:cxn modelId="{334203A6-6670-418F-9A18-1F5FFCF20F7D}" srcId="{56498F12-2C7C-4D7D-A6D1-5A760ED865A8}" destId="{F306E0F7-ABE2-45F5-B563-578B220BF57D}" srcOrd="3" destOrd="0" parTransId="{13F0081D-DBF9-4D27-B4DF-607333F0DA51}" sibTransId="{71819E81-D16E-4584-81E7-D31B9FF16659}"/>
    <dgm:cxn modelId="{40ADF13F-E5C6-41BC-A2BC-421A14DCD446}" srcId="{56498F12-2C7C-4D7D-A6D1-5A760ED865A8}" destId="{FF24DFBE-F52E-43E4-AC85-FA6C18916B00}" srcOrd="4" destOrd="0" parTransId="{8AA4FE71-5C58-4B04-80BD-B04D82FA8C89}" sibTransId="{8888D105-A200-4E71-8E8B-1C4FC782CFC0}"/>
    <dgm:cxn modelId="{B3350F42-4C4B-46FF-B024-94C490CBFE59}" type="presOf" srcId="{56498F12-2C7C-4D7D-A6D1-5A760ED865A8}" destId="{2C7392DC-53D1-4875-BCEC-AD299EE38E94}" srcOrd="0" destOrd="0" presId="urn:microsoft.com/office/officeart/2005/8/layout/vList2"/>
    <dgm:cxn modelId="{AD940CC0-BF5F-4DE2-BB93-FEAC69754F55}" type="presOf" srcId="{BEB4F6B8-0ABB-443F-856B-B54B100ABB85}" destId="{01086368-D320-402E-9BF8-987C6983B29C}" srcOrd="0" destOrd="0" presId="urn:microsoft.com/office/officeart/2005/8/layout/vList2"/>
    <dgm:cxn modelId="{EF3B0628-2B56-4AC1-9E65-7BF95DEC773C}" srcId="{56498F12-2C7C-4D7D-A6D1-5A760ED865A8}" destId="{BEB4F6B8-0ABB-443F-856B-B54B100ABB85}" srcOrd="1" destOrd="0" parTransId="{7B482C2E-CFC0-40D7-B91A-89482014418A}" sibTransId="{59A2FD3B-147E-47C2-AEE9-E83D3594D423}"/>
    <dgm:cxn modelId="{856B48A5-382E-41E3-875D-DBBC52204F86}" type="presOf" srcId="{F306E0F7-ABE2-45F5-B563-578B220BF57D}" destId="{CC827774-24B7-4D45-80EB-B3870A2A421A}" srcOrd="0" destOrd="0" presId="urn:microsoft.com/office/officeart/2005/8/layout/vList2"/>
    <dgm:cxn modelId="{3D6A7CD7-AFBC-4E2F-9432-1C0911677278}" type="presOf" srcId="{40BF6D43-EB5F-47C5-BBFF-60C6CBA124AD}" destId="{D0EE9971-94AF-4DB0-82C9-6EC5F1115846}" srcOrd="0" destOrd="0" presId="urn:microsoft.com/office/officeart/2005/8/layout/vList2"/>
    <dgm:cxn modelId="{BDDB9CA4-0C9C-4B07-A25B-2E64C0D78AE4}" type="presOf" srcId="{DB1D97BE-1433-4599-B56F-B3D53567F8DA}" destId="{C60BC42E-2757-4B22-9BD5-4CDF27457D3D}" srcOrd="0" destOrd="0" presId="urn:microsoft.com/office/officeart/2005/8/layout/vList2"/>
    <dgm:cxn modelId="{51022C75-0925-4CE3-A1F3-2D46F2BCEEE0}" srcId="{56498F12-2C7C-4D7D-A6D1-5A760ED865A8}" destId="{540F90A9-742C-40E6-96BA-249624A584A0}" srcOrd="5" destOrd="0" parTransId="{83A3950C-00E6-4F8C-8FFA-D09B6C5F2558}" sibTransId="{016EF891-2698-48FE-89E9-2AA4CDE46685}"/>
    <dgm:cxn modelId="{A3FAC8E1-1836-4EB2-A577-DF8DFC7F8E9D}" type="presOf" srcId="{540F90A9-742C-40E6-96BA-249624A584A0}" destId="{EA0BED1E-6C8E-490F-B061-F76CA22A073F}" srcOrd="0" destOrd="0" presId="urn:microsoft.com/office/officeart/2005/8/layout/vList2"/>
    <dgm:cxn modelId="{3DD10833-95DE-40B7-ACD4-EE92CEE8DBDC}" srcId="{56498F12-2C7C-4D7D-A6D1-5A760ED865A8}" destId="{DB1D97BE-1433-4599-B56F-B3D53567F8DA}" srcOrd="0" destOrd="0" parTransId="{DE308532-9B6B-486B-AEE1-30D7B762C448}" sibTransId="{D26BBA22-ADB9-4B9D-9FF9-3267A6EE9D3B}"/>
    <dgm:cxn modelId="{3F896AC9-3EDA-4DB5-B6BE-04C609983968}" type="presParOf" srcId="{2C7392DC-53D1-4875-BCEC-AD299EE38E94}" destId="{C60BC42E-2757-4B22-9BD5-4CDF27457D3D}" srcOrd="0" destOrd="0" presId="urn:microsoft.com/office/officeart/2005/8/layout/vList2"/>
    <dgm:cxn modelId="{07B3C1F6-99B2-4A3C-91EF-AD77D74AEE9B}" type="presParOf" srcId="{2C7392DC-53D1-4875-BCEC-AD299EE38E94}" destId="{382D8888-AEBA-449E-95E7-B624C938AF83}" srcOrd="1" destOrd="0" presId="urn:microsoft.com/office/officeart/2005/8/layout/vList2"/>
    <dgm:cxn modelId="{1947BC71-8E09-4F18-8EB5-A734E7BA2E9D}" type="presParOf" srcId="{2C7392DC-53D1-4875-BCEC-AD299EE38E94}" destId="{01086368-D320-402E-9BF8-987C6983B29C}" srcOrd="2" destOrd="0" presId="urn:microsoft.com/office/officeart/2005/8/layout/vList2"/>
    <dgm:cxn modelId="{5B02333C-EDAF-4601-A1C2-3CD39155EDFA}" type="presParOf" srcId="{2C7392DC-53D1-4875-BCEC-AD299EE38E94}" destId="{B6D7CD70-D9A1-4C55-AC35-2E82CEB2AB49}" srcOrd="3" destOrd="0" presId="urn:microsoft.com/office/officeart/2005/8/layout/vList2"/>
    <dgm:cxn modelId="{3C92DA79-24CC-46C3-B92A-45DBBB16C9BA}" type="presParOf" srcId="{2C7392DC-53D1-4875-BCEC-AD299EE38E94}" destId="{D0EE9971-94AF-4DB0-82C9-6EC5F1115846}" srcOrd="4" destOrd="0" presId="urn:microsoft.com/office/officeart/2005/8/layout/vList2"/>
    <dgm:cxn modelId="{4F5C3085-BACB-48C3-87C7-C0359B2B6085}" type="presParOf" srcId="{2C7392DC-53D1-4875-BCEC-AD299EE38E94}" destId="{857BC3B7-12AE-4949-A46C-F999EE2EC3F3}" srcOrd="5" destOrd="0" presId="urn:microsoft.com/office/officeart/2005/8/layout/vList2"/>
    <dgm:cxn modelId="{5099D0BF-A650-4226-AC64-DA7F2F875F49}" type="presParOf" srcId="{2C7392DC-53D1-4875-BCEC-AD299EE38E94}" destId="{CC827774-24B7-4D45-80EB-B3870A2A421A}" srcOrd="6" destOrd="0" presId="urn:microsoft.com/office/officeart/2005/8/layout/vList2"/>
    <dgm:cxn modelId="{11DC7872-C266-4B0D-A161-665E70374167}" type="presParOf" srcId="{2C7392DC-53D1-4875-BCEC-AD299EE38E94}" destId="{FBE3F86C-15C7-4371-A234-9A79F12B88E9}" srcOrd="7" destOrd="0" presId="urn:microsoft.com/office/officeart/2005/8/layout/vList2"/>
    <dgm:cxn modelId="{56AEA80A-0A91-4C7C-8A0D-D0A785FBBA46}" type="presParOf" srcId="{2C7392DC-53D1-4875-BCEC-AD299EE38E94}" destId="{297648F0-B3E3-4901-AACD-272D70E400D5}" srcOrd="8" destOrd="0" presId="urn:microsoft.com/office/officeart/2005/8/layout/vList2"/>
    <dgm:cxn modelId="{AE1D300B-A389-451A-91DB-FA9AB2510431}" type="presParOf" srcId="{2C7392DC-53D1-4875-BCEC-AD299EE38E94}" destId="{A4DCB95F-9E09-4E85-A386-B7A4CA1F9FB0}" srcOrd="9" destOrd="0" presId="urn:microsoft.com/office/officeart/2005/8/layout/vList2"/>
    <dgm:cxn modelId="{086EF112-2D0D-47C4-A2FF-70344F9E81D9}" type="presParOf" srcId="{2C7392DC-53D1-4875-BCEC-AD299EE38E94}" destId="{EA0BED1E-6C8E-490F-B061-F76CA22A073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F4E959-E874-4313-AF3E-40C9B9D2E9D7}" type="doc">
      <dgm:prSet loTypeId="urn:microsoft.com/office/officeart/2005/8/layout/hProcess9" loCatId="process" qsTypeId="urn:microsoft.com/office/officeart/2005/8/quickstyle/simple2" qsCatId="simple" csTypeId="urn:microsoft.com/office/officeart/2005/8/colors/accent1_2" csCatId="accent1" phldr="1"/>
      <dgm:spPr/>
    </dgm:pt>
    <dgm:pt modelId="{33DB784B-682B-4167-845D-ABEE8F3F975F}">
      <dgm:prSet phldrT="[Text]" custT="1"/>
      <dgm:spPr/>
      <dgm:t>
        <a:bodyPr/>
        <a:lstStyle/>
        <a:p>
          <a:r>
            <a:rPr lang="en-US" sz="1600" b="1" dirty="0"/>
            <a:t>Long </a:t>
          </a:r>
        </a:p>
        <a:p>
          <a:r>
            <a:rPr lang="en-US" sz="1600" b="1" dirty="0"/>
            <a:t>Term </a:t>
          </a:r>
        </a:p>
      </dgm:t>
    </dgm:pt>
    <dgm:pt modelId="{F2A9D374-ECCB-4B7B-8141-7BFCD234FE16}" type="parTrans" cxnId="{08E7DDAC-2EE6-49BD-A56E-CBD37C60A9EB}">
      <dgm:prSet/>
      <dgm:spPr/>
      <dgm:t>
        <a:bodyPr/>
        <a:lstStyle/>
        <a:p>
          <a:endParaRPr lang="en-US"/>
        </a:p>
      </dgm:t>
    </dgm:pt>
    <dgm:pt modelId="{5B9F47E1-897C-4807-AB4C-6D35D7BA175C}" type="sibTrans" cxnId="{08E7DDAC-2EE6-49BD-A56E-CBD37C60A9EB}">
      <dgm:prSet/>
      <dgm:spPr/>
      <dgm:t>
        <a:bodyPr/>
        <a:lstStyle/>
        <a:p>
          <a:endParaRPr lang="en-US"/>
        </a:p>
      </dgm:t>
    </dgm:pt>
    <dgm:pt modelId="{82EC5748-62BE-45DC-AA23-28A8D9654FAB}">
      <dgm:prSet phldrT="[Text]" custT="1"/>
      <dgm:spPr/>
      <dgm:t>
        <a:bodyPr/>
        <a:lstStyle/>
        <a:p>
          <a:r>
            <a:rPr lang="en-US" sz="1600" b="1" dirty="0"/>
            <a:t>Medium Term</a:t>
          </a:r>
        </a:p>
      </dgm:t>
    </dgm:pt>
    <dgm:pt modelId="{63222631-025F-4AA2-9605-507B797201E7}" type="parTrans" cxnId="{72900A18-FDCC-48C4-95BF-A08526E5416B}">
      <dgm:prSet/>
      <dgm:spPr/>
      <dgm:t>
        <a:bodyPr/>
        <a:lstStyle/>
        <a:p>
          <a:endParaRPr lang="en-US"/>
        </a:p>
      </dgm:t>
    </dgm:pt>
    <dgm:pt modelId="{49C3FBD1-4604-4DB9-A78D-BC745A8C45AA}" type="sibTrans" cxnId="{72900A18-FDCC-48C4-95BF-A08526E5416B}">
      <dgm:prSet/>
      <dgm:spPr/>
      <dgm:t>
        <a:bodyPr/>
        <a:lstStyle/>
        <a:p>
          <a:endParaRPr lang="en-US"/>
        </a:p>
      </dgm:t>
    </dgm:pt>
    <dgm:pt modelId="{BB9D9F64-22DF-41C4-A9F2-E362CCE90A5A}">
      <dgm:prSet phldrT="[Text]" custT="1"/>
      <dgm:spPr/>
      <dgm:t>
        <a:bodyPr/>
        <a:lstStyle/>
        <a:p>
          <a:r>
            <a:rPr lang="en-US" sz="1600" b="1" dirty="0"/>
            <a:t> Short Term    </a:t>
          </a:r>
        </a:p>
        <a:p>
          <a:r>
            <a:rPr lang="en-US" sz="1600" b="1" dirty="0"/>
            <a:t>(Advanced Reservation /First Come First Serve)</a:t>
          </a:r>
        </a:p>
      </dgm:t>
    </dgm:pt>
    <dgm:pt modelId="{914C5C8E-253D-4ACF-A3D8-500CA49C0A48}" type="parTrans" cxnId="{E5FEB750-9D47-45D4-9739-692D5B75BD29}">
      <dgm:prSet/>
      <dgm:spPr/>
      <dgm:t>
        <a:bodyPr/>
        <a:lstStyle/>
        <a:p>
          <a:endParaRPr lang="en-US"/>
        </a:p>
      </dgm:t>
    </dgm:pt>
    <dgm:pt modelId="{600FCF04-4D2A-4962-ACAC-E25076C98B79}" type="sibTrans" cxnId="{E5FEB750-9D47-45D4-9739-692D5B75BD29}">
      <dgm:prSet/>
      <dgm:spPr/>
      <dgm:t>
        <a:bodyPr/>
        <a:lstStyle/>
        <a:p>
          <a:endParaRPr lang="en-US"/>
        </a:p>
      </dgm:t>
    </dgm:pt>
    <dgm:pt modelId="{9370E90F-A71B-4044-ABA8-793C0B6CECA5}">
      <dgm:prSet phldrT="[Text]" custT="1"/>
      <dgm:spPr/>
      <dgm:t>
        <a:bodyPr/>
        <a:lstStyle/>
        <a:p>
          <a:r>
            <a:rPr lang="en-US" sz="1600" b="1" dirty="0"/>
            <a:t>Short Term PX(DAM)</a:t>
          </a:r>
        </a:p>
      </dgm:t>
    </dgm:pt>
    <dgm:pt modelId="{73C312E3-2FDC-4CCB-8FE7-2E0973EA230F}" type="parTrans" cxnId="{C3DF5B76-D393-4EE6-B83A-B118DB99AFA4}">
      <dgm:prSet/>
      <dgm:spPr/>
      <dgm:t>
        <a:bodyPr/>
        <a:lstStyle/>
        <a:p>
          <a:endParaRPr lang="en-US"/>
        </a:p>
      </dgm:t>
    </dgm:pt>
    <dgm:pt modelId="{FE171BB5-F99D-4D61-B0DF-F8FF2DA2F0DD}" type="sibTrans" cxnId="{C3DF5B76-D393-4EE6-B83A-B118DB99AFA4}">
      <dgm:prSet/>
      <dgm:spPr/>
      <dgm:t>
        <a:bodyPr/>
        <a:lstStyle/>
        <a:p>
          <a:endParaRPr lang="en-US"/>
        </a:p>
      </dgm:t>
    </dgm:pt>
    <dgm:pt modelId="{D54592E5-33DE-4A92-B36E-36087B58D12E}">
      <dgm:prSet phldrT="[Text]" custT="1"/>
      <dgm:spPr/>
      <dgm:t>
        <a:bodyPr/>
        <a:lstStyle/>
        <a:p>
          <a:r>
            <a:rPr lang="en-US" sz="1600" b="1" dirty="0"/>
            <a:t>Short Term Day Ahead / Contingency / Same day</a:t>
          </a:r>
        </a:p>
      </dgm:t>
    </dgm:pt>
    <dgm:pt modelId="{59A90846-F06E-4883-B13D-589DADC131FB}" type="parTrans" cxnId="{533225FD-4733-4A96-A8E3-B4552E11A85E}">
      <dgm:prSet/>
      <dgm:spPr/>
      <dgm:t>
        <a:bodyPr/>
        <a:lstStyle/>
        <a:p>
          <a:endParaRPr lang="en-US"/>
        </a:p>
      </dgm:t>
    </dgm:pt>
    <dgm:pt modelId="{C9714B5A-2072-43DF-B0E4-A0276447A567}" type="sibTrans" cxnId="{533225FD-4733-4A96-A8E3-B4552E11A85E}">
      <dgm:prSet/>
      <dgm:spPr/>
      <dgm:t>
        <a:bodyPr/>
        <a:lstStyle/>
        <a:p>
          <a:endParaRPr lang="en-US"/>
        </a:p>
      </dgm:t>
    </dgm:pt>
    <dgm:pt modelId="{4567AFD8-42BC-4DD9-A82F-EB328D1BA28E}" type="pres">
      <dgm:prSet presAssocID="{C9F4E959-E874-4313-AF3E-40C9B9D2E9D7}" presName="CompostProcess" presStyleCnt="0">
        <dgm:presLayoutVars>
          <dgm:dir/>
          <dgm:resizeHandles val="exact"/>
        </dgm:presLayoutVars>
      </dgm:prSet>
      <dgm:spPr/>
    </dgm:pt>
    <dgm:pt modelId="{3C19F56D-7241-46FD-96CD-EC23B06E67D2}" type="pres">
      <dgm:prSet presAssocID="{C9F4E959-E874-4313-AF3E-40C9B9D2E9D7}" presName="arrow" presStyleLbl="bgShp" presStyleIdx="0" presStyleCnt="1"/>
      <dgm:spPr/>
    </dgm:pt>
    <dgm:pt modelId="{3E896499-C17D-4055-A876-9CF434C0B5DE}" type="pres">
      <dgm:prSet presAssocID="{C9F4E959-E874-4313-AF3E-40C9B9D2E9D7}" presName="linearProcess" presStyleCnt="0"/>
      <dgm:spPr/>
    </dgm:pt>
    <dgm:pt modelId="{5FC177C0-4449-44E8-88C3-67FE94ECCAFB}" type="pres">
      <dgm:prSet presAssocID="{33DB784B-682B-4167-845D-ABEE8F3F975F}" presName="textNode" presStyleLbl="node1" presStyleIdx="0" presStyleCnt="5" custScaleY="123438" custLinFactNeighborX="40711" custLinFactNeighborY="3125">
        <dgm:presLayoutVars>
          <dgm:bulletEnabled val="1"/>
        </dgm:presLayoutVars>
      </dgm:prSet>
      <dgm:spPr/>
      <dgm:t>
        <a:bodyPr/>
        <a:lstStyle/>
        <a:p>
          <a:endParaRPr lang="en-US"/>
        </a:p>
      </dgm:t>
    </dgm:pt>
    <dgm:pt modelId="{389B41FC-8668-4FB1-B2C6-D7D76DA2D5BF}" type="pres">
      <dgm:prSet presAssocID="{5B9F47E1-897C-4807-AB4C-6D35D7BA175C}" presName="sibTrans" presStyleCnt="0"/>
      <dgm:spPr/>
    </dgm:pt>
    <dgm:pt modelId="{CB22AEAB-E10C-4A1C-A120-D575B0CFD39B}" type="pres">
      <dgm:prSet presAssocID="{82EC5748-62BE-45DC-AA23-28A8D9654FAB}" presName="textNode" presStyleLbl="node1" presStyleIdx="1" presStyleCnt="5" custScaleY="123438" custLinFactNeighborX="40711" custLinFactNeighborY="3125">
        <dgm:presLayoutVars>
          <dgm:bulletEnabled val="1"/>
        </dgm:presLayoutVars>
      </dgm:prSet>
      <dgm:spPr/>
      <dgm:t>
        <a:bodyPr/>
        <a:lstStyle/>
        <a:p>
          <a:endParaRPr lang="en-US"/>
        </a:p>
      </dgm:t>
    </dgm:pt>
    <dgm:pt modelId="{A706E5B8-B5F5-48BF-8956-AA4E96DE64DE}" type="pres">
      <dgm:prSet presAssocID="{49C3FBD1-4604-4DB9-A78D-BC745A8C45AA}" presName="sibTrans" presStyleCnt="0"/>
      <dgm:spPr/>
    </dgm:pt>
    <dgm:pt modelId="{80040563-ED3D-4FD5-8EB7-5D332C81BDDB}" type="pres">
      <dgm:prSet presAssocID="{BB9D9F64-22DF-41C4-A9F2-E362CCE90A5A}" presName="textNode" presStyleLbl="node1" presStyleIdx="2" presStyleCnt="5" custScaleY="123438" custLinFactNeighborX="40711" custLinFactNeighborY="3125">
        <dgm:presLayoutVars>
          <dgm:bulletEnabled val="1"/>
        </dgm:presLayoutVars>
      </dgm:prSet>
      <dgm:spPr/>
      <dgm:t>
        <a:bodyPr/>
        <a:lstStyle/>
        <a:p>
          <a:endParaRPr lang="en-US"/>
        </a:p>
      </dgm:t>
    </dgm:pt>
    <dgm:pt modelId="{740CF6BB-E24E-412B-8DBF-2466145497DC}" type="pres">
      <dgm:prSet presAssocID="{600FCF04-4D2A-4962-ACAC-E25076C98B79}" presName="sibTrans" presStyleCnt="0"/>
      <dgm:spPr/>
    </dgm:pt>
    <dgm:pt modelId="{942838C4-5817-4A72-AE56-A6D8EA16A09E}" type="pres">
      <dgm:prSet presAssocID="{9370E90F-A71B-4044-ABA8-793C0B6CECA5}" presName="textNode" presStyleLbl="node1" presStyleIdx="3" presStyleCnt="5" custScaleY="123438" custLinFactNeighborX="40711" custLinFactNeighborY="3125">
        <dgm:presLayoutVars>
          <dgm:bulletEnabled val="1"/>
        </dgm:presLayoutVars>
      </dgm:prSet>
      <dgm:spPr/>
      <dgm:t>
        <a:bodyPr/>
        <a:lstStyle/>
        <a:p>
          <a:endParaRPr lang="en-US"/>
        </a:p>
      </dgm:t>
    </dgm:pt>
    <dgm:pt modelId="{543537D3-D445-4525-884B-83B0A7B4F273}" type="pres">
      <dgm:prSet presAssocID="{FE171BB5-F99D-4D61-B0DF-F8FF2DA2F0DD}" presName="sibTrans" presStyleCnt="0"/>
      <dgm:spPr/>
    </dgm:pt>
    <dgm:pt modelId="{A6C74BFD-2251-4701-8502-55E14EE1A9E1}" type="pres">
      <dgm:prSet presAssocID="{D54592E5-33DE-4A92-B36E-36087B58D12E}" presName="textNode" presStyleLbl="node1" presStyleIdx="4" presStyleCnt="5" custScaleY="123438">
        <dgm:presLayoutVars>
          <dgm:bulletEnabled val="1"/>
        </dgm:presLayoutVars>
      </dgm:prSet>
      <dgm:spPr/>
      <dgm:t>
        <a:bodyPr/>
        <a:lstStyle/>
        <a:p>
          <a:endParaRPr lang="en-US"/>
        </a:p>
      </dgm:t>
    </dgm:pt>
  </dgm:ptLst>
  <dgm:cxnLst>
    <dgm:cxn modelId="{AB2667B0-052E-4D08-9C87-2C97F6189105}" type="presOf" srcId="{C9F4E959-E874-4313-AF3E-40C9B9D2E9D7}" destId="{4567AFD8-42BC-4DD9-A82F-EB328D1BA28E}" srcOrd="0" destOrd="0" presId="urn:microsoft.com/office/officeart/2005/8/layout/hProcess9"/>
    <dgm:cxn modelId="{235B3C84-CC2A-4F99-B3E8-4AD47A8BA12D}" type="presOf" srcId="{82EC5748-62BE-45DC-AA23-28A8D9654FAB}" destId="{CB22AEAB-E10C-4A1C-A120-D575B0CFD39B}" srcOrd="0" destOrd="0" presId="urn:microsoft.com/office/officeart/2005/8/layout/hProcess9"/>
    <dgm:cxn modelId="{72900A18-FDCC-48C4-95BF-A08526E5416B}" srcId="{C9F4E959-E874-4313-AF3E-40C9B9D2E9D7}" destId="{82EC5748-62BE-45DC-AA23-28A8D9654FAB}" srcOrd="1" destOrd="0" parTransId="{63222631-025F-4AA2-9605-507B797201E7}" sibTransId="{49C3FBD1-4604-4DB9-A78D-BC745A8C45AA}"/>
    <dgm:cxn modelId="{E5FEB750-9D47-45D4-9739-692D5B75BD29}" srcId="{C9F4E959-E874-4313-AF3E-40C9B9D2E9D7}" destId="{BB9D9F64-22DF-41C4-A9F2-E362CCE90A5A}" srcOrd="2" destOrd="0" parTransId="{914C5C8E-253D-4ACF-A3D8-500CA49C0A48}" sibTransId="{600FCF04-4D2A-4962-ACAC-E25076C98B79}"/>
    <dgm:cxn modelId="{533225FD-4733-4A96-A8E3-B4552E11A85E}" srcId="{C9F4E959-E874-4313-AF3E-40C9B9D2E9D7}" destId="{D54592E5-33DE-4A92-B36E-36087B58D12E}" srcOrd="4" destOrd="0" parTransId="{59A90846-F06E-4883-B13D-589DADC131FB}" sibTransId="{C9714B5A-2072-43DF-B0E4-A0276447A567}"/>
    <dgm:cxn modelId="{5D9B7E0C-9221-4CDD-9653-11AA7F4CAF58}" type="presOf" srcId="{BB9D9F64-22DF-41C4-A9F2-E362CCE90A5A}" destId="{80040563-ED3D-4FD5-8EB7-5D332C81BDDB}" srcOrd="0" destOrd="0" presId="urn:microsoft.com/office/officeart/2005/8/layout/hProcess9"/>
    <dgm:cxn modelId="{97552D53-0DC6-4FC0-BEF2-B5B7BCE96F99}" type="presOf" srcId="{9370E90F-A71B-4044-ABA8-793C0B6CECA5}" destId="{942838C4-5817-4A72-AE56-A6D8EA16A09E}" srcOrd="0" destOrd="0" presId="urn:microsoft.com/office/officeart/2005/8/layout/hProcess9"/>
    <dgm:cxn modelId="{DD30311C-CE12-4911-A887-A2ED12A9157B}" type="presOf" srcId="{33DB784B-682B-4167-845D-ABEE8F3F975F}" destId="{5FC177C0-4449-44E8-88C3-67FE94ECCAFB}" srcOrd="0" destOrd="0" presId="urn:microsoft.com/office/officeart/2005/8/layout/hProcess9"/>
    <dgm:cxn modelId="{08E7DDAC-2EE6-49BD-A56E-CBD37C60A9EB}" srcId="{C9F4E959-E874-4313-AF3E-40C9B9D2E9D7}" destId="{33DB784B-682B-4167-845D-ABEE8F3F975F}" srcOrd="0" destOrd="0" parTransId="{F2A9D374-ECCB-4B7B-8141-7BFCD234FE16}" sibTransId="{5B9F47E1-897C-4807-AB4C-6D35D7BA175C}"/>
    <dgm:cxn modelId="{A70DC651-4EBF-40A8-AFFA-F535C139FFA9}" type="presOf" srcId="{D54592E5-33DE-4A92-B36E-36087B58D12E}" destId="{A6C74BFD-2251-4701-8502-55E14EE1A9E1}" srcOrd="0" destOrd="0" presId="urn:microsoft.com/office/officeart/2005/8/layout/hProcess9"/>
    <dgm:cxn modelId="{C3DF5B76-D393-4EE6-B83A-B118DB99AFA4}" srcId="{C9F4E959-E874-4313-AF3E-40C9B9D2E9D7}" destId="{9370E90F-A71B-4044-ABA8-793C0B6CECA5}" srcOrd="3" destOrd="0" parTransId="{73C312E3-2FDC-4CCB-8FE7-2E0973EA230F}" sibTransId="{FE171BB5-F99D-4D61-B0DF-F8FF2DA2F0DD}"/>
    <dgm:cxn modelId="{93F883B1-6E8B-4CCD-BDB0-AF54705E90EC}" type="presParOf" srcId="{4567AFD8-42BC-4DD9-A82F-EB328D1BA28E}" destId="{3C19F56D-7241-46FD-96CD-EC23B06E67D2}" srcOrd="0" destOrd="0" presId="urn:microsoft.com/office/officeart/2005/8/layout/hProcess9"/>
    <dgm:cxn modelId="{AF18D8AE-5A24-49F1-A5AC-D69D1B6B2DF7}" type="presParOf" srcId="{4567AFD8-42BC-4DD9-A82F-EB328D1BA28E}" destId="{3E896499-C17D-4055-A876-9CF434C0B5DE}" srcOrd="1" destOrd="0" presId="urn:microsoft.com/office/officeart/2005/8/layout/hProcess9"/>
    <dgm:cxn modelId="{FBA1CFFD-50B0-440C-9354-3073E29B00E8}" type="presParOf" srcId="{3E896499-C17D-4055-A876-9CF434C0B5DE}" destId="{5FC177C0-4449-44E8-88C3-67FE94ECCAFB}" srcOrd="0" destOrd="0" presId="urn:microsoft.com/office/officeart/2005/8/layout/hProcess9"/>
    <dgm:cxn modelId="{D03C7F9A-74AD-44A0-A33B-447D321A931B}" type="presParOf" srcId="{3E896499-C17D-4055-A876-9CF434C0B5DE}" destId="{389B41FC-8668-4FB1-B2C6-D7D76DA2D5BF}" srcOrd="1" destOrd="0" presId="urn:microsoft.com/office/officeart/2005/8/layout/hProcess9"/>
    <dgm:cxn modelId="{B543E451-5E22-4F3F-AF6B-D7035328AEFA}" type="presParOf" srcId="{3E896499-C17D-4055-A876-9CF434C0B5DE}" destId="{CB22AEAB-E10C-4A1C-A120-D575B0CFD39B}" srcOrd="2" destOrd="0" presId="urn:microsoft.com/office/officeart/2005/8/layout/hProcess9"/>
    <dgm:cxn modelId="{CA8F9F0C-FEB4-4EE7-B323-A1DC6B7D0257}" type="presParOf" srcId="{3E896499-C17D-4055-A876-9CF434C0B5DE}" destId="{A706E5B8-B5F5-48BF-8956-AA4E96DE64DE}" srcOrd="3" destOrd="0" presId="urn:microsoft.com/office/officeart/2005/8/layout/hProcess9"/>
    <dgm:cxn modelId="{EF89D827-89F7-47CB-B176-A93E346F639B}" type="presParOf" srcId="{3E896499-C17D-4055-A876-9CF434C0B5DE}" destId="{80040563-ED3D-4FD5-8EB7-5D332C81BDDB}" srcOrd="4" destOrd="0" presId="urn:microsoft.com/office/officeart/2005/8/layout/hProcess9"/>
    <dgm:cxn modelId="{F0C07BAB-1C08-4EA9-A33C-EF4CD49266A7}" type="presParOf" srcId="{3E896499-C17D-4055-A876-9CF434C0B5DE}" destId="{740CF6BB-E24E-412B-8DBF-2466145497DC}" srcOrd="5" destOrd="0" presId="urn:microsoft.com/office/officeart/2005/8/layout/hProcess9"/>
    <dgm:cxn modelId="{BA98290E-09F8-4046-BA2A-587485C4281F}" type="presParOf" srcId="{3E896499-C17D-4055-A876-9CF434C0B5DE}" destId="{942838C4-5817-4A72-AE56-A6D8EA16A09E}" srcOrd="6" destOrd="0" presId="urn:microsoft.com/office/officeart/2005/8/layout/hProcess9"/>
    <dgm:cxn modelId="{C20E1640-7D3D-44B2-AE2D-E1DC81025B2F}" type="presParOf" srcId="{3E896499-C17D-4055-A876-9CF434C0B5DE}" destId="{543537D3-D445-4525-884B-83B0A7B4F273}" srcOrd="7" destOrd="0" presId="urn:microsoft.com/office/officeart/2005/8/layout/hProcess9"/>
    <dgm:cxn modelId="{5FF51800-DF36-412A-BBEB-D4B2899408D0}" type="presParOf" srcId="{3E896499-C17D-4055-A876-9CF434C0B5DE}" destId="{A6C74BFD-2251-4701-8502-55E14EE1A9E1}"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952312C-1768-4B50-A2D8-C3DEB25C3DC8}" type="doc">
      <dgm:prSet loTypeId="urn:microsoft.com/office/officeart/2005/8/layout/vList2" loCatId="list" qsTypeId="urn:microsoft.com/office/officeart/2005/8/quickstyle/simple2" qsCatId="simple" csTypeId="urn:microsoft.com/office/officeart/2005/8/colors/accent3_1" csCatId="accent3" phldr="1"/>
      <dgm:spPr/>
    </dgm:pt>
    <dgm:pt modelId="{DFA40D78-4900-4064-916D-2A716EBF16D2}">
      <dgm:prSet phldrT="[Text]" custT="1"/>
      <dgm:spPr/>
      <dgm:t>
        <a:bodyPr/>
        <a:lstStyle/>
        <a:p>
          <a:pPr algn="just"/>
          <a:r>
            <a:rPr lang="en-US" sz="2000" dirty="0"/>
            <a:t>A closed double-sided anonymous auction for </a:t>
          </a:r>
          <a:r>
            <a:rPr lang="en-US" sz="2000" b="1" dirty="0"/>
            <a:t>each 15-min time block </a:t>
          </a:r>
          <a:r>
            <a:rPr lang="en-US" sz="2000" dirty="0"/>
            <a:t>for the following day</a:t>
          </a:r>
        </a:p>
      </dgm:t>
    </dgm:pt>
    <dgm:pt modelId="{F5A371FD-9549-482C-8C9C-701465CC00DF}" type="parTrans" cxnId="{3BCCDAD0-D720-4A6E-936F-8B543A093CEA}">
      <dgm:prSet/>
      <dgm:spPr/>
      <dgm:t>
        <a:bodyPr/>
        <a:lstStyle/>
        <a:p>
          <a:endParaRPr lang="en-US"/>
        </a:p>
      </dgm:t>
    </dgm:pt>
    <dgm:pt modelId="{2160015B-37B2-4F10-95B8-1A1457185E6A}" type="sibTrans" cxnId="{3BCCDAD0-D720-4A6E-936F-8B543A093CEA}">
      <dgm:prSet/>
      <dgm:spPr/>
      <dgm:t>
        <a:bodyPr/>
        <a:lstStyle/>
        <a:p>
          <a:endParaRPr lang="en-US"/>
        </a:p>
      </dgm:t>
    </dgm:pt>
    <dgm:pt modelId="{34032F5D-321A-416A-98D2-89DAFAE34C5D}">
      <dgm:prSet custT="1"/>
      <dgm:spPr/>
      <dgm:t>
        <a:bodyPr/>
        <a:lstStyle/>
        <a:p>
          <a:pPr algn="just"/>
          <a:r>
            <a:rPr lang="en-US" sz="2000" dirty="0"/>
            <a:t>The intersection between the aggregated sale and purchase curves defines the market clearing price (MCP) </a:t>
          </a:r>
        </a:p>
      </dgm:t>
    </dgm:pt>
    <dgm:pt modelId="{D485F591-9A07-444C-9C67-D3C77B0F7382}" type="parTrans" cxnId="{0724FE85-4E09-472F-BACC-F3CBA04D3C93}">
      <dgm:prSet/>
      <dgm:spPr/>
      <dgm:t>
        <a:bodyPr/>
        <a:lstStyle/>
        <a:p>
          <a:endParaRPr lang="en-US"/>
        </a:p>
      </dgm:t>
    </dgm:pt>
    <dgm:pt modelId="{F943E8DA-B100-4A26-8B49-91FE99753098}" type="sibTrans" cxnId="{0724FE85-4E09-472F-BACC-F3CBA04D3C93}">
      <dgm:prSet/>
      <dgm:spPr/>
      <dgm:t>
        <a:bodyPr/>
        <a:lstStyle/>
        <a:p>
          <a:endParaRPr lang="en-US"/>
        </a:p>
      </dgm:t>
    </dgm:pt>
    <dgm:pt modelId="{2DECA4B6-D007-4A24-9E8D-512015AB951B}">
      <dgm:prSet custT="1"/>
      <dgm:spPr/>
      <dgm:t>
        <a:bodyPr/>
        <a:lstStyle/>
        <a:p>
          <a:r>
            <a:rPr lang="en-US" sz="2000" dirty="0"/>
            <a:t>13 Bid area defined</a:t>
          </a:r>
        </a:p>
      </dgm:t>
    </dgm:pt>
    <dgm:pt modelId="{7A9BE48A-A3B9-45BA-A26F-4F5D9D495BD8}" type="parTrans" cxnId="{97885B48-8F2A-4B7D-9EC9-EAD3E1774691}">
      <dgm:prSet/>
      <dgm:spPr/>
      <dgm:t>
        <a:bodyPr/>
        <a:lstStyle/>
        <a:p>
          <a:endParaRPr lang="en-US"/>
        </a:p>
      </dgm:t>
    </dgm:pt>
    <dgm:pt modelId="{82EFD134-D5E1-402D-AAB2-42534DADD50A}" type="sibTrans" cxnId="{97885B48-8F2A-4B7D-9EC9-EAD3E1774691}">
      <dgm:prSet/>
      <dgm:spPr/>
      <dgm:t>
        <a:bodyPr/>
        <a:lstStyle/>
        <a:p>
          <a:endParaRPr lang="en-US"/>
        </a:p>
      </dgm:t>
    </dgm:pt>
    <dgm:pt modelId="{7974EB6D-D5A5-489B-95A8-A836261047C8}">
      <dgm:prSet custT="1"/>
      <dgm:spPr/>
      <dgm:t>
        <a:bodyPr/>
        <a:lstStyle/>
        <a:p>
          <a:pPr algn="just"/>
          <a:r>
            <a:rPr lang="en-US" sz="2000" dirty="0"/>
            <a:t>Congestion Management through market splitting and determining Area Clearing Price (ACP) specific to an area</a:t>
          </a:r>
        </a:p>
      </dgm:t>
    </dgm:pt>
    <dgm:pt modelId="{41DF2C1E-F124-4B72-A90C-F01B40E0A7BD}" type="parTrans" cxnId="{D76F1594-E065-4D2A-93BF-B2BE36416504}">
      <dgm:prSet/>
      <dgm:spPr/>
      <dgm:t>
        <a:bodyPr/>
        <a:lstStyle/>
        <a:p>
          <a:endParaRPr lang="en-US"/>
        </a:p>
      </dgm:t>
    </dgm:pt>
    <dgm:pt modelId="{19C0A56B-E3E0-4C56-A2F0-6CCB2359D901}" type="sibTrans" cxnId="{D76F1594-E065-4D2A-93BF-B2BE36416504}">
      <dgm:prSet/>
      <dgm:spPr/>
      <dgm:t>
        <a:bodyPr/>
        <a:lstStyle/>
        <a:p>
          <a:endParaRPr lang="en-US"/>
        </a:p>
      </dgm:t>
    </dgm:pt>
    <dgm:pt modelId="{03D0655D-C087-4385-BD4C-B345242C0392}">
      <dgm:prSet custT="1"/>
      <dgm:spPr/>
      <dgm:t>
        <a:bodyPr/>
        <a:lstStyle/>
        <a:p>
          <a:r>
            <a:rPr lang="en-US" sz="2000" dirty="0"/>
            <a:t>Bid types: Portfolio Orders or Block Orders</a:t>
          </a:r>
        </a:p>
        <a:p>
          <a:r>
            <a:rPr lang="en-US" sz="2000" dirty="0"/>
            <a:t>Minimum bid=Re.1 for 0.1MWh</a:t>
          </a:r>
        </a:p>
        <a:p>
          <a:r>
            <a:rPr lang="en-US" sz="2000" dirty="0"/>
            <a:t>Minimum Price &amp; Volume Step = 0.1p  * 0.1 MWh</a:t>
          </a:r>
        </a:p>
      </dgm:t>
    </dgm:pt>
    <dgm:pt modelId="{E527F3C5-D6AD-4FF7-B111-EAE518AD11FC}" type="parTrans" cxnId="{392A6B2A-FF10-423E-811A-F7F25B03B5F1}">
      <dgm:prSet/>
      <dgm:spPr/>
      <dgm:t>
        <a:bodyPr/>
        <a:lstStyle/>
        <a:p>
          <a:endParaRPr lang="en-US"/>
        </a:p>
      </dgm:t>
    </dgm:pt>
    <dgm:pt modelId="{2379AB55-E6F6-480B-BD93-0C114342802B}" type="sibTrans" cxnId="{392A6B2A-FF10-423E-811A-F7F25B03B5F1}">
      <dgm:prSet/>
      <dgm:spPr/>
      <dgm:t>
        <a:bodyPr/>
        <a:lstStyle/>
        <a:p>
          <a:endParaRPr lang="en-US"/>
        </a:p>
      </dgm:t>
    </dgm:pt>
    <dgm:pt modelId="{ED2FFC81-CEB4-4EC4-8B94-CFD6B4DAF9FE}" type="pres">
      <dgm:prSet presAssocID="{3952312C-1768-4B50-A2D8-C3DEB25C3DC8}" presName="linear" presStyleCnt="0">
        <dgm:presLayoutVars>
          <dgm:animLvl val="lvl"/>
          <dgm:resizeHandles val="exact"/>
        </dgm:presLayoutVars>
      </dgm:prSet>
      <dgm:spPr/>
    </dgm:pt>
    <dgm:pt modelId="{CA112CE0-B3DC-4E55-AA78-F6AA16DD65D9}" type="pres">
      <dgm:prSet presAssocID="{DFA40D78-4900-4064-916D-2A716EBF16D2}" presName="parentText" presStyleLbl="node1" presStyleIdx="0" presStyleCnt="5" custLinFactNeighborX="-252">
        <dgm:presLayoutVars>
          <dgm:chMax val="0"/>
          <dgm:bulletEnabled val="1"/>
        </dgm:presLayoutVars>
      </dgm:prSet>
      <dgm:spPr/>
      <dgm:t>
        <a:bodyPr/>
        <a:lstStyle/>
        <a:p>
          <a:endParaRPr lang="en-US"/>
        </a:p>
      </dgm:t>
    </dgm:pt>
    <dgm:pt modelId="{DD09C1B4-80AC-4B7B-A2C8-0DA9DD111DAC}" type="pres">
      <dgm:prSet presAssocID="{2160015B-37B2-4F10-95B8-1A1457185E6A}" presName="spacer" presStyleCnt="0"/>
      <dgm:spPr/>
    </dgm:pt>
    <dgm:pt modelId="{31708853-B260-4247-BC51-15EB8744B6C4}" type="pres">
      <dgm:prSet presAssocID="{34032F5D-321A-416A-98D2-89DAFAE34C5D}" presName="parentText" presStyleLbl="node1" presStyleIdx="1" presStyleCnt="5">
        <dgm:presLayoutVars>
          <dgm:chMax val="0"/>
          <dgm:bulletEnabled val="1"/>
        </dgm:presLayoutVars>
      </dgm:prSet>
      <dgm:spPr/>
      <dgm:t>
        <a:bodyPr/>
        <a:lstStyle/>
        <a:p>
          <a:endParaRPr lang="en-US"/>
        </a:p>
      </dgm:t>
    </dgm:pt>
    <dgm:pt modelId="{73B90CB3-94C5-4C95-ACA1-A6FE3B1CCFE0}" type="pres">
      <dgm:prSet presAssocID="{F943E8DA-B100-4A26-8B49-91FE99753098}" presName="spacer" presStyleCnt="0"/>
      <dgm:spPr/>
    </dgm:pt>
    <dgm:pt modelId="{FFE19A26-B53E-4045-A755-988ABD0C4B5E}" type="pres">
      <dgm:prSet presAssocID="{2DECA4B6-D007-4A24-9E8D-512015AB951B}" presName="parentText" presStyleLbl="node1" presStyleIdx="2" presStyleCnt="5" custScaleY="86717">
        <dgm:presLayoutVars>
          <dgm:chMax val="0"/>
          <dgm:bulletEnabled val="1"/>
        </dgm:presLayoutVars>
      </dgm:prSet>
      <dgm:spPr/>
      <dgm:t>
        <a:bodyPr/>
        <a:lstStyle/>
        <a:p>
          <a:endParaRPr lang="en-US"/>
        </a:p>
      </dgm:t>
    </dgm:pt>
    <dgm:pt modelId="{67977261-516C-44BD-8F1E-6CE8360083AB}" type="pres">
      <dgm:prSet presAssocID="{82EFD134-D5E1-402D-AAB2-42534DADD50A}" presName="spacer" presStyleCnt="0"/>
      <dgm:spPr/>
    </dgm:pt>
    <dgm:pt modelId="{E7FB47A5-ADB0-4940-A8B4-784C58855FC6}" type="pres">
      <dgm:prSet presAssocID="{7974EB6D-D5A5-489B-95A8-A836261047C8}" presName="parentText" presStyleLbl="node1" presStyleIdx="3" presStyleCnt="5">
        <dgm:presLayoutVars>
          <dgm:chMax val="0"/>
          <dgm:bulletEnabled val="1"/>
        </dgm:presLayoutVars>
      </dgm:prSet>
      <dgm:spPr/>
      <dgm:t>
        <a:bodyPr/>
        <a:lstStyle/>
        <a:p>
          <a:endParaRPr lang="en-US"/>
        </a:p>
      </dgm:t>
    </dgm:pt>
    <dgm:pt modelId="{E617A344-1266-44EE-927F-80DEC1CC7E68}" type="pres">
      <dgm:prSet presAssocID="{19C0A56B-E3E0-4C56-A2F0-6CCB2359D901}" presName="spacer" presStyleCnt="0"/>
      <dgm:spPr/>
    </dgm:pt>
    <dgm:pt modelId="{CEEDB147-5305-43CE-A1E9-12186A324769}" type="pres">
      <dgm:prSet presAssocID="{03D0655D-C087-4385-BD4C-B345242C0392}" presName="parentText" presStyleLbl="node1" presStyleIdx="4" presStyleCnt="5" custLinFactY="-4164" custLinFactNeighborX="1408" custLinFactNeighborY="-100000">
        <dgm:presLayoutVars>
          <dgm:chMax val="0"/>
          <dgm:bulletEnabled val="1"/>
        </dgm:presLayoutVars>
      </dgm:prSet>
      <dgm:spPr/>
      <dgm:t>
        <a:bodyPr/>
        <a:lstStyle/>
        <a:p>
          <a:endParaRPr lang="en-US"/>
        </a:p>
      </dgm:t>
    </dgm:pt>
  </dgm:ptLst>
  <dgm:cxnLst>
    <dgm:cxn modelId="{97885B48-8F2A-4B7D-9EC9-EAD3E1774691}" srcId="{3952312C-1768-4B50-A2D8-C3DEB25C3DC8}" destId="{2DECA4B6-D007-4A24-9E8D-512015AB951B}" srcOrd="2" destOrd="0" parTransId="{7A9BE48A-A3B9-45BA-A26F-4F5D9D495BD8}" sibTransId="{82EFD134-D5E1-402D-AAB2-42534DADD50A}"/>
    <dgm:cxn modelId="{B06CD9CF-DE17-48FE-AE71-0E8AA717E25B}" type="presOf" srcId="{2DECA4B6-D007-4A24-9E8D-512015AB951B}" destId="{FFE19A26-B53E-4045-A755-988ABD0C4B5E}" srcOrd="0" destOrd="0" presId="urn:microsoft.com/office/officeart/2005/8/layout/vList2"/>
    <dgm:cxn modelId="{945917C0-170C-4D82-B620-02987FA46ADB}" type="presOf" srcId="{03D0655D-C087-4385-BD4C-B345242C0392}" destId="{CEEDB147-5305-43CE-A1E9-12186A324769}" srcOrd="0" destOrd="0" presId="urn:microsoft.com/office/officeart/2005/8/layout/vList2"/>
    <dgm:cxn modelId="{E0D55CB9-4DB9-4DDE-971A-B99F7D651E96}" type="presOf" srcId="{3952312C-1768-4B50-A2D8-C3DEB25C3DC8}" destId="{ED2FFC81-CEB4-4EC4-8B94-CFD6B4DAF9FE}" srcOrd="0" destOrd="0" presId="urn:microsoft.com/office/officeart/2005/8/layout/vList2"/>
    <dgm:cxn modelId="{392A6B2A-FF10-423E-811A-F7F25B03B5F1}" srcId="{3952312C-1768-4B50-A2D8-C3DEB25C3DC8}" destId="{03D0655D-C087-4385-BD4C-B345242C0392}" srcOrd="4" destOrd="0" parTransId="{E527F3C5-D6AD-4FF7-B111-EAE518AD11FC}" sibTransId="{2379AB55-E6F6-480B-BD93-0C114342802B}"/>
    <dgm:cxn modelId="{0724FE85-4E09-472F-BACC-F3CBA04D3C93}" srcId="{3952312C-1768-4B50-A2D8-C3DEB25C3DC8}" destId="{34032F5D-321A-416A-98D2-89DAFAE34C5D}" srcOrd="1" destOrd="0" parTransId="{D485F591-9A07-444C-9C67-D3C77B0F7382}" sibTransId="{F943E8DA-B100-4A26-8B49-91FE99753098}"/>
    <dgm:cxn modelId="{D17E7E97-0D0D-4F43-88DF-0B1BBADD2228}" type="presOf" srcId="{DFA40D78-4900-4064-916D-2A716EBF16D2}" destId="{CA112CE0-B3DC-4E55-AA78-F6AA16DD65D9}" srcOrd="0" destOrd="0" presId="urn:microsoft.com/office/officeart/2005/8/layout/vList2"/>
    <dgm:cxn modelId="{3BCCDAD0-D720-4A6E-936F-8B543A093CEA}" srcId="{3952312C-1768-4B50-A2D8-C3DEB25C3DC8}" destId="{DFA40D78-4900-4064-916D-2A716EBF16D2}" srcOrd="0" destOrd="0" parTransId="{F5A371FD-9549-482C-8C9C-701465CC00DF}" sibTransId="{2160015B-37B2-4F10-95B8-1A1457185E6A}"/>
    <dgm:cxn modelId="{3A7A3E82-F3F4-4A44-80F7-4EF38FBA1077}" type="presOf" srcId="{7974EB6D-D5A5-489B-95A8-A836261047C8}" destId="{E7FB47A5-ADB0-4940-A8B4-784C58855FC6}" srcOrd="0" destOrd="0" presId="urn:microsoft.com/office/officeart/2005/8/layout/vList2"/>
    <dgm:cxn modelId="{C95C35DB-B31D-4064-B6D9-2D3B9FDE25D4}" type="presOf" srcId="{34032F5D-321A-416A-98D2-89DAFAE34C5D}" destId="{31708853-B260-4247-BC51-15EB8744B6C4}" srcOrd="0" destOrd="0" presId="urn:microsoft.com/office/officeart/2005/8/layout/vList2"/>
    <dgm:cxn modelId="{D76F1594-E065-4D2A-93BF-B2BE36416504}" srcId="{3952312C-1768-4B50-A2D8-C3DEB25C3DC8}" destId="{7974EB6D-D5A5-489B-95A8-A836261047C8}" srcOrd="3" destOrd="0" parTransId="{41DF2C1E-F124-4B72-A90C-F01B40E0A7BD}" sibTransId="{19C0A56B-E3E0-4C56-A2F0-6CCB2359D901}"/>
    <dgm:cxn modelId="{82202D80-EE44-41CB-8B48-20435DF16FF3}" type="presParOf" srcId="{ED2FFC81-CEB4-4EC4-8B94-CFD6B4DAF9FE}" destId="{CA112CE0-B3DC-4E55-AA78-F6AA16DD65D9}" srcOrd="0" destOrd="0" presId="urn:microsoft.com/office/officeart/2005/8/layout/vList2"/>
    <dgm:cxn modelId="{2294D86C-51A4-447A-AEE7-A766DD3DEC24}" type="presParOf" srcId="{ED2FFC81-CEB4-4EC4-8B94-CFD6B4DAF9FE}" destId="{DD09C1B4-80AC-4B7B-A2C8-0DA9DD111DAC}" srcOrd="1" destOrd="0" presId="urn:microsoft.com/office/officeart/2005/8/layout/vList2"/>
    <dgm:cxn modelId="{50CE9CD3-FFC6-4099-BA70-92DAC1A580A1}" type="presParOf" srcId="{ED2FFC81-CEB4-4EC4-8B94-CFD6B4DAF9FE}" destId="{31708853-B260-4247-BC51-15EB8744B6C4}" srcOrd="2" destOrd="0" presId="urn:microsoft.com/office/officeart/2005/8/layout/vList2"/>
    <dgm:cxn modelId="{13EDA57A-E84A-430D-8BCC-E48218932162}" type="presParOf" srcId="{ED2FFC81-CEB4-4EC4-8B94-CFD6B4DAF9FE}" destId="{73B90CB3-94C5-4C95-ACA1-A6FE3B1CCFE0}" srcOrd="3" destOrd="0" presId="urn:microsoft.com/office/officeart/2005/8/layout/vList2"/>
    <dgm:cxn modelId="{9051BDB7-8DD4-4FA1-9FA2-9DD6B6E8B2C6}" type="presParOf" srcId="{ED2FFC81-CEB4-4EC4-8B94-CFD6B4DAF9FE}" destId="{FFE19A26-B53E-4045-A755-988ABD0C4B5E}" srcOrd="4" destOrd="0" presId="urn:microsoft.com/office/officeart/2005/8/layout/vList2"/>
    <dgm:cxn modelId="{A3805B09-5F31-4C09-93F9-F93F97711F39}" type="presParOf" srcId="{ED2FFC81-CEB4-4EC4-8B94-CFD6B4DAF9FE}" destId="{67977261-516C-44BD-8F1E-6CE8360083AB}" srcOrd="5" destOrd="0" presId="urn:microsoft.com/office/officeart/2005/8/layout/vList2"/>
    <dgm:cxn modelId="{7B8589E4-7AF5-4008-A6A4-8CCCFEB97CD2}" type="presParOf" srcId="{ED2FFC81-CEB4-4EC4-8B94-CFD6B4DAF9FE}" destId="{E7FB47A5-ADB0-4940-A8B4-784C58855FC6}" srcOrd="6" destOrd="0" presId="urn:microsoft.com/office/officeart/2005/8/layout/vList2"/>
    <dgm:cxn modelId="{8E7A911E-DBBF-48DC-B574-9A581B77D097}" type="presParOf" srcId="{ED2FFC81-CEB4-4EC4-8B94-CFD6B4DAF9FE}" destId="{E617A344-1266-44EE-927F-80DEC1CC7E68}" srcOrd="7" destOrd="0" presId="urn:microsoft.com/office/officeart/2005/8/layout/vList2"/>
    <dgm:cxn modelId="{48AB6346-E5F8-45B7-B27B-7C939DF981F7}" type="presParOf" srcId="{ED2FFC81-CEB4-4EC4-8B94-CFD6B4DAF9FE}" destId="{CEEDB147-5305-43CE-A1E9-12186A32476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F292DC-AE46-4823-8BDF-C20185E25BEA}">
      <dsp:nvSpPr>
        <dsp:cNvPr id="0" name=""/>
        <dsp:cNvSpPr/>
      </dsp:nvSpPr>
      <dsp:spPr>
        <a:xfrm>
          <a:off x="0" y="588155"/>
          <a:ext cx="8305800" cy="453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D17C347-43E8-43BB-9971-885107C994E2}">
      <dsp:nvSpPr>
        <dsp:cNvPr id="0" name=""/>
        <dsp:cNvSpPr/>
      </dsp:nvSpPr>
      <dsp:spPr>
        <a:xfrm>
          <a:off x="415290" y="32044"/>
          <a:ext cx="7832294" cy="82179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758" tIns="0" rIns="219758" bIns="0" numCol="1" spcCol="1270" anchor="ctr" anchorCtr="0">
          <a:noAutofit/>
        </a:bodyPr>
        <a:lstStyle/>
        <a:p>
          <a:pPr lvl="0" algn="l" defTabSz="1066800">
            <a:lnSpc>
              <a:spcPct val="90000"/>
            </a:lnSpc>
            <a:spcBef>
              <a:spcPct val="0"/>
            </a:spcBef>
            <a:spcAft>
              <a:spcPct val="35000"/>
            </a:spcAft>
          </a:pPr>
          <a:r>
            <a:rPr lang="en-US" sz="2400" b="1" kern="1200" dirty="0">
              <a:latin typeface="+mj-lt"/>
              <a:cs typeface="Arial" pitchFamily="34" charset="0"/>
            </a:rPr>
            <a:t>Introduction of Tata Power &amp; Tata Power Trading Company Limited</a:t>
          </a:r>
        </a:p>
      </dsp:txBody>
      <dsp:txXfrm>
        <a:off x="455406" y="72160"/>
        <a:ext cx="7752062" cy="741558"/>
      </dsp:txXfrm>
    </dsp:sp>
    <dsp:sp modelId="{988E85AB-15C6-4DEF-B4E3-97A2CA63BB1C}">
      <dsp:nvSpPr>
        <dsp:cNvPr id="0" name=""/>
        <dsp:cNvSpPr/>
      </dsp:nvSpPr>
      <dsp:spPr>
        <a:xfrm>
          <a:off x="0" y="1404635"/>
          <a:ext cx="8305800" cy="453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BD678A6F-5EE1-4AB7-9B3E-8559647A2548}">
      <dsp:nvSpPr>
        <dsp:cNvPr id="0" name=""/>
        <dsp:cNvSpPr/>
      </dsp:nvSpPr>
      <dsp:spPr>
        <a:xfrm>
          <a:off x="415290" y="1138955"/>
          <a:ext cx="7832294" cy="5313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758" tIns="0" rIns="219758" bIns="0" numCol="1" spcCol="1270" anchor="ctr" anchorCtr="0">
          <a:noAutofit/>
        </a:bodyPr>
        <a:lstStyle/>
        <a:p>
          <a:pPr lvl="0" algn="l" defTabSz="1066800">
            <a:lnSpc>
              <a:spcPct val="90000"/>
            </a:lnSpc>
            <a:spcBef>
              <a:spcPct val="0"/>
            </a:spcBef>
            <a:spcAft>
              <a:spcPct val="35000"/>
            </a:spcAft>
          </a:pPr>
          <a:r>
            <a:rPr lang="en-US" sz="2400" b="1" kern="1200" dirty="0">
              <a:latin typeface="+mj-lt"/>
              <a:cs typeface="Arial" pitchFamily="34" charset="0"/>
            </a:rPr>
            <a:t>Power Market Structure and Developments </a:t>
          </a:r>
        </a:p>
      </dsp:txBody>
      <dsp:txXfrm>
        <a:off x="441229" y="1164894"/>
        <a:ext cx="7780416" cy="479482"/>
      </dsp:txXfrm>
    </dsp:sp>
    <dsp:sp modelId="{1CF2BD8B-DF69-4380-BB2D-AB4FAB010424}">
      <dsp:nvSpPr>
        <dsp:cNvPr id="0" name=""/>
        <dsp:cNvSpPr/>
      </dsp:nvSpPr>
      <dsp:spPr>
        <a:xfrm>
          <a:off x="0" y="2221115"/>
          <a:ext cx="8305800" cy="453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D40DE9B6-D339-4EF0-AD84-41AC4407905D}">
      <dsp:nvSpPr>
        <dsp:cNvPr id="0" name=""/>
        <dsp:cNvSpPr/>
      </dsp:nvSpPr>
      <dsp:spPr>
        <a:xfrm>
          <a:off x="388121" y="2009309"/>
          <a:ext cx="7832294" cy="5313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758" tIns="0" rIns="219758" bIns="0" numCol="1" spcCol="1270" anchor="ctr" anchorCtr="0">
          <a:noAutofit/>
        </a:bodyPr>
        <a:lstStyle/>
        <a:p>
          <a:pPr lvl="0" algn="l" defTabSz="1066800">
            <a:lnSpc>
              <a:spcPct val="90000"/>
            </a:lnSpc>
            <a:spcBef>
              <a:spcPct val="0"/>
            </a:spcBef>
            <a:spcAft>
              <a:spcPct val="35000"/>
            </a:spcAft>
          </a:pPr>
          <a:r>
            <a:rPr lang="en-US" sz="2400" b="1" kern="1200" dirty="0">
              <a:latin typeface="+mj-lt"/>
              <a:cs typeface="Arial" pitchFamily="34" charset="0"/>
            </a:rPr>
            <a:t>Open Access and Barriers in OA</a:t>
          </a:r>
        </a:p>
      </dsp:txBody>
      <dsp:txXfrm>
        <a:off x="414060" y="2035248"/>
        <a:ext cx="7780416" cy="479482"/>
      </dsp:txXfrm>
    </dsp:sp>
    <dsp:sp modelId="{C0998DDC-D36A-47D1-9860-C770C9971034}">
      <dsp:nvSpPr>
        <dsp:cNvPr id="0" name=""/>
        <dsp:cNvSpPr/>
      </dsp:nvSpPr>
      <dsp:spPr>
        <a:xfrm>
          <a:off x="0" y="3037595"/>
          <a:ext cx="8305800" cy="453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E875E1B-920B-46BD-AEF1-FEE80C744DCF}">
      <dsp:nvSpPr>
        <dsp:cNvPr id="0" name=""/>
        <dsp:cNvSpPr/>
      </dsp:nvSpPr>
      <dsp:spPr>
        <a:xfrm>
          <a:off x="415290" y="2771915"/>
          <a:ext cx="7780258" cy="5313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758" tIns="0" rIns="219758" bIns="0" numCol="1" spcCol="1270" anchor="ctr" anchorCtr="0">
          <a:noAutofit/>
        </a:bodyPr>
        <a:lstStyle/>
        <a:p>
          <a:pPr lvl="0" algn="l" defTabSz="1066800">
            <a:lnSpc>
              <a:spcPct val="90000"/>
            </a:lnSpc>
            <a:spcBef>
              <a:spcPct val="0"/>
            </a:spcBef>
            <a:spcAft>
              <a:spcPct val="35000"/>
            </a:spcAft>
          </a:pPr>
          <a:r>
            <a:rPr lang="en-US" sz="2400" b="1" kern="1200" dirty="0">
              <a:latin typeface="+mj-lt"/>
              <a:cs typeface="Arial" pitchFamily="34" charset="0"/>
            </a:rPr>
            <a:t>Power Market  (DAM &amp; TAM) </a:t>
          </a:r>
        </a:p>
      </dsp:txBody>
      <dsp:txXfrm>
        <a:off x="441229" y="2797854"/>
        <a:ext cx="7728380" cy="479482"/>
      </dsp:txXfrm>
    </dsp:sp>
    <dsp:sp modelId="{0581C343-2C14-448D-999A-AE556BA99365}">
      <dsp:nvSpPr>
        <dsp:cNvPr id="0" name=""/>
        <dsp:cNvSpPr/>
      </dsp:nvSpPr>
      <dsp:spPr>
        <a:xfrm>
          <a:off x="0" y="3854075"/>
          <a:ext cx="8305800" cy="453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75D88CA-40B6-4309-90F1-F2D424E895AC}">
      <dsp:nvSpPr>
        <dsp:cNvPr id="0" name=""/>
        <dsp:cNvSpPr/>
      </dsp:nvSpPr>
      <dsp:spPr>
        <a:xfrm>
          <a:off x="388121" y="3642269"/>
          <a:ext cx="7832294" cy="5313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758" tIns="0" rIns="219758" bIns="0" numCol="1" spcCol="1270" anchor="ctr" anchorCtr="0">
          <a:noAutofit/>
        </a:bodyPr>
        <a:lstStyle/>
        <a:p>
          <a:pPr lvl="0" algn="l" defTabSz="1066800">
            <a:lnSpc>
              <a:spcPct val="90000"/>
            </a:lnSpc>
            <a:spcBef>
              <a:spcPct val="0"/>
            </a:spcBef>
            <a:spcAft>
              <a:spcPct val="35000"/>
            </a:spcAft>
          </a:pPr>
          <a:r>
            <a:rPr lang="en-US" sz="2400" b="1" kern="1200" dirty="0">
              <a:latin typeface="+mj-lt"/>
              <a:cs typeface="Arial" pitchFamily="34" charset="0"/>
            </a:rPr>
            <a:t>Power Market  (ESCerts) </a:t>
          </a:r>
        </a:p>
      </dsp:txBody>
      <dsp:txXfrm>
        <a:off x="414060" y="3668208"/>
        <a:ext cx="7780416" cy="479482"/>
      </dsp:txXfrm>
    </dsp:sp>
    <dsp:sp modelId="{AFB5BA70-B4E4-4DB9-8530-8670D30FE2A8}">
      <dsp:nvSpPr>
        <dsp:cNvPr id="0" name=""/>
        <dsp:cNvSpPr/>
      </dsp:nvSpPr>
      <dsp:spPr>
        <a:xfrm>
          <a:off x="0" y="4702600"/>
          <a:ext cx="8305800" cy="4536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FF7472B-CADC-41E2-9B97-6A561F61C2B3}">
      <dsp:nvSpPr>
        <dsp:cNvPr id="0" name=""/>
        <dsp:cNvSpPr/>
      </dsp:nvSpPr>
      <dsp:spPr>
        <a:xfrm>
          <a:off x="415290" y="4404875"/>
          <a:ext cx="7832294" cy="5313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9758" tIns="0" rIns="219758" bIns="0" numCol="1" spcCol="1270" anchor="ctr" anchorCtr="0">
          <a:noAutofit/>
        </a:bodyPr>
        <a:lstStyle/>
        <a:p>
          <a:pPr lvl="0" algn="l" defTabSz="1066800">
            <a:lnSpc>
              <a:spcPct val="90000"/>
            </a:lnSpc>
            <a:spcBef>
              <a:spcPct val="0"/>
            </a:spcBef>
            <a:spcAft>
              <a:spcPct val="35000"/>
            </a:spcAft>
          </a:pPr>
          <a:r>
            <a:rPr lang="en-US" sz="2400" b="1" kern="1200" dirty="0">
              <a:latin typeface="+mj-lt"/>
              <a:cs typeface="Arial" pitchFamily="34" charset="0"/>
            </a:rPr>
            <a:t>Group Captive</a:t>
          </a:r>
        </a:p>
      </dsp:txBody>
      <dsp:txXfrm>
        <a:off x="441229" y="4430814"/>
        <a:ext cx="7780416"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19EF5F-C326-484E-9294-9960F13CC747}">
      <dsp:nvSpPr>
        <dsp:cNvPr id="0" name=""/>
        <dsp:cNvSpPr/>
      </dsp:nvSpPr>
      <dsp:spPr>
        <a:xfrm>
          <a:off x="377" y="3512"/>
          <a:ext cx="8609844" cy="146384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lvl="0" algn="ctr" defTabSz="2578100">
            <a:lnSpc>
              <a:spcPct val="90000"/>
            </a:lnSpc>
            <a:spcBef>
              <a:spcPct val="0"/>
            </a:spcBef>
            <a:spcAft>
              <a:spcPct val="35000"/>
            </a:spcAft>
          </a:pPr>
          <a:r>
            <a:rPr lang="en-US" sz="5800" kern="1200" dirty="0"/>
            <a:t>TPTCL SERVICE PORTFOLIO</a:t>
          </a:r>
        </a:p>
      </dsp:txBody>
      <dsp:txXfrm>
        <a:off x="43252" y="46387"/>
        <a:ext cx="8524094" cy="1378098"/>
      </dsp:txXfrm>
    </dsp:sp>
    <dsp:sp modelId="{A07C624F-B6F3-4F68-A0A4-797C1F2112DC}">
      <dsp:nvSpPr>
        <dsp:cNvPr id="0" name=""/>
        <dsp:cNvSpPr/>
      </dsp:nvSpPr>
      <dsp:spPr>
        <a:xfrm>
          <a:off x="62514" y="1617575"/>
          <a:ext cx="2745325" cy="146384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Bilateral Power Contracts </a:t>
          </a:r>
        </a:p>
      </dsp:txBody>
      <dsp:txXfrm>
        <a:off x="105389" y="1660450"/>
        <a:ext cx="2659575" cy="1378098"/>
      </dsp:txXfrm>
    </dsp:sp>
    <dsp:sp modelId="{34AB9A91-571C-46EF-A740-E7CB663A09E4}">
      <dsp:nvSpPr>
        <dsp:cNvPr id="0" name=""/>
        <dsp:cNvSpPr/>
      </dsp:nvSpPr>
      <dsp:spPr>
        <a:xfrm>
          <a:off x="66055" y="3200400"/>
          <a:ext cx="953317" cy="14638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Short Term Contracts	</a:t>
          </a:r>
        </a:p>
      </dsp:txBody>
      <dsp:txXfrm>
        <a:off x="93977" y="3228322"/>
        <a:ext cx="897473" cy="1408004"/>
      </dsp:txXfrm>
    </dsp:sp>
    <dsp:sp modelId="{CCACBBD6-0D0E-4233-AFF1-C1C6A0D70936}">
      <dsp:nvSpPr>
        <dsp:cNvPr id="0" name=""/>
        <dsp:cNvSpPr/>
      </dsp:nvSpPr>
      <dsp:spPr>
        <a:xfrm>
          <a:off x="994483" y="3231638"/>
          <a:ext cx="974274" cy="14638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a:t>Medium/Long </a:t>
          </a:r>
          <a:r>
            <a:rPr lang="en-US" sz="1400" kern="1200" dirty="0"/>
            <a:t>Term</a:t>
          </a:r>
          <a:r>
            <a:rPr lang="en-US" sz="1500" kern="1200" dirty="0"/>
            <a:t> Contracts</a:t>
          </a:r>
        </a:p>
      </dsp:txBody>
      <dsp:txXfrm>
        <a:off x="1023019" y="3260174"/>
        <a:ext cx="917202" cy="1406776"/>
      </dsp:txXfrm>
    </dsp:sp>
    <dsp:sp modelId="{F323045D-6E83-43E7-8F67-359B8B63BD38}">
      <dsp:nvSpPr>
        <dsp:cNvPr id="0" name=""/>
        <dsp:cNvSpPr/>
      </dsp:nvSpPr>
      <dsp:spPr>
        <a:xfrm>
          <a:off x="2001142" y="3231638"/>
          <a:ext cx="860429" cy="14638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Banking</a:t>
          </a:r>
        </a:p>
      </dsp:txBody>
      <dsp:txXfrm>
        <a:off x="2026343" y="3256839"/>
        <a:ext cx="810027" cy="1413446"/>
      </dsp:txXfrm>
    </dsp:sp>
    <dsp:sp modelId="{6F6A5F98-01AD-40C1-9A0C-44C64988456C}">
      <dsp:nvSpPr>
        <dsp:cNvPr id="0" name=""/>
        <dsp:cNvSpPr/>
      </dsp:nvSpPr>
      <dsp:spPr>
        <a:xfrm>
          <a:off x="2926339" y="1617575"/>
          <a:ext cx="957882" cy="146384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Power Exchanges</a:t>
          </a:r>
        </a:p>
      </dsp:txBody>
      <dsp:txXfrm>
        <a:off x="2954394" y="1645630"/>
        <a:ext cx="901772" cy="1407738"/>
      </dsp:txXfrm>
    </dsp:sp>
    <dsp:sp modelId="{6A972460-DE6A-417C-8C04-29F5CC4243E1}">
      <dsp:nvSpPr>
        <dsp:cNvPr id="0" name=""/>
        <dsp:cNvSpPr/>
      </dsp:nvSpPr>
      <dsp:spPr>
        <a:xfrm>
          <a:off x="3948990" y="1617575"/>
          <a:ext cx="934642" cy="146384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a:t>Renewable Energy Certificate (REC)</a:t>
          </a:r>
        </a:p>
      </dsp:txBody>
      <dsp:txXfrm>
        <a:off x="3976365" y="1644950"/>
        <a:ext cx="879892" cy="1409098"/>
      </dsp:txXfrm>
    </dsp:sp>
    <dsp:sp modelId="{D28C7381-7CA6-4046-8934-E4F50C83138F}">
      <dsp:nvSpPr>
        <dsp:cNvPr id="0" name=""/>
        <dsp:cNvSpPr/>
      </dsp:nvSpPr>
      <dsp:spPr>
        <a:xfrm>
          <a:off x="4948401" y="1617575"/>
          <a:ext cx="945237" cy="146384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IN" sz="1300" b="0" i="0" kern="1200" dirty="0"/>
            <a:t>Energy Saving Certificates (</a:t>
          </a:r>
          <a:r>
            <a:rPr lang="en-IN" sz="1300" b="1" i="0" kern="1200" dirty="0" err="1"/>
            <a:t>ESCerts</a:t>
          </a:r>
          <a:r>
            <a:rPr lang="en-IN" sz="1300" b="0" i="0" kern="1200" dirty="0"/>
            <a:t>)</a:t>
          </a:r>
          <a:endParaRPr lang="en-US" sz="1300" kern="1200" dirty="0"/>
        </a:p>
      </dsp:txBody>
      <dsp:txXfrm>
        <a:off x="4976086" y="1645260"/>
        <a:ext cx="889867" cy="1408478"/>
      </dsp:txXfrm>
    </dsp:sp>
    <dsp:sp modelId="{81A45798-B42A-469C-9C3F-7B796B00003C}">
      <dsp:nvSpPr>
        <dsp:cNvPr id="0" name=""/>
        <dsp:cNvSpPr/>
      </dsp:nvSpPr>
      <dsp:spPr>
        <a:xfrm>
          <a:off x="5947780" y="1615792"/>
          <a:ext cx="2643411" cy="146384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Advisory Services</a:t>
          </a:r>
        </a:p>
      </dsp:txBody>
      <dsp:txXfrm>
        <a:off x="5990655" y="1658667"/>
        <a:ext cx="2557661" cy="1378098"/>
      </dsp:txXfrm>
    </dsp:sp>
    <dsp:sp modelId="{2D387474-824C-47D9-A9A8-E4081F4A5DA4}">
      <dsp:nvSpPr>
        <dsp:cNvPr id="0" name=""/>
        <dsp:cNvSpPr/>
      </dsp:nvSpPr>
      <dsp:spPr>
        <a:xfrm>
          <a:off x="5958406" y="3231638"/>
          <a:ext cx="771049" cy="14638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Group Captive</a:t>
          </a:r>
        </a:p>
      </dsp:txBody>
      <dsp:txXfrm>
        <a:off x="5980989" y="3254221"/>
        <a:ext cx="725883" cy="1418682"/>
      </dsp:txXfrm>
    </dsp:sp>
    <dsp:sp modelId="{8FF8DDD7-CEBD-478A-A8D2-DB24E8E1303A}">
      <dsp:nvSpPr>
        <dsp:cNvPr id="0" name=""/>
        <dsp:cNvSpPr/>
      </dsp:nvSpPr>
      <dsp:spPr>
        <a:xfrm>
          <a:off x="6761840" y="3231638"/>
          <a:ext cx="982486" cy="14638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Qualified Coordinating Agency</a:t>
          </a:r>
        </a:p>
      </dsp:txBody>
      <dsp:txXfrm>
        <a:off x="6790616" y="3260414"/>
        <a:ext cx="924934" cy="1406296"/>
      </dsp:txXfrm>
    </dsp:sp>
    <dsp:sp modelId="{05574463-9761-4975-A592-E87B33867137}">
      <dsp:nvSpPr>
        <dsp:cNvPr id="0" name=""/>
        <dsp:cNvSpPr/>
      </dsp:nvSpPr>
      <dsp:spPr>
        <a:xfrm>
          <a:off x="7776710" y="3231638"/>
          <a:ext cx="825107" cy="146384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Captive Wheeling of Power</a:t>
          </a:r>
        </a:p>
      </dsp:txBody>
      <dsp:txXfrm>
        <a:off x="7800877" y="3255805"/>
        <a:ext cx="776773" cy="14155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BC42E-2757-4B22-9BD5-4CDF27457D3D}">
      <dsp:nvSpPr>
        <dsp:cNvPr id="0" name=""/>
        <dsp:cNvSpPr/>
      </dsp:nvSpPr>
      <dsp:spPr>
        <a:xfrm>
          <a:off x="0" y="18299"/>
          <a:ext cx="8686800" cy="748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De-licensing of generation</a:t>
          </a:r>
        </a:p>
      </dsp:txBody>
      <dsp:txXfrm>
        <a:off x="36553" y="54852"/>
        <a:ext cx="8613694" cy="675694"/>
      </dsp:txXfrm>
    </dsp:sp>
    <dsp:sp modelId="{01086368-D320-402E-9BF8-987C6983B29C}">
      <dsp:nvSpPr>
        <dsp:cNvPr id="0" name=""/>
        <dsp:cNvSpPr/>
      </dsp:nvSpPr>
      <dsp:spPr>
        <a:xfrm>
          <a:off x="0" y="882299"/>
          <a:ext cx="8686800" cy="74880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Development of a Multi-Buyer Multi-Seller framework in power</a:t>
          </a:r>
        </a:p>
      </dsp:txBody>
      <dsp:txXfrm>
        <a:off x="36553" y="918852"/>
        <a:ext cx="8613694" cy="675694"/>
      </dsp:txXfrm>
    </dsp:sp>
    <dsp:sp modelId="{D0EE9971-94AF-4DB0-82C9-6EC5F1115846}">
      <dsp:nvSpPr>
        <dsp:cNvPr id="0" name=""/>
        <dsp:cNvSpPr/>
      </dsp:nvSpPr>
      <dsp:spPr>
        <a:xfrm>
          <a:off x="0" y="1746299"/>
          <a:ext cx="8686800" cy="74880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Introduced Tariff based Competitive Bidding for procurement of Power</a:t>
          </a:r>
        </a:p>
      </dsp:txBody>
      <dsp:txXfrm>
        <a:off x="36553" y="1782852"/>
        <a:ext cx="8613694" cy="675694"/>
      </dsp:txXfrm>
    </dsp:sp>
    <dsp:sp modelId="{CC827774-24B7-4D45-80EB-B3870A2A421A}">
      <dsp:nvSpPr>
        <dsp:cNvPr id="0" name=""/>
        <dsp:cNvSpPr/>
      </dsp:nvSpPr>
      <dsp:spPr>
        <a:xfrm>
          <a:off x="0" y="2610299"/>
          <a:ext cx="8686800" cy="74880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Provision of Non-discriminatory Open Access</a:t>
          </a:r>
        </a:p>
      </dsp:txBody>
      <dsp:txXfrm>
        <a:off x="36553" y="2646852"/>
        <a:ext cx="8613694" cy="675694"/>
      </dsp:txXfrm>
    </dsp:sp>
    <dsp:sp modelId="{297648F0-B3E3-4901-AACD-272D70E400D5}">
      <dsp:nvSpPr>
        <dsp:cNvPr id="0" name=""/>
        <dsp:cNvSpPr/>
      </dsp:nvSpPr>
      <dsp:spPr>
        <a:xfrm>
          <a:off x="0" y="3474300"/>
          <a:ext cx="8686800" cy="74880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Setting up State Electricity Regulatory Commission (SERC) made mandatory</a:t>
          </a:r>
        </a:p>
      </dsp:txBody>
      <dsp:txXfrm>
        <a:off x="36553" y="3510853"/>
        <a:ext cx="8613694" cy="675694"/>
      </dsp:txXfrm>
    </dsp:sp>
    <dsp:sp modelId="{EA0BED1E-6C8E-490F-B061-F76CA22A073F}">
      <dsp:nvSpPr>
        <dsp:cNvPr id="0" name=""/>
        <dsp:cNvSpPr/>
      </dsp:nvSpPr>
      <dsp:spPr>
        <a:xfrm>
          <a:off x="0" y="4338300"/>
          <a:ext cx="8686800" cy="748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t>Development of National Electricity Policy (NEP-2005) and National Tariff Policy (NTP-2016)</a:t>
          </a:r>
        </a:p>
      </dsp:txBody>
      <dsp:txXfrm>
        <a:off x="36553" y="4374853"/>
        <a:ext cx="8613694" cy="6756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9F56D-7241-46FD-96CD-EC23B06E67D2}">
      <dsp:nvSpPr>
        <dsp:cNvPr id="0" name=""/>
        <dsp:cNvSpPr/>
      </dsp:nvSpPr>
      <dsp:spPr>
        <a:xfrm>
          <a:off x="645794" y="0"/>
          <a:ext cx="7319010" cy="41148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C177C0-4449-44E8-88C3-67FE94ECCAFB}">
      <dsp:nvSpPr>
        <dsp:cNvPr id="0" name=""/>
        <dsp:cNvSpPr/>
      </dsp:nvSpPr>
      <dsp:spPr>
        <a:xfrm>
          <a:off x="105564" y="1092989"/>
          <a:ext cx="1518627" cy="203169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Long </a:t>
          </a:r>
        </a:p>
        <a:p>
          <a:pPr lvl="0" algn="ctr" defTabSz="711200">
            <a:lnSpc>
              <a:spcPct val="90000"/>
            </a:lnSpc>
            <a:spcBef>
              <a:spcPct val="0"/>
            </a:spcBef>
            <a:spcAft>
              <a:spcPct val="35000"/>
            </a:spcAft>
          </a:pPr>
          <a:r>
            <a:rPr lang="en-US" sz="1600" b="1" kern="1200" dirty="0"/>
            <a:t>Term </a:t>
          </a:r>
        </a:p>
      </dsp:txBody>
      <dsp:txXfrm>
        <a:off x="179697" y="1167122"/>
        <a:ext cx="1370361" cy="1883424"/>
      </dsp:txXfrm>
    </dsp:sp>
    <dsp:sp modelId="{CB22AEAB-E10C-4A1C-A120-D575B0CFD39B}">
      <dsp:nvSpPr>
        <dsp:cNvPr id="0" name=""/>
        <dsp:cNvSpPr/>
      </dsp:nvSpPr>
      <dsp:spPr>
        <a:xfrm>
          <a:off x="1877295" y="1092989"/>
          <a:ext cx="1518627" cy="203169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Medium Term</a:t>
          </a:r>
        </a:p>
      </dsp:txBody>
      <dsp:txXfrm>
        <a:off x="1951428" y="1167122"/>
        <a:ext cx="1370361" cy="1883424"/>
      </dsp:txXfrm>
    </dsp:sp>
    <dsp:sp modelId="{80040563-ED3D-4FD5-8EB7-5D332C81BDDB}">
      <dsp:nvSpPr>
        <dsp:cNvPr id="0" name=""/>
        <dsp:cNvSpPr/>
      </dsp:nvSpPr>
      <dsp:spPr>
        <a:xfrm>
          <a:off x="3649027" y="1092989"/>
          <a:ext cx="1518627" cy="203169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 Short Term    </a:t>
          </a:r>
        </a:p>
        <a:p>
          <a:pPr lvl="0" algn="ctr" defTabSz="711200">
            <a:lnSpc>
              <a:spcPct val="90000"/>
            </a:lnSpc>
            <a:spcBef>
              <a:spcPct val="0"/>
            </a:spcBef>
            <a:spcAft>
              <a:spcPct val="35000"/>
            </a:spcAft>
          </a:pPr>
          <a:r>
            <a:rPr lang="en-US" sz="1600" b="1" kern="1200" dirty="0"/>
            <a:t>(Advanced Reservation /First Come First Serve)</a:t>
          </a:r>
        </a:p>
      </dsp:txBody>
      <dsp:txXfrm>
        <a:off x="3723160" y="1167122"/>
        <a:ext cx="1370361" cy="1883424"/>
      </dsp:txXfrm>
    </dsp:sp>
    <dsp:sp modelId="{942838C4-5817-4A72-AE56-A6D8EA16A09E}">
      <dsp:nvSpPr>
        <dsp:cNvPr id="0" name=""/>
        <dsp:cNvSpPr/>
      </dsp:nvSpPr>
      <dsp:spPr>
        <a:xfrm>
          <a:off x="5420759" y="1092989"/>
          <a:ext cx="1518627" cy="203169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Short Term PX(DAM)</a:t>
          </a:r>
        </a:p>
      </dsp:txBody>
      <dsp:txXfrm>
        <a:off x="5494892" y="1167122"/>
        <a:ext cx="1370361" cy="1883424"/>
      </dsp:txXfrm>
    </dsp:sp>
    <dsp:sp modelId="{A6C74BFD-2251-4701-8502-55E14EE1A9E1}">
      <dsp:nvSpPr>
        <dsp:cNvPr id="0" name=""/>
        <dsp:cNvSpPr/>
      </dsp:nvSpPr>
      <dsp:spPr>
        <a:xfrm>
          <a:off x="7089450" y="1041554"/>
          <a:ext cx="1518627" cy="203169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Short Term Day Ahead / Contingency / Same day</a:t>
          </a:r>
        </a:p>
      </dsp:txBody>
      <dsp:txXfrm>
        <a:off x="7163583" y="1115687"/>
        <a:ext cx="1370361" cy="18834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671"/>
          </a:xfrm>
          <a:prstGeom prst="rect">
            <a:avLst/>
          </a:prstGeom>
        </p:spPr>
        <p:txBody>
          <a:bodyPr vert="horz" lIns="91440" tIns="45720" rIns="91440" bIns="45720" rtlCol="0"/>
          <a:lstStyle>
            <a:lvl1pPr algn="l" eaLnBrk="1" hangingPunct="1">
              <a:defRPr sz="1200">
                <a:latin typeface="Arial" pitchFamily="34" charset="0"/>
                <a:cs typeface="Arial" pitchFamily="34" charset="0"/>
              </a:defRPr>
            </a:lvl1pPr>
          </a:lstStyle>
          <a:p>
            <a:pPr>
              <a:defRPr/>
            </a:pPr>
            <a:endParaRPr lang="en-US"/>
          </a:p>
        </p:txBody>
      </p:sp>
      <p:sp>
        <p:nvSpPr>
          <p:cNvPr id="3" name="Date Placeholder 2"/>
          <p:cNvSpPr>
            <a:spLocks noGrp="1"/>
          </p:cNvSpPr>
          <p:nvPr>
            <p:ph type="dt" sz="quarter" idx="1"/>
          </p:nvPr>
        </p:nvSpPr>
        <p:spPr>
          <a:xfrm>
            <a:off x="3849862" y="0"/>
            <a:ext cx="2946275" cy="496671"/>
          </a:xfrm>
          <a:prstGeom prst="rect">
            <a:avLst/>
          </a:prstGeom>
        </p:spPr>
        <p:txBody>
          <a:bodyPr vert="horz" lIns="91440" tIns="45720" rIns="91440" bIns="45720" rtlCol="0"/>
          <a:lstStyle>
            <a:lvl1pPr algn="r" eaLnBrk="1" hangingPunct="1">
              <a:defRPr sz="1200">
                <a:latin typeface="Arial" pitchFamily="34" charset="0"/>
                <a:cs typeface="Arial" pitchFamily="34" charset="0"/>
              </a:defRPr>
            </a:lvl1pPr>
          </a:lstStyle>
          <a:p>
            <a:pPr>
              <a:defRPr/>
            </a:pPr>
            <a:fld id="{A013D7F2-AFF1-4200-A7E8-222BECFEA0B3}" type="datetimeFigureOut">
              <a:rPr lang="en-US"/>
              <a:pPr>
                <a:defRPr/>
              </a:pPr>
              <a:t>9/10/2018</a:t>
            </a:fld>
            <a:endParaRPr lang="en-US"/>
          </a:p>
        </p:txBody>
      </p:sp>
      <p:sp>
        <p:nvSpPr>
          <p:cNvPr id="4" name="Footer Placeholder 3"/>
          <p:cNvSpPr>
            <a:spLocks noGrp="1"/>
          </p:cNvSpPr>
          <p:nvPr>
            <p:ph type="ftr" sz="quarter" idx="2"/>
          </p:nvPr>
        </p:nvSpPr>
        <p:spPr>
          <a:xfrm>
            <a:off x="0" y="9428272"/>
            <a:ext cx="2946275" cy="496671"/>
          </a:xfrm>
          <a:prstGeom prst="rect">
            <a:avLst/>
          </a:prstGeom>
        </p:spPr>
        <p:txBody>
          <a:bodyPr vert="horz" lIns="91440" tIns="45720" rIns="91440" bIns="45720" rtlCol="0" anchor="b"/>
          <a:lstStyle>
            <a:lvl1pPr algn="l" eaLnBrk="1" hangingPunct="1">
              <a:defRPr sz="1200">
                <a:latin typeface="Arial" pitchFamily="34" charset="0"/>
                <a:cs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49862" y="9428272"/>
            <a:ext cx="2946275" cy="496671"/>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E2DB375-EC61-466B-A855-4954A188E6E1}" type="slidenum">
              <a:rPr lang="en-US" altLang="en-US"/>
              <a:pPr>
                <a:defRPr/>
              </a:pPr>
              <a:t>‹#›</a:t>
            </a:fld>
            <a:endParaRPr lang="en-US" altLang="en-US"/>
          </a:p>
        </p:txBody>
      </p:sp>
    </p:spTree>
    <p:extLst>
      <p:ext uri="{BB962C8B-B14F-4D97-AF65-F5344CB8AC3E}">
        <p14:creationId xmlns:p14="http://schemas.microsoft.com/office/powerpoint/2010/main" val="7497725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275" cy="496671"/>
          </a:xfrm>
          <a:prstGeom prst="rect">
            <a:avLst/>
          </a:prstGeom>
        </p:spPr>
        <p:txBody>
          <a:bodyPr vert="horz" lIns="93177" tIns="46589" rIns="93177" bIns="46589"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49862" y="0"/>
            <a:ext cx="2946275" cy="496671"/>
          </a:xfrm>
          <a:prstGeom prst="rect">
            <a:avLst/>
          </a:prstGeom>
        </p:spPr>
        <p:txBody>
          <a:bodyPr vert="horz" lIns="93177" tIns="46589" rIns="93177" bIns="46589" rtlCol="0"/>
          <a:lstStyle>
            <a:lvl1pPr algn="r" eaLnBrk="1" fontAlgn="auto" hangingPunct="1">
              <a:spcBef>
                <a:spcPts val="0"/>
              </a:spcBef>
              <a:spcAft>
                <a:spcPts val="0"/>
              </a:spcAft>
              <a:defRPr sz="1200">
                <a:latin typeface="+mn-lt"/>
                <a:cs typeface="+mn-cs"/>
              </a:defRPr>
            </a:lvl1pPr>
          </a:lstStyle>
          <a:p>
            <a:pPr>
              <a:defRPr/>
            </a:pPr>
            <a:fld id="{DEF72F08-AA3C-438A-B431-59BFA0FC8593}" type="datetimeFigureOut">
              <a:rPr lang="en-US"/>
              <a:pPr>
                <a:defRPr/>
              </a:pPr>
              <a:t>9/10/2018</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680383" y="4715831"/>
            <a:ext cx="5436909" cy="4466649"/>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28272"/>
            <a:ext cx="2946275" cy="496671"/>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49862" y="9428272"/>
            <a:ext cx="2946275" cy="496671"/>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6895D9DE-C1C5-4004-8F2B-62436F9F8518}" type="slidenum">
              <a:rPr lang="en-US" altLang="en-US"/>
              <a:pPr>
                <a:defRPr/>
              </a:pPr>
              <a:t>‹#›</a:t>
            </a:fld>
            <a:endParaRPr lang="en-US" altLang="en-US"/>
          </a:p>
        </p:txBody>
      </p:sp>
    </p:spTree>
    <p:extLst>
      <p:ext uri="{BB962C8B-B14F-4D97-AF65-F5344CB8AC3E}">
        <p14:creationId xmlns:p14="http://schemas.microsoft.com/office/powerpoint/2010/main" val="1975448526"/>
      </p:ext>
    </p:extLst>
  </p:cSld>
  <p:clrMap bg1="lt1" tx1="dk1" bg2="lt2" tx2="dk2" accent1="accent1" accent2="accent2" accent3="accent3" accent4="accent4" accent5="accent5" accent6="accent6" hlink="hlink" folHlink="folHlink"/>
  <p:hf hdr="0" ftr="0" dt="0"/>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723631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N" altLang="en-US"/>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DB27537-0629-4063-908A-DD5716B027B7}" type="slidenum">
              <a:rPr lang="en-US" altLang="en-US" smtClean="0"/>
              <a:pPr/>
              <a:t>2</a:t>
            </a:fld>
            <a:endParaRPr lang="en-US" altLang="en-US"/>
          </a:p>
        </p:txBody>
      </p:sp>
    </p:spTree>
    <p:extLst>
      <p:ext uri="{BB962C8B-B14F-4D97-AF65-F5344CB8AC3E}">
        <p14:creationId xmlns:p14="http://schemas.microsoft.com/office/powerpoint/2010/main" val="677332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N"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754661F-5D89-4E67-A4AC-E9BC23E550DD}" type="slidenum">
              <a:rPr lang="en-US" altLang="en-US" smtClean="0"/>
              <a:pPr/>
              <a:t>10</a:t>
            </a:fld>
            <a:endParaRPr lang="en-US" altLang="en-US" dirty="0"/>
          </a:p>
        </p:txBody>
      </p:sp>
    </p:spTree>
    <p:extLst>
      <p:ext uri="{BB962C8B-B14F-4D97-AF65-F5344CB8AC3E}">
        <p14:creationId xmlns:p14="http://schemas.microsoft.com/office/powerpoint/2010/main" val="1971183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N"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754661F-5D89-4E67-A4AC-E9BC23E550DD}" type="slidenum">
              <a:rPr lang="en-US" altLang="en-US" smtClean="0"/>
              <a:pPr/>
              <a:t>11</a:t>
            </a:fld>
            <a:endParaRPr lang="en-US" altLang="en-US" dirty="0"/>
          </a:p>
        </p:txBody>
      </p:sp>
    </p:spTree>
    <p:extLst>
      <p:ext uri="{BB962C8B-B14F-4D97-AF65-F5344CB8AC3E}">
        <p14:creationId xmlns:p14="http://schemas.microsoft.com/office/powerpoint/2010/main" val="413441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079492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369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69E906-F85E-4E2E-8D0E-C6EB3CB5C34A}" type="slidenum">
              <a:rPr lang="en-US" altLang="en-US" smtClean="0">
                <a:latin typeface="Calibri" panose="020F0502020204030204" pitchFamily="34" charset="0"/>
              </a:rPr>
              <a:pPr/>
              <a:t>28</a:t>
            </a:fld>
            <a:endParaRPr lang="en-US" altLang="en-US">
              <a:latin typeface="Calibri" panose="020F0502020204030204" pitchFamily="34" charset="0"/>
            </a:endParaRPr>
          </a:p>
        </p:txBody>
      </p:sp>
    </p:spTree>
    <p:extLst>
      <p:ext uri="{BB962C8B-B14F-4D97-AF65-F5344CB8AC3E}">
        <p14:creationId xmlns:p14="http://schemas.microsoft.com/office/powerpoint/2010/main" val="4073488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txBox="1">
            <a:spLocks noGrp="1" noChangeArrowheads="1"/>
          </p:cNvSpPr>
          <p:nvPr/>
        </p:nvSpPr>
        <p:spPr bwMode="auto">
          <a:xfrm>
            <a:off x="3686692" y="9145187"/>
            <a:ext cx="2820050" cy="481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869" tIns="44937" rIns="89869" bIns="44937" anchor="b"/>
          <a:lstStyle>
            <a:lvl1pPr defTabSz="927100">
              <a:defRPr>
                <a:solidFill>
                  <a:schemeClr val="tx1"/>
                </a:solidFill>
                <a:latin typeface="Arial" panose="020B0604020202020204" pitchFamily="34" charset="0"/>
                <a:cs typeface="Arial" panose="020B0604020202020204" pitchFamily="34" charset="0"/>
              </a:defRPr>
            </a:lvl1pPr>
            <a:lvl2pPr marL="742950" indent="-285750" defTabSz="927100">
              <a:defRPr>
                <a:solidFill>
                  <a:schemeClr val="tx1"/>
                </a:solidFill>
                <a:latin typeface="Arial" panose="020B0604020202020204" pitchFamily="34" charset="0"/>
                <a:cs typeface="Arial" panose="020B0604020202020204" pitchFamily="34" charset="0"/>
              </a:defRPr>
            </a:lvl2pPr>
            <a:lvl3pPr marL="1143000" indent="-228600" defTabSz="927100">
              <a:defRPr>
                <a:solidFill>
                  <a:schemeClr val="tx1"/>
                </a:solidFill>
                <a:latin typeface="Arial" panose="020B0604020202020204" pitchFamily="34" charset="0"/>
                <a:cs typeface="Arial" panose="020B0604020202020204" pitchFamily="34" charset="0"/>
              </a:defRPr>
            </a:lvl3pPr>
            <a:lvl4pPr marL="1600200" indent="-228600" defTabSz="927100">
              <a:defRPr>
                <a:solidFill>
                  <a:schemeClr val="tx1"/>
                </a:solidFill>
                <a:latin typeface="Arial" panose="020B0604020202020204" pitchFamily="34" charset="0"/>
                <a:cs typeface="Arial" panose="020B0604020202020204" pitchFamily="34" charset="0"/>
              </a:defRPr>
            </a:lvl4pPr>
            <a:lvl5pPr marL="2057400" indent="-228600" defTabSz="927100">
              <a:defRPr>
                <a:solidFill>
                  <a:schemeClr val="tx1"/>
                </a:solidFill>
                <a:latin typeface="Arial" panose="020B0604020202020204" pitchFamily="34" charset="0"/>
                <a:cs typeface="Arial" panose="020B0604020202020204" pitchFamily="34" charset="0"/>
              </a:defRPr>
            </a:lvl5pPr>
            <a:lvl6pPr marL="25146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1BCC5F35-2EA1-42F3-846C-B29649573432}" type="slidenum">
              <a:rPr lang="en-US" altLang="en-US" sz="1200"/>
              <a:pPr algn="r" eaLnBrk="1" hangingPunct="1"/>
              <a:t>29</a:t>
            </a:fld>
            <a:endParaRPr lang="en-US" altLang="en-US" sz="1200"/>
          </a:p>
        </p:txBody>
      </p:sp>
      <p:sp>
        <p:nvSpPr>
          <p:cNvPr id="94211"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2"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9861" tIns="44933" rIns="89861" bIns="44933" numCol="1" anchor="t" anchorCtr="0" compatLnSpc="1">
            <a:prstTxWarp prst="textNoShape">
              <a:avLst/>
            </a:prstTxWarp>
          </a:bodyPr>
          <a:lstStyle/>
          <a:p>
            <a:pPr eaLnBrk="1" hangingPunct="1">
              <a:spcBef>
                <a:spcPct val="0"/>
              </a:spcBef>
            </a:pPr>
            <a:endParaRPr lang="en-US" altLang="en-US"/>
          </a:p>
        </p:txBody>
      </p:sp>
    </p:spTree>
    <p:extLst>
      <p:ext uri="{BB962C8B-B14F-4D97-AF65-F5344CB8AC3E}">
        <p14:creationId xmlns:p14="http://schemas.microsoft.com/office/powerpoint/2010/main" val="749040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txBox="1">
            <a:spLocks noGrp="1" noChangeArrowheads="1"/>
          </p:cNvSpPr>
          <p:nvPr/>
        </p:nvSpPr>
        <p:spPr bwMode="auto">
          <a:xfrm>
            <a:off x="3849862" y="9428272"/>
            <a:ext cx="2946275" cy="496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48" tIns="46577" rIns="93148" bIns="46577" anchor="b"/>
          <a:lstStyle>
            <a:lvl1pPr defTabSz="927100">
              <a:defRPr>
                <a:solidFill>
                  <a:schemeClr val="tx1"/>
                </a:solidFill>
                <a:latin typeface="Arial" panose="020B0604020202020204" pitchFamily="34" charset="0"/>
                <a:cs typeface="Arial" panose="020B0604020202020204" pitchFamily="34" charset="0"/>
              </a:defRPr>
            </a:lvl1pPr>
            <a:lvl2pPr marL="742950" indent="-285750" defTabSz="927100">
              <a:defRPr>
                <a:solidFill>
                  <a:schemeClr val="tx1"/>
                </a:solidFill>
                <a:latin typeface="Arial" panose="020B0604020202020204" pitchFamily="34" charset="0"/>
                <a:cs typeface="Arial" panose="020B0604020202020204" pitchFamily="34" charset="0"/>
              </a:defRPr>
            </a:lvl2pPr>
            <a:lvl3pPr marL="1143000" indent="-228600" defTabSz="927100">
              <a:defRPr>
                <a:solidFill>
                  <a:schemeClr val="tx1"/>
                </a:solidFill>
                <a:latin typeface="Arial" panose="020B0604020202020204" pitchFamily="34" charset="0"/>
                <a:cs typeface="Arial" panose="020B0604020202020204" pitchFamily="34" charset="0"/>
              </a:defRPr>
            </a:lvl3pPr>
            <a:lvl4pPr marL="1600200" indent="-228600" defTabSz="927100">
              <a:defRPr>
                <a:solidFill>
                  <a:schemeClr val="tx1"/>
                </a:solidFill>
                <a:latin typeface="Arial" panose="020B0604020202020204" pitchFamily="34" charset="0"/>
                <a:cs typeface="Arial" panose="020B0604020202020204" pitchFamily="34" charset="0"/>
              </a:defRPr>
            </a:lvl4pPr>
            <a:lvl5pPr marL="2057400" indent="-228600" defTabSz="927100">
              <a:defRPr>
                <a:solidFill>
                  <a:schemeClr val="tx1"/>
                </a:solidFill>
                <a:latin typeface="Arial" panose="020B0604020202020204" pitchFamily="34" charset="0"/>
                <a:cs typeface="Arial" panose="020B0604020202020204" pitchFamily="34" charset="0"/>
              </a:defRPr>
            </a:lvl5pPr>
            <a:lvl6pPr marL="25146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71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70D383B2-1299-4168-BFA1-F2FC684B2E45}" type="slidenum">
              <a:rPr lang="en-US" altLang="en-US" sz="1200"/>
              <a:pPr algn="r" eaLnBrk="1" hangingPunct="1"/>
              <a:t>30</a:t>
            </a:fld>
            <a:endParaRPr lang="en-US" altLang="en-US" sz="1200"/>
          </a:p>
        </p:txBody>
      </p:sp>
      <p:sp>
        <p:nvSpPr>
          <p:cNvPr id="97283"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4"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139" tIns="46572" rIns="93139" bIns="46572" numCol="1" anchor="t" anchorCtr="0" compatLnSpc="1">
            <a:prstTxWarp prst="textNoShape">
              <a:avLst/>
            </a:prstTxWarp>
          </a:bodyPr>
          <a:lstStyle/>
          <a:p>
            <a:pPr eaLnBrk="1" hangingPunct="1">
              <a:spcBef>
                <a:spcPct val="0"/>
              </a:spcBef>
            </a:pPr>
            <a:endParaRPr lang="en-US" altLang="en-US"/>
          </a:p>
        </p:txBody>
      </p:sp>
    </p:spTree>
    <p:extLst>
      <p:ext uri="{BB962C8B-B14F-4D97-AF65-F5344CB8AC3E}">
        <p14:creationId xmlns:p14="http://schemas.microsoft.com/office/powerpoint/2010/main" val="3707420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A2F6EB-3B0E-4018-895E-857B59530799}" type="slidenum">
              <a:rPr lang="en-US" altLang="en-US"/>
              <a:pPr>
                <a:defRPr/>
              </a:pPr>
              <a:t>‹#›</a:t>
            </a:fld>
            <a:endParaRPr lang="en-US" altLang="en-US"/>
          </a:p>
        </p:txBody>
      </p:sp>
    </p:spTree>
    <p:extLst>
      <p:ext uri="{BB962C8B-B14F-4D97-AF65-F5344CB8AC3E}">
        <p14:creationId xmlns:p14="http://schemas.microsoft.com/office/powerpoint/2010/main" val="401655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2E924F-B412-41A8-A608-B5833E1579E2}" type="slidenum">
              <a:rPr lang="en-US" altLang="en-US"/>
              <a:pPr>
                <a:defRPr/>
              </a:pPr>
              <a:t>‹#›</a:t>
            </a:fld>
            <a:endParaRPr lang="en-US" altLang="en-US"/>
          </a:p>
        </p:txBody>
      </p:sp>
    </p:spTree>
    <p:extLst>
      <p:ext uri="{BB962C8B-B14F-4D97-AF65-F5344CB8AC3E}">
        <p14:creationId xmlns:p14="http://schemas.microsoft.com/office/powerpoint/2010/main" val="176231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57B687-FAF6-4D87-8BBB-D45529385405}" type="slidenum">
              <a:rPr lang="en-US" altLang="en-US"/>
              <a:pPr>
                <a:defRPr/>
              </a:pPr>
              <a:t>‹#›</a:t>
            </a:fld>
            <a:endParaRPr lang="en-US" altLang="en-US"/>
          </a:p>
        </p:txBody>
      </p:sp>
    </p:spTree>
    <p:extLst>
      <p:ext uri="{BB962C8B-B14F-4D97-AF65-F5344CB8AC3E}">
        <p14:creationId xmlns:p14="http://schemas.microsoft.com/office/powerpoint/2010/main" val="590465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564781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514600" y="6248400"/>
            <a:ext cx="5334000" cy="609600"/>
          </a:xfr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3200"/>
            </a:lvl1pPr>
          </a:lstStyle>
          <a:p>
            <a:pPr lvl="0"/>
            <a:r>
              <a:rPr lang="en-US" noProof="0"/>
              <a:t>Click to edit Master text styles</a:t>
            </a:r>
          </a:p>
        </p:txBody>
      </p:sp>
    </p:spTree>
    <p:extLst>
      <p:ext uri="{BB962C8B-B14F-4D97-AF65-F5344CB8AC3E}">
        <p14:creationId xmlns:p14="http://schemas.microsoft.com/office/powerpoint/2010/main" val="2321059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C4B4E63-706E-4319-8579-CBFBC747FE30}" type="slidenum">
              <a:rPr lang="en-US" altLang="en-US"/>
              <a:pPr>
                <a:defRPr/>
              </a:pPr>
              <a:t>‹#›</a:t>
            </a:fld>
            <a:endParaRPr lang="en-US" altLang="en-US"/>
          </a:p>
        </p:txBody>
      </p:sp>
    </p:spTree>
    <p:extLst>
      <p:ext uri="{BB962C8B-B14F-4D97-AF65-F5344CB8AC3E}">
        <p14:creationId xmlns:p14="http://schemas.microsoft.com/office/powerpoint/2010/main" val="2893003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659041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2A45DC5-ABE0-42C8-BCDF-073B3C32A753}" type="slidenum">
              <a:rPr lang="en-US" altLang="en-US"/>
              <a:pPr>
                <a:defRPr/>
              </a:pPr>
              <a:t>‹#›</a:t>
            </a:fld>
            <a:endParaRPr lang="en-US" altLang="en-US"/>
          </a:p>
        </p:txBody>
      </p:sp>
    </p:spTree>
    <p:extLst>
      <p:ext uri="{BB962C8B-B14F-4D97-AF65-F5344CB8AC3E}">
        <p14:creationId xmlns:p14="http://schemas.microsoft.com/office/powerpoint/2010/main" val="26620341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lvl1pPr algn="l">
              <a:defRPr sz="3200">
                <a:latin typeface="Arial" pitchFamily="34" charset="0"/>
                <a:cs typeface="Arial"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lvl1pPr>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0"/>
          </p:nvPr>
        </p:nvSpPr>
        <p:spPr>
          <a:xfrm>
            <a:off x="2590800" y="6400800"/>
            <a:ext cx="5791200" cy="457200"/>
          </a:xfrm>
        </p:spPr>
        <p:txBody>
          <a:bodyPr>
            <a:noAutofit/>
          </a:bodyPr>
          <a:lstStyle>
            <a:lvl1pPr>
              <a:buNone/>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a:t>Click to edit Master text styles</a:t>
            </a:r>
          </a:p>
        </p:txBody>
      </p:sp>
      <p:sp>
        <p:nvSpPr>
          <p:cNvPr id="10" name="Text Placeholder 9"/>
          <p:cNvSpPr>
            <a:spLocks noGrp="1"/>
          </p:cNvSpPr>
          <p:nvPr>
            <p:ph type="body" sz="quarter" idx="11"/>
          </p:nvPr>
        </p:nvSpPr>
        <p:spPr>
          <a:xfrm>
            <a:off x="8839200" y="6400800"/>
            <a:ext cx="228600" cy="381000"/>
          </a:xfrm>
        </p:spPr>
        <p:txBody>
          <a:bodyPr/>
          <a:lstStyle>
            <a:lvl1pPr>
              <a:buNone/>
              <a:defRPr sz="1200">
                <a:solidFill>
                  <a:schemeClr val="tx1">
                    <a:lumMod val="85000"/>
                    <a:lumOff val="15000"/>
                  </a:schemeClr>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1610863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7C568C-F926-4AD0-836B-FCC0FF5D772D}" type="slidenum">
              <a:rPr lang="en-US" altLang="en-US"/>
              <a:pPr>
                <a:defRPr/>
              </a:pPr>
              <a:t>‹#›</a:t>
            </a:fld>
            <a:endParaRPr lang="en-US" altLang="en-US"/>
          </a:p>
        </p:txBody>
      </p:sp>
    </p:spTree>
    <p:extLst>
      <p:ext uri="{BB962C8B-B14F-4D97-AF65-F5344CB8AC3E}">
        <p14:creationId xmlns:p14="http://schemas.microsoft.com/office/powerpoint/2010/main" val="16029093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9D5808-B980-45B6-90B4-A92A1B7C3A78}" type="slidenum">
              <a:rPr lang="en-US" altLang="en-US"/>
              <a:pPr>
                <a:defRPr/>
              </a:pPr>
              <a:t>‹#›</a:t>
            </a:fld>
            <a:endParaRPr lang="en-US" altLang="en-US"/>
          </a:p>
        </p:txBody>
      </p:sp>
    </p:spTree>
    <p:extLst>
      <p:ext uri="{BB962C8B-B14F-4D97-AF65-F5344CB8AC3E}">
        <p14:creationId xmlns:p14="http://schemas.microsoft.com/office/powerpoint/2010/main" val="1097628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A577BB-7A17-4908-8A3C-873555DAE58E}" type="slidenum">
              <a:rPr lang="en-US" altLang="en-US"/>
              <a:pPr>
                <a:defRPr/>
              </a:pPr>
              <a:t>‹#›</a:t>
            </a:fld>
            <a:endParaRPr lang="en-US" altLang="en-US"/>
          </a:p>
        </p:txBody>
      </p:sp>
    </p:spTree>
    <p:extLst>
      <p:ext uri="{BB962C8B-B14F-4D97-AF65-F5344CB8AC3E}">
        <p14:creationId xmlns:p14="http://schemas.microsoft.com/office/powerpoint/2010/main" val="2692992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0"/>
          <p:cNvSpPr>
            <a:spLocks noGrp="1"/>
          </p:cNvSpPr>
          <p:nvPr>
            <p:ph type="body" sz="quarter" idx="13"/>
          </p:nvPr>
        </p:nvSpPr>
        <p:spPr>
          <a:xfrm>
            <a:off x="8839200" y="6400800"/>
            <a:ext cx="914400" cy="914400"/>
          </a:xfrm>
        </p:spPr>
        <p:txBody>
          <a:bodyPr/>
          <a:lstStyle>
            <a:lvl1pPr>
              <a:buNone/>
              <a:defRPr sz="1400">
                <a:latin typeface="Arial" pitchFamily="34" charset="0"/>
                <a:cs typeface="Arial" pitchFamily="34" charset="0"/>
              </a:defRPr>
            </a:lvl1pPr>
          </a:lstStyle>
          <a:p>
            <a:pPr lvl="0"/>
            <a:r>
              <a:rPr lang="en-US"/>
              <a:t>Click to edit Master text styles</a:t>
            </a:r>
          </a:p>
        </p:txBody>
      </p:sp>
      <p:sp>
        <p:nvSpPr>
          <p:cNvPr id="8" name="Date Placeholder 3"/>
          <p:cNvSpPr>
            <a:spLocks noGrp="1"/>
          </p:cNvSpPr>
          <p:nvPr>
            <p:ph type="dt" sz="half" idx="14"/>
          </p:nvPr>
        </p:nvSpPr>
        <p:spPr/>
        <p:txBody>
          <a:bodyPr/>
          <a:lstStyle>
            <a:lvl1pPr>
              <a:defRPr/>
            </a:lvl1pPr>
          </a:lstStyle>
          <a:p>
            <a:pPr>
              <a:defRPr/>
            </a:pPr>
            <a:endParaRPr lang="en-US"/>
          </a:p>
        </p:txBody>
      </p:sp>
      <p:sp>
        <p:nvSpPr>
          <p:cNvPr id="9" name="Footer Placeholder 4"/>
          <p:cNvSpPr>
            <a:spLocks noGrp="1"/>
          </p:cNvSpPr>
          <p:nvPr>
            <p:ph type="ftr" sz="quarter" idx="15"/>
          </p:nvPr>
        </p:nvSpPr>
        <p:spPr/>
        <p:txBody>
          <a:bodyPr/>
          <a:lstStyle>
            <a:lvl1pPr>
              <a:defRPr/>
            </a:lvl1pPr>
          </a:lstStyle>
          <a:p>
            <a:pPr>
              <a:defRPr/>
            </a:pPr>
            <a:endParaRPr lang="en-US"/>
          </a:p>
        </p:txBody>
      </p:sp>
      <p:sp>
        <p:nvSpPr>
          <p:cNvPr id="10" name="Slide Number Placeholder 5"/>
          <p:cNvSpPr>
            <a:spLocks noGrp="1"/>
          </p:cNvSpPr>
          <p:nvPr>
            <p:ph type="sldNum" sz="quarter" idx="16"/>
          </p:nvPr>
        </p:nvSpPr>
        <p:spPr/>
        <p:txBody>
          <a:bodyPr/>
          <a:lstStyle>
            <a:lvl1pPr>
              <a:defRPr/>
            </a:lvl1pPr>
          </a:lstStyle>
          <a:p>
            <a:pPr>
              <a:defRPr/>
            </a:pPr>
            <a:fld id="{AAF1E91D-A054-40B2-A4A5-EE3B85C364A2}" type="slidenum">
              <a:rPr lang="en-US" altLang="en-US"/>
              <a:pPr>
                <a:defRPr/>
              </a:pPr>
              <a:t>‹#›</a:t>
            </a:fld>
            <a:endParaRPr lang="en-US" altLang="en-US"/>
          </a:p>
        </p:txBody>
      </p:sp>
    </p:spTree>
    <p:extLst>
      <p:ext uri="{BB962C8B-B14F-4D97-AF65-F5344CB8AC3E}">
        <p14:creationId xmlns:p14="http://schemas.microsoft.com/office/powerpoint/2010/main" val="14238619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409525-EE5C-44ED-8501-9924BDF068DC}" type="slidenum">
              <a:rPr lang="en-US" altLang="en-US"/>
              <a:pPr>
                <a:defRPr/>
              </a:pPr>
              <a:t>‹#›</a:t>
            </a:fld>
            <a:endParaRPr lang="en-US" altLang="en-US"/>
          </a:p>
        </p:txBody>
      </p:sp>
    </p:spTree>
    <p:extLst>
      <p:ext uri="{BB962C8B-B14F-4D97-AF65-F5344CB8AC3E}">
        <p14:creationId xmlns:p14="http://schemas.microsoft.com/office/powerpoint/2010/main" val="3412923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25619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D6A7D2-3B56-4D0E-B081-29175B4F5421}" type="slidenum">
              <a:rPr lang="en-US" altLang="en-US"/>
              <a:pPr>
                <a:defRPr/>
              </a:pPr>
              <a:t>‹#›</a:t>
            </a:fld>
            <a:endParaRPr lang="en-US" altLang="en-US"/>
          </a:p>
        </p:txBody>
      </p:sp>
    </p:spTree>
    <p:extLst>
      <p:ext uri="{BB962C8B-B14F-4D97-AF65-F5344CB8AC3E}">
        <p14:creationId xmlns:p14="http://schemas.microsoft.com/office/powerpoint/2010/main" val="42282160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BF0786-F995-4328-9F53-94BBD0EE6CA8}" type="slidenum">
              <a:rPr lang="en-US" altLang="en-US"/>
              <a:pPr>
                <a:defRPr/>
              </a:pPr>
              <a:t>‹#›</a:t>
            </a:fld>
            <a:endParaRPr lang="en-US" altLang="en-US"/>
          </a:p>
        </p:txBody>
      </p:sp>
    </p:spTree>
    <p:extLst>
      <p:ext uri="{BB962C8B-B14F-4D97-AF65-F5344CB8AC3E}">
        <p14:creationId xmlns:p14="http://schemas.microsoft.com/office/powerpoint/2010/main" val="18181300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4FB66A-20AA-4E4D-AD7E-7221913C2D34}" type="slidenum">
              <a:rPr lang="en-US" altLang="en-US"/>
              <a:pPr>
                <a:defRPr/>
              </a:pPr>
              <a:t>‹#›</a:t>
            </a:fld>
            <a:endParaRPr lang="en-US" altLang="en-US"/>
          </a:p>
        </p:txBody>
      </p:sp>
    </p:spTree>
    <p:extLst>
      <p:ext uri="{BB962C8B-B14F-4D97-AF65-F5344CB8AC3E}">
        <p14:creationId xmlns:p14="http://schemas.microsoft.com/office/powerpoint/2010/main" val="41383045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A0CD0B-7A65-42C1-B686-6C20D49E8A49}" type="slidenum">
              <a:rPr lang="en-US" altLang="en-US"/>
              <a:pPr>
                <a:defRPr/>
              </a:pPr>
              <a:t>‹#›</a:t>
            </a:fld>
            <a:endParaRPr lang="en-US" altLang="en-US"/>
          </a:p>
        </p:txBody>
      </p:sp>
    </p:spTree>
    <p:extLst>
      <p:ext uri="{BB962C8B-B14F-4D97-AF65-F5344CB8AC3E}">
        <p14:creationId xmlns:p14="http://schemas.microsoft.com/office/powerpoint/2010/main" val="15317117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103FB0C-C273-4BEB-BC56-8BBC9DADC1F9}" type="slidenum">
              <a:rPr lang="en-US" altLang="en-US"/>
              <a:pPr>
                <a:defRPr/>
              </a:pPr>
              <a:t>‹#›</a:t>
            </a:fld>
            <a:endParaRPr lang="en-US" altLang="en-US"/>
          </a:p>
        </p:txBody>
      </p:sp>
    </p:spTree>
    <p:extLst>
      <p:ext uri="{BB962C8B-B14F-4D97-AF65-F5344CB8AC3E}">
        <p14:creationId xmlns:p14="http://schemas.microsoft.com/office/powerpoint/2010/main" val="33304661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lvl1pPr algn="l">
              <a:defRPr sz="3200">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457200" y="1066800"/>
            <a:ext cx="8229600" cy="5059363"/>
          </a:xfrm>
        </p:spPr>
        <p:txBody>
          <a:bodyPr>
            <a:normAutofit/>
          </a:bodyPr>
          <a:lstStyle>
            <a:lvl1pPr>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0"/>
          </p:nvPr>
        </p:nvSpPr>
        <p:spPr>
          <a:xfrm>
            <a:off x="2590800" y="6400800"/>
            <a:ext cx="5791200" cy="457200"/>
          </a:xfrm>
        </p:spPr>
        <p:txBody>
          <a:bodyPr>
            <a:noAutofit/>
          </a:bodyPr>
          <a:lstStyle>
            <a:lvl1pPr>
              <a:buNone/>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endParaRPr lang="en-US" dirty="0"/>
          </a:p>
        </p:txBody>
      </p:sp>
      <p:sp>
        <p:nvSpPr>
          <p:cNvPr id="10" name="Text Placeholder 9"/>
          <p:cNvSpPr>
            <a:spLocks noGrp="1"/>
          </p:cNvSpPr>
          <p:nvPr>
            <p:ph type="body" sz="quarter" idx="11"/>
          </p:nvPr>
        </p:nvSpPr>
        <p:spPr>
          <a:xfrm>
            <a:off x="8839200" y="6400800"/>
            <a:ext cx="228600" cy="381000"/>
          </a:xfrm>
        </p:spPr>
        <p:txBody>
          <a:bodyPr/>
          <a:lstStyle>
            <a:lvl1pPr>
              <a:buNone/>
              <a:defRPr sz="1200">
                <a:solidFill>
                  <a:schemeClr val="tx1">
                    <a:lumMod val="85000"/>
                    <a:lumOff val="15000"/>
                  </a:schemeClr>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20445831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lvl1pPr algn="l">
              <a:defRPr sz="3200">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457200" y="1066800"/>
            <a:ext cx="8229600" cy="5059363"/>
          </a:xfrm>
        </p:spPr>
        <p:txBody>
          <a:bodyPr>
            <a:normAutofit/>
          </a:bodyPr>
          <a:lstStyle>
            <a:lvl1pPr>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0"/>
          </p:nvPr>
        </p:nvSpPr>
        <p:spPr>
          <a:xfrm>
            <a:off x="2590800" y="6400800"/>
            <a:ext cx="5791200" cy="457200"/>
          </a:xfrm>
        </p:spPr>
        <p:txBody>
          <a:bodyPr>
            <a:noAutofit/>
          </a:bodyPr>
          <a:lstStyle>
            <a:lvl1pPr>
              <a:buNone/>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endParaRPr lang="en-US" dirty="0"/>
          </a:p>
        </p:txBody>
      </p:sp>
      <p:sp>
        <p:nvSpPr>
          <p:cNvPr id="10" name="Text Placeholder 9"/>
          <p:cNvSpPr>
            <a:spLocks noGrp="1"/>
          </p:cNvSpPr>
          <p:nvPr>
            <p:ph type="body" sz="quarter" idx="11"/>
          </p:nvPr>
        </p:nvSpPr>
        <p:spPr>
          <a:xfrm>
            <a:off x="8839200" y="6400800"/>
            <a:ext cx="228600" cy="381000"/>
          </a:xfrm>
        </p:spPr>
        <p:txBody>
          <a:bodyPr/>
          <a:lstStyle>
            <a:lvl1pPr>
              <a:buNone/>
              <a:defRPr sz="1200">
                <a:solidFill>
                  <a:schemeClr val="tx1">
                    <a:lumMod val="85000"/>
                    <a:lumOff val="15000"/>
                  </a:schemeClr>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3398597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8DB518-DEC8-449E-AB62-2CA0A21F4F90}" type="slidenum">
              <a:rPr lang="en-US" altLang="en-US"/>
              <a:pPr>
                <a:defRPr/>
              </a:pPr>
              <a:t>‹#›</a:t>
            </a:fld>
            <a:endParaRPr lang="en-US" altLang="en-US"/>
          </a:p>
        </p:txBody>
      </p:sp>
    </p:spTree>
    <p:extLst>
      <p:ext uri="{BB962C8B-B14F-4D97-AF65-F5344CB8AC3E}">
        <p14:creationId xmlns:p14="http://schemas.microsoft.com/office/powerpoint/2010/main" val="33667338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571441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Text Placeholder 6"/>
          <p:cNvSpPr>
            <a:spLocks noGrp="1"/>
          </p:cNvSpPr>
          <p:nvPr>
            <p:ph type="body" sz="quarter" idx="10"/>
          </p:nvPr>
        </p:nvSpPr>
        <p:spPr>
          <a:xfrm>
            <a:off x="2514600" y="6248400"/>
            <a:ext cx="5334000" cy="609600"/>
          </a:xfr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3200"/>
            </a:lvl1pPr>
          </a:lstStyle>
          <a:p>
            <a:pPr lvl="0"/>
            <a:r>
              <a:rPr lang="en-US" noProof="0"/>
              <a:t>Click to edit Master text styles</a:t>
            </a:r>
          </a:p>
        </p:txBody>
      </p:sp>
    </p:spTree>
    <p:extLst>
      <p:ext uri="{BB962C8B-B14F-4D97-AF65-F5344CB8AC3E}">
        <p14:creationId xmlns:p14="http://schemas.microsoft.com/office/powerpoint/2010/main" val="40424869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D580306-4E53-4323-BB77-C1F133E589EA}" type="slidenum">
              <a:rPr lang="en-US" altLang="en-US"/>
              <a:pPr>
                <a:defRPr/>
              </a:pPr>
              <a:t>‹#›</a:t>
            </a:fld>
            <a:endParaRPr lang="en-US" altLang="en-US"/>
          </a:p>
        </p:txBody>
      </p:sp>
    </p:spTree>
    <p:extLst>
      <p:ext uri="{BB962C8B-B14F-4D97-AF65-F5344CB8AC3E}">
        <p14:creationId xmlns:p14="http://schemas.microsoft.com/office/powerpoint/2010/main" val="41338965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D7EC4F4-AA0D-42A9-96B5-A4E3C1E2ADC6}" type="slidenum">
              <a:rPr lang="en-US" altLang="en-US"/>
              <a:pPr>
                <a:defRPr/>
              </a:pPr>
              <a:t>‹#›</a:t>
            </a:fld>
            <a:endParaRPr lang="en-US" altLang="en-US"/>
          </a:p>
        </p:txBody>
      </p:sp>
    </p:spTree>
    <p:extLst>
      <p:ext uri="{BB962C8B-B14F-4D97-AF65-F5344CB8AC3E}">
        <p14:creationId xmlns:p14="http://schemas.microsoft.com/office/powerpoint/2010/main" val="40425823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0"/>
          <p:cNvSpPr>
            <a:spLocks noGrp="1"/>
          </p:cNvSpPr>
          <p:nvPr>
            <p:ph type="body" sz="quarter" idx="13"/>
          </p:nvPr>
        </p:nvSpPr>
        <p:spPr>
          <a:xfrm>
            <a:off x="8839200" y="6400800"/>
            <a:ext cx="914400" cy="914400"/>
          </a:xfrm>
        </p:spPr>
        <p:txBody>
          <a:bodyPr/>
          <a:lstStyle>
            <a:lvl1pPr>
              <a:buNone/>
              <a:defRPr sz="1400">
                <a:latin typeface="Arial" pitchFamily="34" charset="0"/>
                <a:cs typeface="Arial" pitchFamily="34" charset="0"/>
              </a:defRPr>
            </a:lvl1pPr>
          </a:lstStyle>
          <a:p>
            <a:pPr lvl="0"/>
            <a:r>
              <a:rPr lang="en-US"/>
              <a:t>Click to edit Master text styles</a:t>
            </a:r>
          </a:p>
        </p:txBody>
      </p:sp>
      <p:sp>
        <p:nvSpPr>
          <p:cNvPr id="8" name="Date Placeholder 3"/>
          <p:cNvSpPr>
            <a:spLocks noGrp="1"/>
          </p:cNvSpPr>
          <p:nvPr>
            <p:ph type="dt" sz="half" idx="14"/>
          </p:nvPr>
        </p:nvSpPr>
        <p:spPr/>
        <p:txBody>
          <a:bodyPr/>
          <a:lstStyle>
            <a:lvl1pPr>
              <a:defRPr/>
            </a:lvl1pPr>
          </a:lstStyle>
          <a:p>
            <a:pPr>
              <a:defRPr/>
            </a:pPr>
            <a:endParaRPr lang="en-US"/>
          </a:p>
        </p:txBody>
      </p:sp>
      <p:sp>
        <p:nvSpPr>
          <p:cNvPr id="9" name="Footer Placeholder 4"/>
          <p:cNvSpPr>
            <a:spLocks noGrp="1"/>
          </p:cNvSpPr>
          <p:nvPr>
            <p:ph type="ftr" sz="quarter" idx="15"/>
          </p:nvPr>
        </p:nvSpPr>
        <p:spPr/>
        <p:txBody>
          <a:bodyPr/>
          <a:lstStyle>
            <a:lvl1pPr>
              <a:defRPr/>
            </a:lvl1pPr>
          </a:lstStyle>
          <a:p>
            <a:pPr>
              <a:defRPr/>
            </a:pPr>
            <a:endParaRPr lang="en-US"/>
          </a:p>
        </p:txBody>
      </p:sp>
      <p:sp>
        <p:nvSpPr>
          <p:cNvPr id="10" name="Slide Number Placeholder 5"/>
          <p:cNvSpPr>
            <a:spLocks noGrp="1"/>
          </p:cNvSpPr>
          <p:nvPr>
            <p:ph type="sldNum" sz="quarter" idx="16"/>
          </p:nvPr>
        </p:nvSpPr>
        <p:spPr/>
        <p:txBody>
          <a:bodyPr/>
          <a:lstStyle>
            <a:lvl1pPr>
              <a:defRPr>
                <a:latin typeface="+mj-lt"/>
                <a:ea typeface="+mj-ea"/>
                <a:cs typeface="+mj-cs"/>
              </a:defRPr>
            </a:lvl1pPr>
          </a:lstStyle>
          <a:p>
            <a:pPr>
              <a:defRPr/>
            </a:pPr>
            <a:r>
              <a:rPr lang="en-US"/>
              <a:t>11</a:t>
            </a:r>
          </a:p>
          <a:p>
            <a:pPr>
              <a:defRPr/>
            </a:pPr>
            <a:endParaRPr lang="en-US"/>
          </a:p>
        </p:txBody>
      </p:sp>
    </p:spTree>
    <p:extLst>
      <p:ext uri="{BB962C8B-B14F-4D97-AF65-F5344CB8AC3E}">
        <p14:creationId xmlns:p14="http://schemas.microsoft.com/office/powerpoint/2010/main" val="19392425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B37885-EBB0-49A1-8510-D373968057B0}" type="slidenum">
              <a:rPr lang="en-US" altLang="en-US"/>
              <a:pPr>
                <a:defRPr/>
              </a:pPr>
              <a:t>‹#›</a:t>
            </a:fld>
            <a:endParaRPr lang="en-US" altLang="en-US"/>
          </a:p>
        </p:txBody>
      </p:sp>
    </p:spTree>
    <p:extLst>
      <p:ext uri="{BB962C8B-B14F-4D97-AF65-F5344CB8AC3E}">
        <p14:creationId xmlns:p14="http://schemas.microsoft.com/office/powerpoint/2010/main" val="25345838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9_Title and Content">
    <p:spTree>
      <p:nvGrpSpPr>
        <p:cNvPr id="1" name=""/>
        <p:cNvGrpSpPr/>
        <p:nvPr/>
      </p:nvGrpSpPr>
      <p:grpSpPr>
        <a:xfrm>
          <a:off x="0" y="0"/>
          <a:ext cx="0" cy="0"/>
          <a:chOff x="0" y="0"/>
          <a:chExt cx="0" cy="0"/>
        </a:xfrm>
      </p:grpSpPr>
      <p:sp>
        <p:nvSpPr>
          <p:cNvPr id="4" name="Rectangle 3"/>
          <p:cNvSpPr/>
          <p:nvPr userDrawn="1"/>
        </p:nvSpPr>
        <p:spPr>
          <a:xfrm>
            <a:off x="8758238" y="6462713"/>
            <a:ext cx="309562" cy="214312"/>
          </a:xfrm>
          <a:prstGeom prst="rect">
            <a:avLst/>
          </a:prstGeom>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880038C5-2059-4160-A6DD-622655698FBB}" type="slidenum">
              <a:rPr lang="en-US" altLang="en-US" sz="800"/>
              <a:pPr>
                <a:defRPr/>
              </a:pPr>
              <a:t>‹#›</a:t>
            </a:fld>
            <a:endParaRPr lang="en-US" altLang="en-US" sz="800"/>
          </a:p>
        </p:txBody>
      </p:sp>
      <p:sp>
        <p:nvSpPr>
          <p:cNvPr id="2" name="Title 1"/>
          <p:cNvSpPr>
            <a:spLocks noGrp="1"/>
          </p:cNvSpPr>
          <p:nvPr>
            <p:ph type="title"/>
          </p:nvPr>
        </p:nvSpPr>
        <p:spPr>
          <a:xfrm>
            <a:off x="685800" y="137160"/>
            <a:ext cx="7772400" cy="822960"/>
          </a:xfrm>
        </p:spPr>
        <p:txBody>
          <a:bodyPr/>
          <a:lstStyle>
            <a:lvl1pPr>
              <a:defRPr b="1">
                <a:solidFill>
                  <a:schemeClr val="accent1">
                    <a:lumMod val="75000"/>
                  </a:schemeClr>
                </a:solidFill>
              </a:defRPr>
            </a:lvl1pPr>
          </a:lstStyle>
          <a:p>
            <a:r>
              <a:rPr lang="en-US"/>
              <a:t>Click to edit Master title style</a:t>
            </a:r>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a:xfrm>
            <a:off x="152400" y="6356350"/>
            <a:ext cx="2133600" cy="365125"/>
          </a:xfrm>
        </p:spPr>
        <p:txBody>
          <a:bodyPr/>
          <a:lstStyle>
            <a:lvl1pPr>
              <a:defRPr/>
            </a:lvl1pPr>
          </a:lstStyle>
          <a:p>
            <a:pPr>
              <a:defRPr/>
            </a:pPr>
            <a:endParaRPr/>
          </a:p>
        </p:txBody>
      </p:sp>
      <p:sp>
        <p:nvSpPr>
          <p:cNvPr id="6" name="Footer Placeholder 4"/>
          <p:cNvSpPr>
            <a:spLocks noGrp="1"/>
          </p:cNvSpPr>
          <p:nvPr>
            <p:ph type="ftr" sz="quarter" idx="11"/>
          </p:nvPr>
        </p:nvSpPr>
        <p:spPr>
          <a:xfrm>
            <a:off x="5910263" y="6413500"/>
            <a:ext cx="2852737" cy="368300"/>
          </a:xfrm>
        </p:spPr>
        <p:txBody>
          <a:bodyPr/>
          <a:lstStyle>
            <a:lvl1pPr algn="r">
              <a:defRPr sz="1600" b="1">
                <a:solidFill>
                  <a:schemeClr val="accent6">
                    <a:lumMod val="75000"/>
                  </a:schemeClr>
                </a:solidFill>
              </a:defRPr>
            </a:lvl1pPr>
          </a:lstStyle>
          <a:p>
            <a:pPr>
              <a:defRPr/>
            </a:pPr>
            <a:endParaRPr/>
          </a:p>
        </p:txBody>
      </p:sp>
    </p:spTree>
    <p:extLst>
      <p:ext uri="{BB962C8B-B14F-4D97-AF65-F5344CB8AC3E}">
        <p14:creationId xmlns:p14="http://schemas.microsoft.com/office/powerpoint/2010/main" val="20051399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lvl1pPr algn="l">
              <a:defRPr sz="3200">
                <a:latin typeface="Arial" pitchFamily="34" charset="0"/>
                <a:cs typeface="Arial" pitchFamily="34" charset="0"/>
              </a:defRPr>
            </a:lvl1pPr>
          </a:lstStyle>
          <a:p>
            <a:r>
              <a:rPr lang="en-US" dirty="0"/>
              <a:t>Click to edit Master title style</a:t>
            </a:r>
          </a:p>
        </p:txBody>
      </p:sp>
      <p:sp>
        <p:nvSpPr>
          <p:cNvPr id="3" name="Content Placeholder 2"/>
          <p:cNvSpPr>
            <a:spLocks noGrp="1"/>
          </p:cNvSpPr>
          <p:nvPr>
            <p:ph idx="1"/>
          </p:nvPr>
        </p:nvSpPr>
        <p:spPr>
          <a:xfrm>
            <a:off x="457200" y="1066800"/>
            <a:ext cx="8229600" cy="5059363"/>
          </a:xfrm>
        </p:spPr>
        <p:txBody>
          <a:bodyPr>
            <a:normAutofit/>
          </a:bodyPr>
          <a:lstStyle>
            <a:lvl1pPr>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0"/>
          </p:nvPr>
        </p:nvSpPr>
        <p:spPr>
          <a:xfrm>
            <a:off x="2590800" y="6400800"/>
            <a:ext cx="5791200" cy="457200"/>
          </a:xfrm>
        </p:spPr>
        <p:txBody>
          <a:bodyPr>
            <a:noAutofit/>
          </a:bodyPr>
          <a:lstStyle>
            <a:lvl1pPr>
              <a:buNone/>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endParaRPr lang="en-US" dirty="0"/>
          </a:p>
        </p:txBody>
      </p:sp>
      <p:sp>
        <p:nvSpPr>
          <p:cNvPr id="10" name="Text Placeholder 9"/>
          <p:cNvSpPr>
            <a:spLocks noGrp="1"/>
          </p:cNvSpPr>
          <p:nvPr>
            <p:ph type="body" sz="quarter" idx="11"/>
          </p:nvPr>
        </p:nvSpPr>
        <p:spPr>
          <a:xfrm>
            <a:off x="8839200" y="6400800"/>
            <a:ext cx="228600" cy="381000"/>
          </a:xfrm>
        </p:spPr>
        <p:txBody>
          <a:bodyPr/>
          <a:lstStyle>
            <a:lvl1pPr>
              <a:buNone/>
              <a:defRPr sz="1200">
                <a:solidFill>
                  <a:schemeClr val="tx1">
                    <a:lumMod val="85000"/>
                    <a:lumOff val="15000"/>
                  </a:schemeClr>
                </a:solidFill>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26413149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bwMode="auto">
          <a:xfrm>
            <a:off x="228600" y="228600"/>
            <a:ext cx="8229600" cy="609600"/>
          </a:xfrm>
          <a:prstGeom prst="rect">
            <a:avLst/>
          </a:prstGeom>
          <a:noFill/>
          <a:ln w="9525">
            <a:noFill/>
            <a:miter lim="800000"/>
            <a:headEnd/>
            <a:tailEnd/>
          </a:ln>
        </p:spPr>
        <p:txBody>
          <a:bodyPr/>
          <a:lstStyle>
            <a:lvl1pPr algn="l">
              <a:defRPr sz="3200">
                <a:solidFill>
                  <a:schemeClr val="accent6">
                    <a:lumMod val="75000"/>
                  </a:schemeClr>
                </a:solidFill>
              </a:defRPr>
            </a:lvl1pPr>
          </a:lstStyle>
          <a:p>
            <a:pPr lvl="0"/>
            <a:r>
              <a:rPr lang="en-US" dirty="0"/>
              <a:t>Click to edit Master title style</a:t>
            </a:r>
          </a:p>
        </p:txBody>
      </p:sp>
      <p:sp>
        <p:nvSpPr>
          <p:cNvPr id="9" name="Content Placeholder 2"/>
          <p:cNvSpPr>
            <a:spLocks noGrp="1"/>
          </p:cNvSpPr>
          <p:nvPr>
            <p:ph idx="1"/>
          </p:nvPr>
        </p:nvSpPr>
        <p:spPr>
          <a:xfrm>
            <a:off x="457200" y="1066800"/>
            <a:ext cx="8229600" cy="5059363"/>
          </a:xfrm>
        </p:spPr>
        <p:txBody>
          <a:bodyPr/>
          <a:lstStyle>
            <a:lvl1pPr>
              <a:buFont typeface="Wingdings" pitchFamily="2" charset="2"/>
              <a:buChar char="Ø"/>
              <a:defRPr sz="2400"/>
            </a:lvl1pPr>
            <a:lvl2pPr>
              <a:buFont typeface="Wingdings" pitchFamily="2" charset="2"/>
              <a:buChar char="ü"/>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p:txBody>
          <a:bodyPr/>
          <a:lstStyle>
            <a:lvl1pPr>
              <a:defRPr>
                <a:solidFill>
                  <a:schemeClr val="bg1"/>
                </a:solidFill>
              </a:defRPr>
            </a:lvl1pPr>
          </a:lstStyle>
          <a:p>
            <a:pPr>
              <a:defRPr/>
            </a:pPr>
            <a:endParaRPr lang="en-US"/>
          </a:p>
          <a:p>
            <a:pPr>
              <a:defRPr/>
            </a:pPr>
            <a:r>
              <a:rPr lang="en-US"/>
              <a:t>        </a:t>
            </a:r>
            <a:fld id="{D58A1823-C776-47BC-BD6F-49048B1E594A}" type="slidenum">
              <a:rPr lang="en-US"/>
              <a:pPr>
                <a:defRPr/>
              </a:pPr>
              <a:t>‹#›</a:t>
            </a:fld>
            <a:r>
              <a:rPr lang="en-US"/>
              <a:t> 	</a:t>
            </a:r>
          </a:p>
        </p:txBody>
      </p:sp>
    </p:spTree>
    <p:extLst>
      <p:ext uri="{BB962C8B-B14F-4D97-AF65-F5344CB8AC3E}">
        <p14:creationId xmlns:p14="http://schemas.microsoft.com/office/powerpoint/2010/main" val="296232467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C624830-E0C1-403F-916C-4633A14AA7EE}" type="slidenum">
              <a:rPr lang="en-US" altLang="en-US"/>
              <a:pPr>
                <a:defRPr/>
              </a:pPr>
              <a:t>‹#›</a:t>
            </a:fld>
            <a:endParaRPr lang="en-US" altLang="en-US"/>
          </a:p>
        </p:txBody>
      </p:sp>
    </p:spTree>
    <p:extLst>
      <p:ext uri="{BB962C8B-B14F-4D97-AF65-F5344CB8AC3E}">
        <p14:creationId xmlns:p14="http://schemas.microsoft.com/office/powerpoint/2010/main" val="301469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7F9D881-3D6A-4188-9E34-A4778C70DD81}" type="slidenum">
              <a:rPr lang="en-US" altLang="en-US"/>
              <a:pPr>
                <a:defRPr/>
              </a:pPr>
              <a:t>‹#›</a:t>
            </a:fld>
            <a:endParaRPr lang="en-US" altLang="en-US"/>
          </a:p>
        </p:txBody>
      </p:sp>
    </p:spTree>
    <p:extLst>
      <p:ext uri="{BB962C8B-B14F-4D97-AF65-F5344CB8AC3E}">
        <p14:creationId xmlns:p14="http://schemas.microsoft.com/office/powerpoint/2010/main" val="68208084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B37AE7-F521-46F6-BF61-4601843AF345}" type="slidenum">
              <a:rPr lang="en-US" altLang="en-US"/>
              <a:pPr>
                <a:defRPr/>
              </a:pPr>
              <a:t>‹#›</a:t>
            </a:fld>
            <a:endParaRPr lang="en-US" altLang="en-US"/>
          </a:p>
        </p:txBody>
      </p:sp>
    </p:spTree>
    <p:extLst>
      <p:ext uri="{BB962C8B-B14F-4D97-AF65-F5344CB8AC3E}">
        <p14:creationId xmlns:p14="http://schemas.microsoft.com/office/powerpoint/2010/main" val="265799075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4B4C42-2286-4002-933E-71149FFF8A19}" type="slidenum">
              <a:rPr lang="en-US" altLang="en-US"/>
              <a:pPr>
                <a:defRPr/>
              </a:pPr>
              <a:t>‹#›</a:t>
            </a:fld>
            <a:endParaRPr lang="en-US" altLang="en-US"/>
          </a:p>
        </p:txBody>
      </p:sp>
    </p:spTree>
    <p:extLst>
      <p:ext uri="{BB962C8B-B14F-4D97-AF65-F5344CB8AC3E}">
        <p14:creationId xmlns:p14="http://schemas.microsoft.com/office/powerpoint/2010/main" val="24198622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B1E49BB-0124-4B02-8F5A-2E7E85CD61B8}" type="slidenum">
              <a:rPr lang="en-US" altLang="en-US"/>
              <a:pPr>
                <a:defRPr/>
              </a:pPr>
              <a:t>‹#›</a:t>
            </a:fld>
            <a:endParaRPr lang="en-US" altLang="en-US"/>
          </a:p>
        </p:txBody>
      </p:sp>
    </p:spTree>
    <p:extLst>
      <p:ext uri="{BB962C8B-B14F-4D97-AF65-F5344CB8AC3E}">
        <p14:creationId xmlns:p14="http://schemas.microsoft.com/office/powerpoint/2010/main" val="211626748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C845862-53C8-4F9F-9AC4-3CA436002A0F}" type="slidenum">
              <a:rPr lang="en-US" altLang="en-US"/>
              <a:pPr>
                <a:defRPr/>
              </a:pPr>
              <a:t>‹#›</a:t>
            </a:fld>
            <a:endParaRPr lang="en-US" altLang="en-US"/>
          </a:p>
        </p:txBody>
      </p:sp>
    </p:spTree>
    <p:extLst>
      <p:ext uri="{BB962C8B-B14F-4D97-AF65-F5344CB8AC3E}">
        <p14:creationId xmlns:p14="http://schemas.microsoft.com/office/powerpoint/2010/main" val="21337905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0EC1BE5-2634-44FB-B41A-C4EBBD5C113A}" type="slidenum">
              <a:rPr lang="en-US" altLang="en-US"/>
              <a:pPr>
                <a:defRPr/>
              </a:pPr>
              <a:t>‹#›</a:t>
            </a:fld>
            <a:endParaRPr lang="en-US" altLang="en-US"/>
          </a:p>
        </p:txBody>
      </p:sp>
    </p:spTree>
    <p:extLst>
      <p:ext uri="{BB962C8B-B14F-4D97-AF65-F5344CB8AC3E}">
        <p14:creationId xmlns:p14="http://schemas.microsoft.com/office/powerpoint/2010/main" val="11943091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281AD68-045E-4E4E-A4EA-BDAAD2F08FE7}" type="slidenum">
              <a:rPr lang="en-US" altLang="en-US"/>
              <a:pPr>
                <a:defRPr/>
              </a:pPr>
              <a:t>‹#›</a:t>
            </a:fld>
            <a:endParaRPr lang="en-US" altLang="en-US"/>
          </a:p>
        </p:txBody>
      </p:sp>
    </p:spTree>
    <p:extLst>
      <p:ext uri="{BB962C8B-B14F-4D97-AF65-F5344CB8AC3E}">
        <p14:creationId xmlns:p14="http://schemas.microsoft.com/office/powerpoint/2010/main" val="168307969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548C343-6078-4BCE-93A2-3220624F2AEF}" type="slidenum">
              <a:rPr lang="en-US" altLang="en-US"/>
              <a:pPr>
                <a:defRPr/>
              </a:pPr>
              <a:t>‹#›</a:t>
            </a:fld>
            <a:endParaRPr lang="en-US" altLang="en-US"/>
          </a:p>
        </p:txBody>
      </p:sp>
    </p:spTree>
    <p:extLst>
      <p:ext uri="{BB962C8B-B14F-4D97-AF65-F5344CB8AC3E}">
        <p14:creationId xmlns:p14="http://schemas.microsoft.com/office/powerpoint/2010/main" val="33920766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3A41D4-1E33-4F3F-8223-4127FE59904D}" type="slidenum">
              <a:rPr lang="en-US" altLang="en-US"/>
              <a:pPr>
                <a:defRPr/>
              </a:pPr>
              <a:t>‹#›</a:t>
            </a:fld>
            <a:endParaRPr lang="en-US" altLang="en-US"/>
          </a:p>
        </p:txBody>
      </p:sp>
    </p:spTree>
    <p:extLst>
      <p:ext uri="{BB962C8B-B14F-4D97-AF65-F5344CB8AC3E}">
        <p14:creationId xmlns:p14="http://schemas.microsoft.com/office/powerpoint/2010/main" val="12622781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1254C2-55C1-4F87-B230-7D123B6E08E8}" type="slidenum">
              <a:rPr lang="en-US" altLang="en-US"/>
              <a:pPr>
                <a:defRPr/>
              </a:pPr>
              <a:t>‹#›</a:t>
            </a:fld>
            <a:endParaRPr lang="en-US" altLang="en-US"/>
          </a:p>
        </p:txBody>
      </p:sp>
    </p:spTree>
    <p:extLst>
      <p:ext uri="{BB962C8B-B14F-4D97-AF65-F5344CB8AC3E}">
        <p14:creationId xmlns:p14="http://schemas.microsoft.com/office/powerpoint/2010/main" val="387448255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28BE458-A900-4DF6-A202-7DE6AD8A71ED}" type="slidenum">
              <a:rPr lang="en-US" altLang="en-US"/>
              <a:pPr>
                <a:defRPr/>
              </a:pPr>
              <a:t>‹#›</a:t>
            </a:fld>
            <a:endParaRPr lang="en-US" altLang="en-US"/>
          </a:p>
        </p:txBody>
      </p:sp>
    </p:spTree>
    <p:extLst>
      <p:ext uri="{BB962C8B-B14F-4D97-AF65-F5344CB8AC3E}">
        <p14:creationId xmlns:p14="http://schemas.microsoft.com/office/powerpoint/2010/main" val="2953893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8CC294-DBE5-4209-AD31-F40E7B6E024E}" type="slidenum">
              <a:rPr lang="en-US" altLang="en-US"/>
              <a:pPr>
                <a:defRPr/>
              </a:pPr>
              <a:t>‹#›</a:t>
            </a:fld>
            <a:endParaRPr lang="en-US" altLang="en-US"/>
          </a:p>
        </p:txBody>
      </p:sp>
    </p:spTree>
    <p:extLst>
      <p:ext uri="{BB962C8B-B14F-4D97-AF65-F5344CB8AC3E}">
        <p14:creationId xmlns:p14="http://schemas.microsoft.com/office/powerpoint/2010/main" val="557191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CF16089-99B5-425D-A440-49FFCB656692}" type="slidenum">
              <a:rPr lang="en-US" altLang="en-US"/>
              <a:pPr>
                <a:defRPr/>
              </a:pPr>
              <a:t>‹#›</a:t>
            </a:fld>
            <a:endParaRPr lang="en-US" altLang="en-US"/>
          </a:p>
        </p:txBody>
      </p:sp>
    </p:spTree>
    <p:extLst>
      <p:ext uri="{BB962C8B-B14F-4D97-AF65-F5344CB8AC3E}">
        <p14:creationId xmlns:p14="http://schemas.microsoft.com/office/powerpoint/2010/main" val="385317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2A023A2-47C5-4C81-BCAB-74D83301BC03}" type="slidenum">
              <a:rPr lang="en-US" altLang="en-US"/>
              <a:pPr>
                <a:defRPr/>
              </a:pPr>
              <a:t>‹#›</a:t>
            </a:fld>
            <a:endParaRPr lang="en-US" altLang="en-US"/>
          </a:p>
        </p:txBody>
      </p:sp>
    </p:spTree>
    <p:extLst>
      <p:ext uri="{BB962C8B-B14F-4D97-AF65-F5344CB8AC3E}">
        <p14:creationId xmlns:p14="http://schemas.microsoft.com/office/powerpoint/2010/main" val="2966033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D9765B2-5BA2-4160-BB23-8030BAD12FBC}" type="slidenum">
              <a:rPr lang="en-US" altLang="en-US"/>
              <a:pPr>
                <a:defRPr/>
              </a:pPr>
              <a:t>‹#›</a:t>
            </a:fld>
            <a:endParaRPr lang="en-US" altLang="en-US"/>
          </a:p>
        </p:txBody>
      </p:sp>
    </p:spTree>
    <p:extLst>
      <p:ext uri="{BB962C8B-B14F-4D97-AF65-F5344CB8AC3E}">
        <p14:creationId xmlns:p14="http://schemas.microsoft.com/office/powerpoint/2010/main" val="2909970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FC37103-DBAC-4B20-B7C1-F710AE79DF3B}" type="slidenum">
              <a:rPr lang="en-US" altLang="en-US"/>
              <a:pPr>
                <a:defRPr/>
              </a:pPr>
              <a:t>‹#›</a:t>
            </a:fld>
            <a:endParaRPr lang="en-US" altLang="en-US"/>
          </a:p>
        </p:txBody>
      </p:sp>
    </p:spTree>
    <p:extLst>
      <p:ext uri="{BB962C8B-B14F-4D97-AF65-F5344CB8AC3E}">
        <p14:creationId xmlns:p14="http://schemas.microsoft.com/office/powerpoint/2010/main" val="4076527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3.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34"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FE7DA67-5A71-4B2F-8D98-8B10C1503BC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93893" r:id="rId1"/>
    <p:sldLayoutId id="2147493894" r:id="rId2"/>
    <p:sldLayoutId id="2147493895" r:id="rId3"/>
    <p:sldLayoutId id="2147493896" r:id="rId4"/>
    <p:sldLayoutId id="2147493897" r:id="rId5"/>
    <p:sldLayoutId id="2147493898" r:id="rId6"/>
    <p:sldLayoutId id="2147493899" r:id="rId7"/>
    <p:sldLayoutId id="2147493900" r:id="rId8"/>
    <p:sldLayoutId id="2147493901" r:id="rId9"/>
    <p:sldLayoutId id="2147493902" r:id="rId10"/>
    <p:sldLayoutId id="2147493903"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34"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9C57404-4020-4AC8-A416-9D342A087C4A}" type="slidenum">
              <a:rPr lang="en-US" altLang="en-US"/>
              <a:pPr>
                <a:defRPr/>
              </a:pPr>
              <a:t>‹#›</a:t>
            </a:fld>
            <a:endParaRPr lang="en-US" altLang="en-US"/>
          </a:p>
        </p:txBody>
      </p:sp>
      <p:sp>
        <p:nvSpPr>
          <p:cNvPr id="2055" name="Rectangle 9"/>
          <p:cNvSpPr>
            <a:spLocks noChangeArrowheads="1"/>
          </p:cNvSpPr>
          <p:nvPr/>
        </p:nvSpPr>
        <p:spPr bwMode="auto">
          <a:xfrm>
            <a:off x="2590800" y="6396038"/>
            <a:ext cx="6096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2400" b="1">
                <a:solidFill>
                  <a:srgbClr val="000000"/>
                </a:solidFill>
              </a:rPr>
              <a:t>…Message Box </a:t>
            </a:r>
            <a:r>
              <a:rPr lang="en-US" altLang="en-US">
                <a:solidFill>
                  <a:srgbClr val="000000"/>
                </a:solidFill>
              </a:rPr>
              <a:t>( Arial, Font size 18 Bold)</a:t>
            </a:r>
          </a:p>
        </p:txBody>
      </p:sp>
      <p:pic>
        <p:nvPicPr>
          <p:cNvPr id="2056" name="Picture 6" descr="presention 5.jpg"/>
          <p:cNvPicPr>
            <a:picLocks noChangeAspect="1"/>
          </p:cNvPicPr>
          <p:nvPr/>
        </p:nvPicPr>
        <p:blipFill>
          <a:blip r:embed="rId29">
            <a:extLst>
              <a:ext uri="{28A0092B-C50C-407E-A947-70E740481C1C}">
                <a14:useLocalDpi xmlns:a14="http://schemas.microsoft.com/office/drawing/2010/main" val="0"/>
              </a:ext>
            </a:extLst>
          </a:blip>
          <a:srcRect/>
          <a:stretch>
            <a:fillRect/>
          </a:stretch>
        </p:blipFill>
        <p:spPr bwMode="auto">
          <a:xfrm>
            <a:off x="0" y="0"/>
            <a:ext cx="91424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93929" r:id="rId1"/>
    <p:sldLayoutId id="2147493930" r:id="rId2"/>
    <p:sldLayoutId id="2147493904" r:id="rId3"/>
    <p:sldLayoutId id="2147493931" r:id="rId4"/>
    <p:sldLayoutId id="2147493905" r:id="rId5"/>
    <p:sldLayoutId id="2147493932" r:id="rId6"/>
    <p:sldLayoutId id="2147493906" r:id="rId7"/>
    <p:sldLayoutId id="2147493907" r:id="rId8"/>
    <p:sldLayoutId id="2147493908" r:id="rId9"/>
    <p:sldLayoutId id="2147493909" r:id="rId10"/>
    <p:sldLayoutId id="2147493933" r:id="rId11"/>
    <p:sldLayoutId id="2147493910" r:id="rId12"/>
    <p:sldLayoutId id="2147493911" r:id="rId13"/>
    <p:sldLayoutId id="2147493912" r:id="rId14"/>
    <p:sldLayoutId id="2147493913" r:id="rId15"/>
    <p:sldLayoutId id="2147493914" r:id="rId16"/>
    <p:sldLayoutId id="2147493934" r:id="rId17"/>
    <p:sldLayoutId id="2147493938" r:id="rId18"/>
    <p:sldLayoutId id="2147493939" r:id="rId19"/>
    <p:sldLayoutId id="2147493940" r:id="rId20"/>
    <p:sldLayoutId id="2147493915" r:id="rId21"/>
    <p:sldLayoutId id="2147493916" r:id="rId22"/>
    <p:sldLayoutId id="2147493941" r:id="rId23"/>
    <p:sldLayoutId id="2147493917" r:id="rId24"/>
    <p:sldLayoutId id="2147493942" r:id="rId25"/>
    <p:sldLayoutId id="2147493957" r:id="rId26"/>
    <p:sldLayoutId id="2147493959" r:id="rId2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34"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5878F74-EEFC-4525-83A3-4266B78AE90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93918" r:id="rId1"/>
    <p:sldLayoutId id="2147493919" r:id="rId2"/>
    <p:sldLayoutId id="2147493920" r:id="rId3"/>
    <p:sldLayoutId id="2147493921" r:id="rId4"/>
    <p:sldLayoutId id="2147493922" r:id="rId5"/>
    <p:sldLayoutId id="2147493923" r:id="rId6"/>
    <p:sldLayoutId id="2147493924" r:id="rId7"/>
    <p:sldLayoutId id="2147493925" r:id="rId8"/>
    <p:sldLayoutId id="2147493926" r:id="rId9"/>
    <p:sldLayoutId id="2147493927" r:id="rId10"/>
    <p:sldLayoutId id="2147493928"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1363" indent="-284163"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1413" indent="-227013"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5986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5813" indent="-227013"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1.xml"/><Relationship Id="rId4" Type="http://schemas.openxmlformats.org/officeDocument/2006/relationships/chart" Target="../charts/char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ctrTitle"/>
          </p:nvPr>
        </p:nvSpPr>
        <p:spPr/>
        <p:txBody>
          <a:bodyPr/>
          <a:lstStyle/>
          <a:p>
            <a:pPr defTabSz="912813" eaLnBrk="1" hangingPunct="1"/>
            <a:endParaRPr lang="en-US" altLang="en-US"/>
          </a:p>
        </p:txBody>
      </p:sp>
      <p:sp>
        <p:nvSpPr>
          <p:cNvPr id="48130" name="Subtitle 2"/>
          <p:cNvSpPr>
            <a:spLocks noGrp="1"/>
          </p:cNvSpPr>
          <p:nvPr>
            <p:ph type="subTitle" idx="1"/>
          </p:nvPr>
        </p:nvSpPr>
        <p:spPr/>
        <p:txBody>
          <a:bodyPr/>
          <a:lstStyle/>
          <a:p>
            <a:pPr eaLnBrk="1" hangingPunct="1">
              <a:defRPr/>
            </a:pPr>
            <a:endParaRPr lang="en-US"/>
          </a:p>
        </p:txBody>
      </p:sp>
      <p:sp>
        <p:nvSpPr>
          <p:cNvPr id="32772" name="TextBox 4"/>
          <p:cNvSpPr txBox="1">
            <a:spLocks noChangeArrowheads="1"/>
          </p:cNvSpPr>
          <p:nvPr/>
        </p:nvSpPr>
        <p:spPr bwMode="auto">
          <a:xfrm>
            <a:off x="3505200" y="419100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a:t>Presentation Title </a:t>
            </a:r>
            <a:r>
              <a:rPr lang="en-US" altLang="en-US" sz="1600"/>
              <a:t>( Arial, Font size 28 )</a:t>
            </a:r>
          </a:p>
        </p:txBody>
      </p:sp>
      <p:sp>
        <p:nvSpPr>
          <p:cNvPr id="32773" name="Rectangle 5"/>
          <p:cNvSpPr>
            <a:spLocks noChangeArrowheads="1"/>
          </p:cNvSpPr>
          <p:nvPr/>
        </p:nvSpPr>
        <p:spPr bwMode="auto">
          <a:xfrm>
            <a:off x="4191000" y="4724400"/>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a:t>Date, Venue, etc</a:t>
            </a:r>
            <a:r>
              <a:rPr lang="en-US" altLang="en-US" sz="1600"/>
              <a:t>..( Arial, Font size 18 )</a:t>
            </a:r>
          </a:p>
        </p:txBody>
      </p:sp>
      <p:pic>
        <p:nvPicPr>
          <p:cNvPr id="32774" name="Picture 6" descr="presention 2.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7" name="TextBox 8"/>
          <p:cNvSpPr txBox="1">
            <a:spLocks noChangeArrowheads="1"/>
          </p:cNvSpPr>
          <p:nvPr/>
        </p:nvSpPr>
        <p:spPr bwMode="auto">
          <a:xfrm>
            <a:off x="2438400" y="5287963"/>
            <a:ext cx="573563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87325" indent="-187325">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buFont typeface="Wingdings" panose="05000000000000000000" pitchFamily="2" charset="2"/>
              <a:buNone/>
              <a:defRPr/>
            </a:pPr>
            <a:r>
              <a:rPr lang="en-US" altLang="en-US" sz="2400" dirty="0">
                <a:latin typeface="+mj-lt"/>
              </a:rPr>
              <a:t>International Ferroalloys Conference</a:t>
            </a:r>
          </a:p>
          <a:p>
            <a:pPr algn="r" eaLnBrk="1" hangingPunct="1">
              <a:buFont typeface="Wingdings" panose="05000000000000000000" pitchFamily="2" charset="2"/>
              <a:buNone/>
              <a:defRPr/>
            </a:pPr>
            <a:r>
              <a:rPr lang="en-US" altLang="en-US" sz="2400" dirty="0">
                <a:latin typeface="+mj-lt"/>
              </a:rPr>
              <a:t>Tata Power Trading Company Ltd</a:t>
            </a:r>
          </a:p>
          <a:p>
            <a:pPr algn="r" eaLnBrk="1" hangingPunct="1">
              <a:buFont typeface="Wingdings" panose="05000000000000000000" pitchFamily="2" charset="2"/>
              <a:buNone/>
              <a:defRPr/>
            </a:pPr>
            <a:r>
              <a:rPr lang="en-US" altLang="en-US" sz="2400" dirty="0">
                <a:latin typeface="+mj-lt"/>
              </a:rPr>
              <a:t>07/09/2018</a:t>
            </a:r>
          </a:p>
        </p:txBody>
      </p:sp>
      <p:sp>
        <p:nvSpPr>
          <p:cNvPr id="32776" name="TextBox 4"/>
          <p:cNvSpPr txBox="1">
            <a:spLocks noChangeArrowheads="1"/>
          </p:cNvSpPr>
          <p:nvPr/>
        </p:nvSpPr>
        <p:spPr bwMode="auto">
          <a:xfrm>
            <a:off x="1600200" y="457200"/>
            <a:ext cx="548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12813">
              <a:defRPr>
                <a:solidFill>
                  <a:schemeClr val="tx1"/>
                </a:solidFill>
                <a:latin typeface="Arial" panose="020B0604020202020204" pitchFamily="34" charset="0"/>
                <a:cs typeface="Arial" panose="020B0604020202020204" pitchFamily="34" charset="0"/>
              </a:defRPr>
            </a:lvl1pPr>
            <a:lvl2pPr marL="742950" indent="-285750" defTabSz="912813">
              <a:defRPr>
                <a:solidFill>
                  <a:schemeClr val="tx1"/>
                </a:solidFill>
                <a:latin typeface="Arial" panose="020B0604020202020204" pitchFamily="34" charset="0"/>
                <a:cs typeface="Arial" panose="020B0604020202020204" pitchFamily="34" charset="0"/>
              </a:defRPr>
            </a:lvl2pPr>
            <a:lvl3pPr marL="1143000" indent="-228600" defTabSz="912813">
              <a:defRPr>
                <a:solidFill>
                  <a:schemeClr val="tx1"/>
                </a:solidFill>
                <a:latin typeface="Arial" panose="020B0604020202020204" pitchFamily="34" charset="0"/>
                <a:cs typeface="Arial" panose="020B0604020202020204" pitchFamily="34" charset="0"/>
              </a:defRPr>
            </a:lvl3pPr>
            <a:lvl4pPr marL="1600200" indent="-228600" defTabSz="912813">
              <a:defRPr>
                <a:solidFill>
                  <a:schemeClr val="tx1"/>
                </a:solidFill>
                <a:latin typeface="Arial" panose="020B0604020202020204" pitchFamily="34" charset="0"/>
                <a:cs typeface="Arial" panose="020B0604020202020204" pitchFamily="34" charset="0"/>
              </a:defRPr>
            </a:lvl4pPr>
            <a:lvl5pPr marL="2057400" indent="-228600" defTabSz="912813">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IN" altLang="en-US" sz="2000"/>
          </a:p>
        </p:txBody>
      </p:sp>
      <p:sp>
        <p:nvSpPr>
          <p:cNvPr id="11" name="TextBox 10"/>
          <p:cNvSpPr txBox="1"/>
          <p:nvPr/>
        </p:nvSpPr>
        <p:spPr>
          <a:xfrm>
            <a:off x="0" y="4191000"/>
            <a:ext cx="9144000" cy="830997"/>
          </a:xfrm>
          <a:prstGeom prst="rect">
            <a:avLst/>
          </a:prstGeom>
          <a:noFill/>
        </p:spPr>
        <p:txBody>
          <a:bodyPr>
            <a:spAutoFit/>
          </a:bodyPr>
          <a:lstStyle/>
          <a:p>
            <a:pPr algn="ctr" eaLnBrk="1" hangingPunct="1">
              <a:defRPr/>
            </a:pPr>
            <a:r>
              <a:rPr lang="en-US" sz="2400" b="1" dirty="0">
                <a:solidFill>
                  <a:schemeClr val="accent1">
                    <a:lumMod val="50000"/>
                  </a:schemeClr>
                </a:solidFill>
              </a:rPr>
              <a:t>Power Procurement for Industrial Consumers </a:t>
            </a:r>
          </a:p>
          <a:p>
            <a:pPr algn="ctr" eaLnBrk="1" hangingPunct="1">
              <a:defRPr/>
            </a:pPr>
            <a:r>
              <a:rPr lang="en-US" sz="2400" b="1" dirty="0">
                <a:solidFill>
                  <a:schemeClr val="accent1">
                    <a:lumMod val="50000"/>
                  </a:schemeClr>
                </a:solidFill>
              </a:rPr>
              <a:t> Regulation &amp; Options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41300" y="322982"/>
            <a:ext cx="7289800" cy="481013"/>
          </a:xfrm>
        </p:spPr>
        <p:txBody>
          <a:bodyPr>
            <a:noAutofit/>
          </a:bodyPr>
          <a:lstStyle/>
          <a:p>
            <a:pPr defTabSz="912813"/>
            <a:r>
              <a:rPr lang="en-GB" altLang="en-US" sz="2800" b="1" dirty="0">
                <a:solidFill>
                  <a:schemeClr val="accent1">
                    <a:lumMod val="50000"/>
                  </a:schemeClr>
                </a:solidFill>
                <a:latin typeface="+mj-lt"/>
                <a:ea typeface="+mn-ea"/>
              </a:rPr>
              <a:t>Installed Generation Capacity</a:t>
            </a:r>
            <a:endParaRPr lang="en-IN" altLang="en-US" sz="2800" b="1" dirty="0">
              <a:solidFill>
                <a:schemeClr val="accent1">
                  <a:lumMod val="50000"/>
                </a:schemeClr>
              </a:solidFill>
              <a:latin typeface="+mj-lt"/>
              <a:ea typeface="+mn-ea"/>
            </a:endParaRPr>
          </a:p>
        </p:txBody>
      </p:sp>
      <p:sp>
        <p:nvSpPr>
          <p:cNvPr id="8" name="TextBox 6"/>
          <p:cNvSpPr txBox="1">
            <a:spLocks noChangeArrowheads="1"/>
          </p:cNvSpPr>
          <p:nvPr/>
        </p:nvSpPr>
        <p:spPr bwMode="auto">
          <a:xfrm>
            <a:off x="2628900" y="6411913"/>
            <a:ext cx="2514600" cy="254000"/>
          </a:xfrm>
          <a:prstGeom prst="rect">
            <a:avLst/>
          </a:prstGeom>
          <a:noFill/>
          <a:ln w="9525">
            <a:noFill/>
            <a:miter lim="800000"/>
            <a:headEnd/>
            <a:tailEnd/>
          </a:ln>
        </p:spPr>
        <p:txBody>
          <a:bodyPr>
            <a:spAutoFit/>
          </a:bodyPr>
          <a:lstStyle/>
          <a:p>
            <a:pPr eaLnBrk="1" hangingPunct="1">
              <a:defRPr/>
            </a:pPr>
            <a:r>
              <a:rPr lang="en-US" sz="1050" b="1" dirty="0">
                <a:solidFill>
                  <a:schemeClr val="tx2">
                    <a:lumMod val="60000"/>
                    <a:lumOff val="40000"/>
                  </a:schemeClr>
                </a:solidFill>
              </a:rPr>
              <a:t>Source: Central Electricity Authority</a:t>
            </a:r>
          </a:p>
        </p:txBody>
      </p:sp>
      <p:graphicFrame>
        <p:nvGraphicFramePr>
          <p:cNvPr id="2" name="Table 1"/>
          <p:cNvGraphicFramePr>
            <a:graphicFrameLocks noGrp="1"/>
          </p:cNvGraphicFramePr>
          <p:nvPr>
            <p:extLst/>
          </p:nvPr>
        </p:nvGraphicFramePr>
        <p:xfrm>
          <a:off x="288344" y="971111"/>
          <a:ext cx="8550856" cy="2420083"/>
        </p:xfrm>
        <a:graphic>
          <a:graphicData uri="http://schemas.openxmlformats.org/drawingml/2006/table">
            <a:tbl>
              <a:tblPr firstRow="1" bandRow="1">
                <a:tableStyleId>{5C22544A-7EE6-4342-B048-85BDC9FD1C3A}</a:tableStyleId>
              </a:tblPr>
              <a:tblGrid>
                <a:gridCol w="1083256">
                  <a:extLst>
                    <a:ext uri="{9D8B030D-6E8A-4147-A177-3AD203B41FA5}">
                      <a16:colId xmlns:a16="http://schemas.microsoft.com/office/drawing/2014/main" xmlns="" val="20000"/>
                    </a:ext>
                  </a:extLst>
                </a:gridCol>
                <a:gridCol w="899400">
                  <a:extLst>
                    <a:ext uri="{9D8B030D-6E8A-4147-A177-3AD203B41FA5}">
                      <a16:colId xmlns:a16="http://schemas.microsoft.com/office/drawing/2014/main" xmlns="" val="20001"/>
                    </a:ext>
                  </a:extLst>
                </a:gridCol>
                <a:gridCol w="878083">
                  <a:extLst>
                    <a:ext uri="{9D8B030D-6E8A-4147-A177-3AD203B41FA5}">
                      <a16:colId xmlns:a16="http://schemas.microsoft.com/office/drawing/2014/main" xmlns="" val="20002"/>
                    </a:ext>
                  </a:extLst>
                </a:gridCol>
                <a:gridCol w="989586">
                  <a:extLst>
                    <a:ext uri="{9D8B030D-6E8A-4147-A177-3AD203B41FA5}">
                      <a16:colId xmlns:a16="http://schemas.microsoft.com/office/drawing/2014/main" xmlns="" val="20003"/>
                    </a:ext>
                  </a:extLst>
                </a:gridCol>
                <a:gridCol w="993070">
                  <a:extLst>
                    <a:ext uri="{9D8B030D-6E8A-4147-A177-3AD203B41FA5}">
                      <a16:colId xmlns:a16="http://schemas.microsoft.com/office/drawing/2014/main" xmlns="" val="20004"/>
                    </a:ext>
                  </a:extLst>
                </a:gridCol>
                <a:gridCol w="780518">
                  <a:extLst>
                    <a:ext uri="{9D8B030D-6E8A-4147-A177-3AD203B41FA5}">
                      <a16:colId xmlns:a16="http://schemas.microsoft.com/office/drawing/2014/main" xmlns="" val="20005"/>
                    </a:ext>
                  </a:extLst>
                </a:gridCol>
                <a:gridCol w="878083">
                  <a:extLst>
                    <a:ext uri="{9D8B030D-6E8A-4147-A177-3AD203B41FA5}">
                      <a16:colId xmlns:a16="http://schemas.microsoft.com/office/drawing/2014/main" xmlns="" val="20006"/>
                    </a:ext>
                  </a:extLst>
                </a:gridCol>
                <a:gridCol w="878083">
                  <a:extLst>
                    <a:ext uri="{9D8B030D-6E8A-4147-A177-3AD203B41FA5}">
                      <a16:colId xmlns:a16="http://schemas.microsoft.com/office/drawing/2014/main" xmlns="" val="20007"/>
                    </a:ext>
                  </a:extLst>
                </a:gridCol>
                <a:gridCol w="1170777">
                  <a:extLst>
                    <a:ext uri="{9D8B030D-6E8A-4147-A177-3AD203B41FA5}">
                      <a16:colId xmlns:a16="http://schemas.microsoft.com/office/drawing/2014/main" xmlns="" val="20008"/>
                    </a:ext>
                  </a:extLst>
                </a:gridCol>
              </a:tblGrid>
              <a:tr h="304413">
                <a:tc rowSpan="2">
                  <a:txBody>
                    <a:bodyPr/>
                    <a:lstStyle/>
                    <a:p>
                      <a:pPr algn="ctr" rtl="0" fontAlgn="b"/>
                      <a:r>
                        <a:rPr lang="en-IN" sz="1800" u="none" strike="noStrike" dirty="0">
                          <a:effectLst/>
                        </a:rPr>
                        <a:t> As on 30.06.2018</a:t>
                      </a:r>
                      <a:endParaRPr lang="en-IN" sz="1800" b="1"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4">
                  <a:txBody>
                    <a:bodyPr/>
                    <a:lstStyle/>
                    <a:p>
                      <a:pPr algn="ctr" rtl="0" fontAlgn="b"/>
                      <a:r>
                        <a:rPr lang="en-IN" sz="1800" u="none" strike="noStrike" dirty="0">
                          <a:effectLst/>
                        </a:rPr>
                        <a:t>Thermal (MW)</a:t>
                      </a:r>
                      <a:endParaRPr lang="en-IN" sz="1800" b="1"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algn="ctr" rtl="0" fontAlgn="t"/>
                      <a:r>
                        <a:rPr lang="en-IN" sz="1800" u="none" strike="noStrike" dirty="0">
                          <a:effectLst/>
                        </a:rPr>
                        <a:t>Nuclear</a:t>
                      </a:r>
                      <a:br>
                        <a:rPr lang="en-IN" sz="1800" u="none" strike="noStrike" dirty="0">
                          <a:effectLst/>
                        </a:rPr>
                      </a:br>
                      <a:r>
                        <a:rPr lang="en-IN" sz="1800" u="none" strike="noStrike" dirty="0">
                          <a:effectLst/>
                        </a:rPr>
                        <a:t>(MW)</a:t>
                      </a:r>
                      <a:endParaRPr lang="en-IN" sz="1800" b="1" i="0" u="none" strike="noStrike" dirty="0">
                        <a:solidFill>
                          <a:srgbClr val="000000"/>
                        </a:solidFill>
                        <a:effectLst/>
                        <a:latin typeface="Calibri" panose="020F0502020204030204" pitchFamily="34" charset="0"/>
                      </a:endParaRPr>
                    </a:p>
                  </a:txBody>
                  <a:tcPr marL="9525" marR="9525" marT="9525"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rtl="0" fontAlgn="t"/>
                      <a:r>
                        <a:rPr lang="en-IN" sz="1800" u="none" strike="noStrike">
                          <a:effectLst/>
                        </a:rPr>
                        <a:t>Hydro</a:t>
                      </a:r>
                      <a:br>
                        <a:rPr lang="en-IN" sz="1800" u="none" strike="noStrike">
                          <a:effectLst/>
                        </a:rPr>
                      </a:br>
                      <a:r>
                        <a:rPr lang="en-IN" sz="1800" u="none" strike="noStrike">
                          <a:effectLst/>
                        </a:rPr>
                        <a:t>(MW)</a:t>
                      </a:r>
                      <a:endParaRPr lang="en-IN" sz="1800" b="1" i="0" u="none" strike="noStrike">
                        <a:solidFill>
                          <a:srgbClr val="000000"/>
                        </a:solidFill>
                        <a:effectLst/>
                        <a:latin typeface="Calibri" panose="020F0502020204030204" pitchFamily="34" charset="0"/>
                      </a:endParaRPr>
                    </a:p>
                  </a:txBody>
                  <a:tcPr marL="9525" marR="9525" marT="9525"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rtl="0" fontAlgn="t"/>
                      <a:r>
                        <a:rPr lang="en-IN" sz="1800" u="none" strike="noStrike">
                          <a:effectLst/>
                        </a:rPr>
                        <a:t>RES</a:t>
                      </a:r>
                      <a:br>
                        <a:rPr lang="en-IN" sz="1800" u="none" strike="noStrike">
                          <a:effectLst/>
                        </a:rPr>
                      </a:br>
                      <a:r>
                        <a:rPr lang="en-IN" sz="1800" u="none" strike="noStrike">
                          <a:effectLst/>
                        </a:rPr>
                        <a:t>(MW)</a:t>
                      </a:r>
                      <a:endParaRPr lang="en-IN" sz="1800" b="1" i="0" u="none" strike="noStrike">
                        <a:solidFill>
                          <a:srgbClr val="000000"/>
                        </a:solidFill>
                        <a:effectLst/>
                        <a:latin typeface="Calibri" panose="020F0502020204030204" pitchFamily="34" charset="0"/>
                      </a:endParaRPr>
                    </a:p>
                  </a:txBody>
                  <a:tcPr marL="9525" marR="9525" marT="9525"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rtl="0" fontAlgn="t"/>
                      <a:r>
                        <a:rPr lang="en-IN" sz="1800" u="none" strike="noStrike">
                          <a:effectLst/>
                        </a:rPr>
                        <a:t>Grand Total</a:t>
                      </a:r>
                      <a:br>
                        <a:rPr lang="en-IN" sz="1800" u="none" strike="noStrike">
                          <a:effectLst/>
                        </a:rPr>
                      </a:br>
                      <a:r>
                        <a:rPr lang="en-IN" sz="1800" u="none" strike="noStrike">
                          <a:effectLst/>
                        </a:rPr>
                        <a:t>(MW)</a:t>
                      </a:r>
                      <a:endParaRPr lang="en-IN" sz="1800" b="1" i="0" u="none" strike="noStrike">
                        <a:solidFill>
                          <a:srgbClr val="000000"/>
                        </a:solidFill>
                        <a:effectLst/>
                        <a:latin typeface="Calibri" panose="020F0502020204030204" pitchFamily="34" charset="0"/>
                      </a:endParaRPr>
                    </a:p>
                  </a:txBody>
                  <a:tcPr marL="9525" marR="9525" marT="9525"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653104">
                <a:tc vMerge="1">
                  <a:txBody>
                    <a:bodyPr/>
                    <a:lstStyle/>
                    <a:p>
                      <a:endParaRPr lang="en-IN"/>
                    </a:p>
                  </a:txBody>
                  <a:tcPr/>
                </a:tc>
                <a:tc>
                  <a:txBody>
                    <a:bodyPr/>
                    <a:lstStyle/>
                    <a:p>
                      <a:pPr algn="ctr" rtl="0" fontAlgn="b"/>
                      <a:r>
                        <a:rPr lang="en-IN" sz="1800" u="none" strike="noStrike" dirty="0">
                          <a:effectLst/>
                        </a:rPr>
                        <a:t>Coal (MW)</a:t>
                      </a:r>
                      <a:endParaRPr lang="en-IN" sz="1800" b="1"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Gas (MW)</a:t>
                      </a:r>
                      <a:endParaRPr lang="en-IN" sz="1800" b="1"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Diesel</a:t>
                      </a:r>
                      <a:br>
                        <a:rPr lang="en-IN" sz="1800" u="none" strike="noStrike" dirty="0">
                          <a:effectLst/>
                        </a:rPr>
                      </a:br>
                      <a:r>
                        <a:rPr lang="en-IN" sz="1800" u="none" strike="noStrike" dirty="0">
                          <a:effectLst/>
                        </a:rPr>
                        <a:t>(MW)</a:t>
                      </a:r>
                      <a:endParaRPr lang="en-IN" sz="1800" b="1"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Total</a:t>
                      </a:r>
                      <a:br>
                        <a:rPr lang="en-IN" sz="1800" u="none" strike="noStrike" dirty="0">
                          <a:effectLst/>
                        </a:rPr>
                      </a:br>
                      <a:r>
                        <a:rPr lang="en-IN" sz="1800" u="none" strike="noStrike" dirty="0">
                          <a:effectLst/>
                        </a:rPr>
                        <a:t>(MW)</a:t>
                      </a:r>
                      <a:endParaRPr lang="en-IN" sz="1800" b="1"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IN"/>
                    </a:p>
                  </a:txBody>
                  <a:tcPr/>
                </a:tc>
                <a:tc vMerge="1">
                  <a:txBody>
                    <a:bodyPr/>
                    <a:lstStyle/>
                    <a:p>
                      <a:endParaRPr lang="en-IN"/>
                    </a:p>
                  </a:txBody>
                  <a:tcPr/>
                </a:tc>
                <a:tc vMerge="1">
                  <a:txBody>
                    <a:bodyPr/>
                    <a:lstStyle/>
                    <a:p>
                      <a:endParaRPr lang="en-IN"/>
                    </a:p>
                  </a:txBody>
                  <a:tcPr/>
                </a:tc>
                <a:tc vMerge="1">
                  <a:txBody>
                    <a:bodyPr/>
                    <a:lstStyle/>
                    <a:p>
                      <a:endParaRPr lang="en-IN"/>
                    </a:p>
                  </a:txBody>
                  <a:tcPr/>
                </a:tc>
                <a:extLst>
                  <a:ext uri="{0D108BD9-81ED-4DB2-BD59-A6C34878D82A}">
                    <a16:rowId xmlns:a16="http://schemas.microsoft.com/office/drawing/2014/main" xmlns="" val="10001"/>
                  </a:ext>
                </a:extLst>
              </a:tr>
              <a:tr h="304413">
                <a:tc>
                  <a:txBody>
                    <a:bodyPr/>
                    <a:lstStyle/>
                    <a:p>
                      <a:pPr algn="ctr" rtl="0" fontAlgn="b"/>
                      <a:r>
                        <a:rPr lang="en-IN" sz="1800" u="none" strike="noStrike">
                          <a:effectLst/>
                        </a:rPr>
                        <a:t>State </a:t>
                      </a:r>
                      <a:endParaRPr lang="en-IN" sz="1800" b="0" i="0" u="none" strike="noStrike">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64456</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7079</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364</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71899</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0</a:t>
                      </a:r>
                      <a:endParaRPr lang="en-IN" sz="18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29858</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2003</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103760</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304413">
                <a:tc>
                  <a:txBody>
                    <a:bodyPr/>
                    <a:lstStyle/>
                    <a:p>
                      <a:pPr algn="ctr" rtl="0" fontAlgn="b"/>
                      <a:r>
                        <a:rPr lang="en-IN" sz="1800" u="none" strike="noStrike">
                          <a:effectLst/>
                        </a:rPr>
                        <a:t>Private</a:t>
                      </a:r>
                      <a:endParaRPr lang="en-IN" sz="1800" b="0" i="0" u="none" strike="noStrike">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75546</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10580</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474</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86600</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0</a:t>
                      </a:r>
                      <a:endParaRPr lang="en-IN" sz="18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3394</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65517</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155511</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3"/>
                  </a:ext>
                </a:extLst>
              </a:tr>
              <a:tr h="304413">
                <a:tc>
                  <a:txBody>
                    <a:bodyPr/>
                    <a:lstStyle/>
                    <a:p>
                      <a:pPr algn="ctr" rtl="0" fontAlgn="b"/>
                      <a:r>
                        <a:rPr lang="en-IN" sz="1800" u="none" strike="noStrike" dirty="0">
                          <a:effectLst/>
                        </a:rPr>
                        <a:t>Central</a:t>
                      </a:r>
                      <a:endParaRPr lang="en-IN" sz="18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56955</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7238</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0</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64193</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6780</a:t>
                      </a:r>
                      <a:endParaRPr lang="en-IN" sz="18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12151</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1502</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84626</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4"/>
                  </a:ext>
                </a:extLst>
              </a:tr>
              <a:tr h="304413">
                <a:tc>
                  <a:txBody>
                    <a:bodyPr/>
                    <a:lstStyle/>
                    <a:p>
                      <a:pPr algn="ctr" rtl="0" fontAlgn="b"/>
                      <a:r>
                        <a:rPr lang="en-IN" sz="1800" u="none" strike="noStrike" dirty="0">
                          <a:effectLst/>
                        </a:rPr>
                        <a:t>Total</a:t>
                      </a:r>
                      <a:endParaRPr lang="en-IN" sz="18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196957</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24897</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838</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222692</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u="none" strike="noStrike" dirty="0">
                          <a:effectLst/>
                        </a:rPr>
                        <a:t>6780</a:t>
                      </a:r>
                      <a:endParaRPr lang="en-IN" sz="18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45403</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69022</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b"/>
                      <a:r>
                        <a:rPr lang="en-IN" sz="1800" b="0" i="0" u="none" strike="noStrike" dirty="0">
                          <a:solidFill>
                            <a:srgbClr val="000000"/>
                          </a:solidFill>
                          <a:effectLst/>
                          <a:latin typeface="Calibri" panose="020F0502020204030204" pitchFamily="34" charset="0"/>
                        </a:rPr>
                        <a:t>343897</a:t>
                      </a: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5"/>
                  </a:ext>
                </a:extLst>
              </a:tr>
              <a:tr h="244914">
                <a:tc gridSpan="9">
                  <a:txBody>
                    <a:bodyPr/>
                    <a:lstStyle/>
                    <a:p>
                      <a:pPr algn="l" fontAlgn="b"/>
                      <a:r>
                        <a:rPr lang="en-IN" sz="1200" u="none" strike="noStrike" dirty="0">
                          <a:effectLst/>
                        </a:rPr>
                        <a:t>RES as on 31.03.2018</a:t>
                      </a:r>
                      <a:endParaRPr lang="en-IN" sz="1200" b="0" i="0" u="none" strike="noStrike" dirty="0">
                        <a:solidFill>
                          <a:srgbClr val="000000"/>
                        </a:solidFill>
                        <a:effectLst/>
                        <a:latin typeface="Calibri" panose="020F0502020204030204" pitchFamily="34" charset="0"/>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10006"/>
                  </a:ext>
                </a:extLst>
              </a:tr>
            </a:tbl>
          </a:graphicData>
        </a:graphic>
      </p:graphicFrame>
      <p:graphicFrame>
        <p:nvGraphicFramePr>
          <p:cNvPr id="10" name="Chart 9">
            <a:extLst>
              <a:ext uri="{FF2B5EF4-FFF2-40B4-BE49-F238E27FC236}">
                <a16:creationId xmlns:a16="http://schemas.microsoft.com/office/drawing/2014/main" xmlns="" id="{00000000-0008-0000-0000-0000A2050000}"/>
              </a:ext>
            </a:extLst>
          </p:cNvPr>
          <p:cNvGraphicFramePr>
            <a:graphicFrameLocks/>
          </p:cNvGraphicFramePr>
          <p:nvPr>
            <p:extLst/>
          </p:nvPr>
        </p:nvGraphicFramePr>
        <p:xfrm>
          <a:off x="457201" y="3657600"/>
          <a:ext cx="3733800" cy="242008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xmlns="" id="{00000000-0008-0000-0000-0000A3050000}"/>
              </a:ext>
            </a:extLst>
          </p:cNvPr>
          <p:cNvGraphicFramePr>
            <a:graphicFrameLocks/>
          </p:cNvGraphicFramePr>
          <p:nvPr>
            <p:extLst/>
          </p:nvPr>
        </p:nvGraphicFramePr>
        <p:xfrm>
          <a:off x="4495799" y="3725426"/>
          <a:ext cx="4190999" cy="2420082"/>
        </p:xfrm>
        <a:graphic>
          <a:graphicData uri="http://schemas.openxmlformats.org/drawingml/2006/chart">
            <c:chart xmlns:c="http://schemas.openxmlformats.org/drawingml/2006/chart" xmlns:r="http://schemas.openxmlformats.org/officeDocument/2006/relationships" r:id="rId4"/>
          </a:graphicData>
        </a:graphic>
      </p:graphicFrame>
      <p:sp>
        <p:nvSpPr>
          <p:cNvPr id="9" name="Slide Number Placeholder 3">
            <a:extLst>
              <a:ext uri="{FF2B5EF4-FFF2-40B4-BE49-F238E27FC236}">
                <a16:creationId xmlns:a16="http://schemas.microsoft.com/office/drawing/2014/main" xmlns="" id="{FDC6622C-013B-4A23-9597-E4A26660DEE2}"/>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10</a:t>
            </a:fld>
            <a:r>
              <a:rPr lang="en-US" altLang="en-US" sz="1200" dirty="0">
                <a:solidFill>
                  <a:schemeClr val="bg1"/>
                </a:solidFill>
              </a:rPr>
              <a:t> 	</a:t>
            </a:r>
          </a:p>
        </p:txBody>
      </p:sp>
    </p:spTree>
    <p:extLst>
      <p:ext uri="{BB962C8B-B14F-4D97-AF65-F5344CB8AC3E}">
        <p14:creationId xmlns:p14="http://schemas.microsoft.com/office/powerpoint/2010/main" val="3210877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29416" y="328769"/>
            <a:ext cx="6172200" cy="512494"/>
          </a:xfrm>
        </p:spPr>
        <p:txBody>
          <a:bodyPr>
            <a:noAutofit/>
          </a:bodyPr>
          <a:lstStyle/>
          <a:p>
            <a:r>
              <a:rPr lang="en-GB" altLang="en-US" sz="2800" b="1" dirty="0">
                <a:solidFill>
                  <a:schemeClr val="accent1">
                    <a:lumMod val="50000"/>
                  </a:schemeClr>
                </a:solidFill>
                <a:latin typeface="+mj-lt"/>
                <a:ea typeface="+mn-ea"/>
              </a:rPr>
              <a:t>Generation Mix (MW)</a:t>
            </a:r>
            <a:endParaRPr lang="en-IN" altLang="en-US" sz="2800" b="1" dirty="0">
              <a:solidFill>
                <a:schemeClr val="accent1">
                  <a:lumMod val="50000"/>
                </a:schemeClr>
              </a:solidFill>
              <a:latin typeface="+mj-lt"/>
              <a:ea typeface="+mn-ea"/>
            </a:endParaRPr>
          </a:p>
        </p:txBody>
      </p:sp>
      <p:sp>
        <p:nvSpPr>
          <p:cNvPr id="8" name="TextBox 6"/>
          <p:cNvSpPr txBox="1">
            <a:spLocks noChangeArrowheads="1"/>
          </p:cNvSpPr>
          <p:nvPr/>
        </p:nvSpPr>
        <p:spPr bwMode="auto">
          <a:xfrm>
            <a:off x="2628900" y="6411913"/>
            <a:ext cx="2514600" cy="254000"/>
          </a:xfrm>
          <a:prstGeom prst="rect">
            <a:avLst/>
          </a:prstGeom>
          <a:noFill/>
          <a:ln w="9525">
            <a:noFill/>
            <a:miter lim="800000"/>
            <a:headEnd/>
            <a:tailEnd/>
          </a:ln>
        </p:spPr>
        <p:txBody>
          <a:bodyPr>
            <a:spAutoFit/>
          </a:bodyPr>
          <a:lstStyle/>
          <a:p>
            <a:pPr eaLnBrk="1" hangingPunct="1">
              <a:defRPr/>
            </a:pPr>
            <a:r>
              <a:rPr lang="en-US" sz="1050" b="1" dirty="0">
                <a:solidFill>
                  <a:schemeClr val="tx2">
                    <a:lumMod val="60000"/>
                    <a:lumOff val="40000"/>
                  </a:schemeClr>
                </a:solidFill>
              </a:rPr>
              <a:t>Source: Central Electricity Authority</a:t>
            </a:r>
          </a:p>
        </p:txBody>
      </p:sp>
      <p:sp>
        <p:nvSpPr>
          <p:cNvPr id="10" name="Slide Number Placeholder 3"/>
          <p:cNvSpPr txBox="1">
            <a:spLocks/>
          </p:cNvSpPr>
          <p:nvPr/>
        </p:nvSpPr>
        <p:spPr bwMode="auto">
          <a:xfrm>
            <a:off x="8534400" y="6122985"/>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None/>
              <a:defRPr sz="1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1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6pPr>
            <a:lvl7pPr marL="29718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8pPr>
            <a:lvl9pPr marL="38862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9pPr>
          </a:lstStyle>
          <a:p>
            <a:pPr eaLnBrk="1" hangingPunct="1"/>
            <a:endParaRPr lang="en-US" dirty="0">
              <a:solidFill>
                <a:schemeClr val="bg1"/>
              </a:solidFill>
              <a:latin typeface="Calibri" panose="020F0502020204030204" pitchFamily="34" charset="0"/>
            </a:endParaRPr>
          </a:p>
          <a:p>
            <a:pPr eaLnBrk="1" hangingPunct="1"/>
            <a:endParaRPr lang="en-US" dirty="0">
              <a:solidFill>
                <a:schemeClr val="bg1"/>
              </a:solidFill>
              <a:latin typeface="Calibri" panose="020F0502020204030204" pitchFamily="34" charset="0"/>
            </a:endParaRPr>
          </a:p>
        </p:txBody>
      </p:sp>
      <p:graphicFrame>
        <p:nvGraphicFramePr>
          <p:cNvPr id="13" name="Chart 12"/>
          <p:cNvGraphicFramePr>
            <a:graphicFrameLocks/>
          </p:cNvGraphicFramePr>
          <p:nvPr>
            <p:extLst/>
          </p:nvPr>
        </p:nvGraphicFramePr>
        <p:xfrm>
          <a:off x="4495800" y="1072355"/>
          <a:ext cx="4297362" cy="2971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254000" y="4191000"/>
            <a:ext cx="8432800" cy="1477328"/>
          </a:xfrm>
          <a:prstGeom prst="rect">
            <a:avLst/>
          </a:prstGeom>
          <a:noFill/>
        </p:spPr>
        <p:txBody>
          <a:bodyPr wrap="square" rtlCol="0">
            <a:spAutoFit/>
          </a:bodyPr>
          <a:lstStyle/>
          <a:p>
            <a:pPr marL="285750" indent="-285750" algn="just">
              <a:buFont typeface="Wingdings" panose="05000000000000000000" pitchFamily="2" charset="2"/>
              <a:buChar char="Ø"/>
            </a:pPr>
            <a:r>
              <a:rPr lang="en-IN" dirty="0">
                <a:latin typeface="+mn-lt"/>
              </a:rPr>
              <a:t>Installed Hydro capacity has been fallen from 23% in FY10 to 13% in FY18</a:t>
            </a:r>
          </a:p>
          <a:p>
            <a:pPr marL="285750" indent="-285750" algn="just">
              <a:buFont typeface="Wingdings" panose="05000000000000000000" pitchFamily="2" charset="2"/>
              <a:buChar char="Ø"/>
            </a:pPr>
            <a:endParaRPr lang="en-IN" dirty="0">
              <a:latin typeface="+mn-lt"/>
            </a:endParaRPr>
          </a:p>
          <a:p>
            <a:pPr marL="285750" indent="-285750" algn="just">
              <a:buFont typeface="Wingdings" panose="05000000000000000000" pitchFamily="2" charset="2"/>
              <a:buChar char="Ø"/>
            </a:pPr>
            <a:r>
              <a:rPr lang="en-IN" dirty="0">
                <a:latin typeface="+mn-lt"/>
              </a:rPr>
              <a:t>Renewable Generation has increased from 10% in FY10 to 20% in FY18</a:t>
            </a:r>
          </a:p>
          <a:p>
            <a:pPr marL="285750" indent="-285750" algn="just">
              <a:buFont typeface="Wingdings" panose="05000000000000000000" pitchFamily="2" charset="2"/>
              <a:buChar char="Ø"/>
            </a:pPr>
            <a:endParaRPr lang="en-IN" dirty="0">
              <a:latin typeface="+mn-lt"/>
            </a:endParaRPr>
          </a:p>
          <a:p>
            <a:pPr marL="285750" indent="-285750" algn="just">
              <a:buFont typeface="Wingdings" panose="05000000000000000000" pitchFamily="2" charset="2"/>
              <a:buChar char="Ø"/>
            </a:pPr>
            <a:r>
              <a:rPr lang="en-IN" dirty="0">
                <a:latin typeface="+mn-lt"/>
              </a:rPr>
              <a:t>Increase in Renewable Power generation is mainly from Solar Power and Wind Power</a:t>
            </a:r>
          </a:p>
        </p:txBody>
      </p:sp>
      <p:graphicFrame>
        <p:nvGraphicFramePr>
          <p:cNvPr id="12" name="Chart 11">
            <a:extLst>
              <a:ext uri="{FF2B5EF4-FFF2-40B4-BE49-F238E27FC236}">
                <a16:creationId xmlns:a16="http://schemas.microsoft.com/office/drawing/2014/main" xmlns="" id="{8C18FF29-815F-40A5-AB49-9A682BEF7EF7}"/>
              </a:ext>
            </a:extLst>
          </p:cNvPr>
          <p:cNvGraphicFramePr>
            <a:graphicFrameLocks/>
          </p:cNvGraphicFramePr>
          <p:nvPr>
            <p:extLst/>
          </p:nvPr>
        </p:nvGraphicFramePr>
        <p:xfrm>
          <a:off x="350838" y="1072354"/>
          <a:ext cx="4068762" cy="2737645"/>
        </p:xfrm>
        <a:graphic>
          <a:graphicData uri="http://schemas.openxmlformats.org/drawingml/2006/chart">
            <c:chart xmlns:c="http://schemas.openxmlformats.org/drawingml/2006/chart" xmlns:r="http://schemas.openxmlformats.org/officeDocument/2006/relationships" r:id="rId4"/>
          </a:graphicData>
        </a:graphic>
      </p:graphicFrame>
      <p:sp>
        <p:nvSpPr>
          <p:cNvPr id="11" name="Slide Number Placeholder 3">
            <a:extLst>
              <a:ext uri="{FF2B5EF4-FFF2-40B4-BE49-F238E27FC236}">
                <a16:creationId xmlns:a16="http://schemas.microsoft.com/office/drawing/2014/main" xmlns="" id="{F3BDBBC7-056F-48E6-B15D-221E80865DD9}"/>
              </a:ext>
            </a:extLst>
          </p:cNvPr>
          <p:cNvSpPr txBox="1">
            <a:spLocks/>
          </p:cNvSpPr>
          <p:nvPr/>
        </p:nvSpPr>
        <p:spPr bwMode="auto">
          <a:xfrm>
            <a:off x="8488362" y="6304722"/>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11</a:t>
            </a:fld>
            <a:r>
              <a:rPr lang="en-US" altLang="en-US" sz="1200" dirty="0">
                <a:solidFill>
                  <a:schemeClr val="bg1"/>
                </a:solidFill>
              </a:rPr>
              <a:t> 	</a:t>
            </a:r>
          </a:p>
        </p:txBody>
      </p:sp>
    </p:spTree>
    <p:extLst>
      <p:ext uri="{BB962C8B-B14F-4D97-AF65-F5344CB8AC3E}">
        <p14:creationId xmlns:p14="http://schemas.microsoft.com/office/powerpoint/2010/main" val="4088016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p:cNvSpPr txBox="1">
            <a:spLocks noChangeArrowheads="1"/>
          </p:cNvSpPr>
          <p:nvPr/>
        </p:nvSpPr>
        <p:spPr>
          <a:xfrm>
            <a:off x="300583" y="304800"/>
            <a:ext cx="7543434" cy="579065"/>
          </a:xfrm>
          <a:prstGeom prst="rect">
            <a:avLst/>
          </a:prstGeom>
          <a:noFill/>
        </p:spPr>
        <p:txBody>
          <a:bodyPr/>
          <a:lstStyle/>
          <a:p>
            <a:pPr defTabSz="912813">
              <a:defRPr/>
            </a:pPr>
            <a:r>
              <a:rPr lang="en-US" sz="2800" b="1" dirty="0">
                <a:solidFill>
                  <a:schemeClr val="accent1">
                    <a:lumMod val="50000"/>
                  </a:schemeClr>
                </a:solidFill>
                <a:latin typeface="+mj-lt"/>
              </a:rPr>
              <a:t>Power Supply Position In India</a:t>
            </a:r>
          </a:p>
        </p:txBody>
      </p:sp>
      <p:sp>
        <p:nvSpPr>
          <p:cNvPr id="63493" name="TextBox 6"/>
          <p:cNvSpPr txBox="1">
            <a:spLocks noChangeArrowheads="1"/>
          </p:cNvSpPr>
          <p:nvPr/>
        </p:nvSpPr>
        <p:spPr bwMode="auto">
          <a:xfrm>
            <a:off x="2590800" y="6400800"/>
            <a:ext cx="2438400" cy="246063"/>
          </a:xfrm>
          <a:prstGeom prst="rect">
            <a:avLst/>
          </a:prstGeom>
          <a:noFill/>
          <a:ln w="9525">
            <a:noFill/>
            <a:miter lim="800000"/>
            <a:headEnd/>
            <a:tailEnd/>
          </a:ln>
        </p:spPr>
        <p:txBody>
          <a:bodyPr>
            <a:spAutoFit/>
          </a:bodyPr>
          <a:lstStyle/>
          <a:p>
            <a:pPr eaLnBrk="1" hangingPunct="1">
              <a:defRPr/>
            </a:pPr>
            <a:r>
              <a:rPr lang="en-US" sz="1000" dirty="0">
                <a:solidFill>
                  <a:schemeClr val="tx2">
                    <a:lumMod val="60000"/>
                    <a:lumOff val="40000"/>
                  </a:schemeClr>
                </a:solidFill>
              </a:rPr>
              <a:t>Source: CEA</a:t>
            </a:r>
          </a:p>
        </p:txBody>
      </p:sp>
      <p:graphicFrame>
        <p:nvGraphicFramePr>
          <p:cNvPr id="3" name="Table 2"/>
          <p:cNvGraphicFramePr>
            <a:graphicFrameLocks noGrp="1"/>
          </p:cNvGraphicFramePr>
          <p:nvPr>
            <p:extLst/>
          </p:nvPr>
        </p:nvGraphicFramePr>
        <p:xfrm>
          <a:off x="300583" y="990601"/>
          <a:ext cx="8614814" cy="3057818"/>
        </p:xfrm>
        <a:graphic>
          <a:graphicData uri="http://schemas.openxmlformats.org/drawingml/2006/table">
            <a:tbl>
              <a:tblPr>
                <a:tableStyleId>{5C22544A-7EE6-4342-B048-85BDC9FD1C3A}</a:tableStyleId>
              </a:tblPr>
              <a:tblGrid>
                <a:gridCol w="742848">
                  <a:extLst>
                    <a:ext uri="{9D8B030D-6E8A-4147-A177-3AD203B41FA5}">
                      <a16:colId xmlns:a16="http://schemas.microsoft.com/office/drawing/2014/main" xmlns="" val="20000"/>
                    </a:ext>
                  </a:extLst>
                </a:gridCol>
                <a:gridCol w="1079162">
                  <a:extLst>
                    <a:ext uri="{9D8B030D-6E8A-4147-A177-3AD203B41FA5}">
                      <a16:colId xmlns:a16="http://schemas.microsoft.com/office/drawing/2014/main" xmlns="" val="20001"/>
                    </a:ext>
                  </a:extLst>
                </a:gridCol>
                <a:gridCol w="931331">
                  <a:extLst>
                    <a:ext uri="{9D8B030D-6E8A-4147-A177-3AD203B41FA5}">
                      <a16:colId xmlns:a16="http://schemas.microsoft.com/office/drawing/2014/main" xmlns="" val="20002"/>
                    </a:ext>
                  </a:extLst>
                </a:gridCol>
                <a:gridCol w="1093944">
                  <a:extLst>
                    <a:ext uri="{9D8B030D-6E8A-4147-A177-3AD203B41FA5}">
                      <a16:colId xmlns:a16="http://schemas.microsoft.com/office/drawing/2014/main" xmlns="" val="20003"/>
                    </a:ext>
                  </a:extLst>
                </a:gridCol>
                <a:gridCol w="875895">
                  <a:extLst>
                    <a:ext uri="{9D8B030D-6E8A-4147-A177-3AD203B41FA5}">
                      <a16:colId xmlns:a16="http://schemas.microsoft.com/office/drawing/2014/main" xmlns="" val="20004"/>
                    </a:ext>
                  </a:extLst>
                </a:gridCol>
                <a:gridCol w="1138293">
                  <a:extLst>
                    <a:ext uri="{9D8B030D-6E8A-4147-A177-3AD203B41FA5}">
                      <a16:colId xmlns:a16="http://schemas.microsoft.com/office/drawing/2014/main" xmlns="" val="20005"/>
                    </a:ext>
                  </a:extLst>
                </a:gridCol>
                <a:gridCol w="798284">
                  <a:extLst>
                    <a:ext uri="{9D8B030D-6E8A-4147-A177-3AD203B41FA5}">
                      <a16:colId xmlns:a16="http://schemas.microsoft.com/office/drawing/2014/main" xmlns="" val="20006"/>
                    </a:ext>
                  </a:extLst>
                </a:gridCol>
                <a:gridCol w="1079162">
                  <a:extLst>
                    <a:ext uri="{9D8B030D-6E8A-4147-A177-3AD203B41FA5}">
                      <a16:colId xmlns:a16="http://schemas.microsoft.com/office/drawing/2014/main" xmlns="" val="20007"/>
                    </a:ext>
                  </a:extLst>
                </a:gridCol>
                <a:gridCol w="875895">
                  <a:extLst>
                    <a:ext uri="{9D8B030D-6E8A-4147-A177-3AD203B41FA5}">
                      <a16:colId xmlns:a16="http://schemas.microsoft.com/office/drawing/2014/main" xmlns="" val="20008"/>
                    </a:ext>
                  </a:extLst>
                </a:gridCol>
              </a:tblGrid>
              <a:tr h="296970">
                <a:tc gridSpan="9">
                  <a:txBody>
                    <a:bodyPr/>
                    <a:lstStyle/>
                    <a:p>
                      <a:pPr algn="ctr" rtl="0" fontAlgn="b"/>
                      <a:r>
                        <a:rPr lang="en-IN" sz="1500" b="1" u="none" strike="noStrike" dirty="0">
                          <a:effectLst/>
                        </a:rPr>
                        <a:t>Power Supply Position in the country during FY10 to FY18</a:t>
                      </a:r>
                      <a:endParaRPr lang="en-IN" sz="1500" b="1" i="0" u="none" strike="noStrike" dirty="0">
                        <a:solidFill>
                          <a:srgbClr val="000000"/>
                        </a:solidFill>
                        <a:effectLst/>
                        <a:latin typeface="Verdana" panose="020B0604030504040204" pitchFamily="34" charset="0"/>
                      </a:endParaRPr>
                    </a:p>
                  </a:txBody>
                  <a:tcPr marL="9525" marR="9525" marT="9525"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10000"/>
                  </a:ext>
                </a:extLst>
              </a:tr>
              <a:tr h="261334">
                <a:tc>
                  <a:txBody>
                    <a:bodyPr/>
                    <a:lstStyle/>
                    <a:p>
                      <a:pPr algn="ctr" rtl="0" fontAlgn="b"/>
                      <a:r>
                        <a:rPr lang="en-IN" sz="1500" u="none" strike="noStrike">
                          <a:effectLst/>
                        </a:rPr>
                        <a:t> </a:t>
                      </a:r>
                      <a:endParaRPr lang="en-IN" sz="1500" b="0" i="0" u="none" strike="noStrike">
                        <a:solidFill>
                          <a:srgbClr val="000000"/>
                        </a:solidFill>
                        <a:effectLst/>
                        <a:latin typeface="Verdana" panose="020B0604030504040204" pitchFamily="34" charset="0"/>
                      </a:endParaRPr>
                    </a:p>
                  </a:txBody>
                  <a:tcPr marL="9525" marR="9525" marT="9525" marB="0" anchor="b"/>
                </a:tc>
                <a:tc gridSpan="4">
                  <a:txBody>
                    <a:bodyPr/>
                    <a:lstStyle/>
                    <a:p>
                      <a:pPr algn="ctr" rtl="0" fontAlgn="b"/>
                      <a:r>
                        <a:rPr lang="en-IN" sz="1500" b="1" u="none" strike="noStrike" dirty="0">
                          <a:effectLst/>
                        </a:rPr>
                        <a:t>Energy</a:t>
                      </a:r>
                      <a:endParaRPr lang="en-IN" sz="1500" b="1" i="0" u="none" strike="noStrike" dirty="0">
                        <a:solidFill>
                          <a:srgbClr val="000000"/>
                        </a:solidFill>
                        <a:effectLst/>
                        <a:latin typeface="Verdana" panose="020B0604030504040204" pitchFamily="34" charset="0"/>
                      </a:endParaRPr>
                    </a:p>
                  </a:txBody>
                  <a:tcPr marL="9525" marR="9525" marT="9525" marB="0" anchor="b"/>
                </a:tc>
                <a:tc hMerge="1">
                  <a:txBody>
                    <a:bodyPr/>
                    <a:lstStyle/>
                    <a:p>
                      <a:endParaRPr lang="en-IN"/>
                    </a:p>
                  </a:txBody>
                  <a:tcPr/>
                </a:tc>
                <a:tc hMerge="1">
                  <a:txBody>
                    <a:bodyPr/>
                    <a:lstStyle/>
                    <a:p>
                      <a:endParaRPr lang="en-IN"/>
                    </a:p>
                  </a:txBody>
                  <a:tcPr/>
                </a:tc>
                <a:tc hMerge="1">
                  <a:txBody>
                    <a:bodyPr/>
                    <a:lstStyle/>
                    <a:p>
                      <a:endParaRPr lang="en-IN"/>
                    </a:p>
                  </a:txBody>
                  <a:tcPr/>
                </a:tc>
                <a:tc gridSpan="4">
                  <a:txBody>
                    <a:bodyPr/>
                    <a:lstStyle/>
                    <a:p>
                      <a:pPr algn="ctr" rtl="0" fontAlgn="b"/>
                      <a:r>
                        <a:rPr lang="en-IN" sz="1500" b="1" u="none" strike="noStrike" dirty="0">
                          <a:effectLst/>
                        </a:rPr>
                        <a:t>Peak</a:t>
                      </a:r>
                      <a:endParaRPr lang="en-IN" sz="1500" b="1" i="0" u="none" strike="noStrike" dirty="0">
                        <a:solidFill>
                          <a:srgbClr val="000000"/>
                        </a:solidFill>
                        <a:effectLst/>
                        <a:latin typeface="Verdana" panose="020B0604030504040204" pitchFamily="34" charset="0"/>
                      </a:endParaRPr>
                    </a:p>
                  </a:txBody>
                  <a:tcPr marL="9525" marR="9525" marT="9525" marB="0" anchor="b"/>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xmlns="" val="10001"/>
                  </a:ext>
                </a:extLst>
              </a:tr>
              <a:tr h="489601">
                <a:tc>
                  <a:txBody>
                    <a:bodyPr/>
                    <a:lstStyle/>
                    <a:p>
                      <a:pPr algn="ctr" rtl="0" fontAlgn="b"/>
                      <a:r>
                        <a:rPr lang="en-IN" sz="1500" u="none" strike="noStrike">
                          <a:effectLst/>
                        </a:rPr>
                        <a:t>Financial Year</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Requirement (MUs)</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Availability (MUs)</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Deficits (MUs)</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Deficits (%)</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Peak Demand (MW)</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Peak Met (MW)</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Deficits (MW)</a:t>
                      </a:r>
                      <a:endParaRPr lang="en-IN" sz="1500" b="1"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r>
                        <a:rPr lang="en-IN" sz="1500" u="none" strike="noStrike">
                          <a:effectLst/>
                        </a:rPr>
                        <a:t>Deficits (%)</a:t>
                      </a:r>
                      <a:endParaRPr lang="en-IN" sz="15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002"/>
                  </a:ext>
                </a:extLst>
              </a:tr>
              <a:tr h="249797">
                <a:tc>
                  <a:txBody>
                    <a:bodyPr/>
                    <a:lstStyle/>
                    <a:p>
                      <a:pPr algn="ctr" rtl="0" fontAlgn="ctr"/>
                      <a:r>
                        <a:rPr lang="en-IN" sz="1500" u="none" strike="noStrike" dirty="0">
                          <a:effectLst/>
                        </a:rPr>
                        <a:t>2010-11</a:t>
                      </a:r>
                      <a:endParaRPr lang="en-IN" sz="15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861,591</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788,355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73,236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8.5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122,287</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dirty="0">
                          <a:effectLst/>
                        </a:rPr>
                        <a:t>110,256</a:t>
                      </a:r>
                      <a:endParaRPr lang="en-IN" sz="15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dirty="0">
                          <a:effectLst/>
                        </a:rPr>
                        <a:t>12,031</a:t>
                      </a:r>
                      <a:endParaRPr lang="en-IN" sz="15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9.8</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3"/>
                  </a:ext>
                </a:extLst>
              </a:tr>
              <a:tr h="249797">
                <a:tc>
                  <a:txBody>
                    <a:bodyPr/>
                    <a:lstStyle/>
                    <a:p>
                      <a:pPr algn="ctr" rtl="0" fontAlgn="ctr"/>
                      <a:r>
                        <a:rPr lang="en-IN" sz="1500" u="none" strike="noStrike">
                          <a:effectLst/>
                        </a:rPr>
                        <a:t>2011-12</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937,199</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857,886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79,313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8.5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130,006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116,191</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13,815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10.6</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4"/>
                  </a:ext>
                </a:extLst>
              </a:tr>
              <a:tr h="249797">
                <a:tc>
                  <a:txBody>
                    <a:bodyPr/>
                    <a:lstStyle/>
                    <a:p>
                      <a:pPr algn="ctr" rtl="0" fontAlgn="ctr"/>
                      <a:r>
                        <a:rPr lang="en-IN" sz="1500" u="none" strike="noStrike">
                          <a:effectLst/>
                        </a:rPr>
                        <a:t>2012-13</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998,114</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911,209</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dirty="0">
                          <a:effectLst/>
                        </a:rPr>
                        <a:t>86,905</a:t>
                      </a:r>
                      <a:endParaRPr lang="en-IN" sz="15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8.7</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135,453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123,294</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12,159</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9.0</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5"/>
                  </a:ext>
                </a:extLst>
              </a:tr>
              <a:tr h="249797">
                <a:tc>
                  <a:txBody>
                    <a:bodyPr/>
                    <a:lstStyle/>
                    <a:p>
                      <a:pPr algn="ctr" rtl="0" fontAlgn="ctr"/>
                      <a:r>
                        <a:rPr lang="en-IN" sz="1500" u="none" strike="noStrike">
                          <a:effectLst/>
                        </a:rPr>
                        <a:t>2013-14</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1,002,045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959,614</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42,431</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4.2</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135,918</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129,815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6,103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4.5</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6"/>
                  </a:ext>
                </a:extLst>
              </a:tr>
              <a:tr h="249797">
                <a:tc>
                  <a:txBody>
                    <a:bodyPr/>
                    <a:lstStyle/>
                    <a:p>
                      <a:pPr algn="ctr" rtl="0" fontAlgn="ctr"/>
                      <a:r>
                        <a:rPr lang="en-IN" sz="1500" u="none" strike="noStrike">
                          <a:effectLst/>
                        </a:rPr>
                        <a:t>2014-15</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1,068,943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1,030,800</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38,143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3.6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148,166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141,160</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7,006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4.7</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7"/>
                  </a:ext>
                </a:extLst>
              </a:tr>
              <a:tr h="249797">
                <a:tc>
                  <a:txBody>
                    <a:bodyPr/>
                    <a:lstStyle/>
                    <a:p>
                      <a:pPr algn="ctr" rtl="0" fontAlgn="ctr"/>
                      <a:r>
                        <a:rPr lang="en-IN" sz="1500" u="none" strike="noStrike">
                          <a:effectLst/>
                        </a:rPr>
                        <a:t>2015-16</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11,14,235</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10,90,713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23,522</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dirty="0">
                          <a:effectLst/>
                        </a:rPr>
                        <a:t>2.1</a:t>
                      </a:r>
                      <a:endParaRPr lang="en-IN" sz="15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153,366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148,463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4,903</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3.2</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8"/>
                  </a:ext>
                </a:extLst>
              </a:tr>
              <a:tr h="249797">
                <a:tc>
                  <a:txBody>
                    <a:bodyPr/>
                    <a:lstStyle/>
                    <a:p>
                      <a:pPr algn="ctr" rtl="0" fontAlgn="ctr"/>
                      <a:r>
                        <a:rPr lang="en-IN" sz="1500" u="none" strike="noStrike">
                          <a:effectLst/>
                        </a:rPr>
                        <a:t>2016-17</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11,42,092</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11,34,631</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7,461</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0.7</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159,542</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156,934</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2,608</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1.6</a:t>
                      </a:r>
                      <a:endParaRPr lang="en-IN" sz="15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09"/>
                  </a:ext>
                </a:extLst>
              </a:tr>
              <a:tr h="261334">
                <a:tc>
                  <a:txBody>
                    <a:bodyPr/>
                    <a:lstStyle/>
                    <a:p>
                      <a:pPr algn="ctr" rtl="0" fontAlgn="ctr"/>
                      <a:r>
                        <a:rPr lang="en-IN" sz="1500" u="none" strike="noStrike">
                          <a:effectLst/>
                        </a:rPr>
                        <a:t>2017-18 </a:t>
                      </a:r>
                      <a:endParaRPr lang="en-IN" sz="1500" b="1"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dirty="0">
                          <a:effectLst/>
                        </a:rPr>
                        <a:t>1,212,134</a:t>
                      </a:r>
                      <a:endParaRPr lang="en-IN" sz="15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1,203,567</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8,567</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r>
                        <a:rPr lang="en-IN" sz="1500" u="none" strike="noStrike">
                          <a:effectLst/>
                        </a:rPr>
                        <a:t>0.7</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164,066</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160,752</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a:effectLst/>
                        </a:rPr>
                        <a:t>3,314</a:t>
                      </a:r>
                      <a:endParaRPr lang="en-IN" sz="15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1500" u="none" strike="noStrike" dirty="0">
                          <a:effectLst/>
                        </a:rPr>
                        <a:t>2.0</a:t>
                      </a:r>
                      <a:endParaRPr lang="en-IN" sz="15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xmlns="" val="10010"/>
                  </a:ext>
                </a:extLst>
              </a:tr>
            </a:tbl>
          </a:graphicData>
        </a:graphic>
      </p:graphicFrame>
      <p:graphicFrame>
        <p:nvGraphicFramePr>
          <p:cNvPr id="8" name="Chart 7">
            <a:extLst>
              <a:ext uri="{FF2B5EF4-FFF2-40B4-BE49-F238E27FC236}">
                <a16:creationId xmlns:a16="http://schemas.microsoft.com/office/drawing/2014/main" xmlns="" id="{00000000-0008-0000-0100-000079410000}"/>
              </a:ext>
            </a:extLst>
          </p:cNvPr>
          <p:cNvGraphicFramePr>
            <a:graphicFrameLocks/>
          </p:cNvGraphicFramePr>
          <p:nvPr>
            <p:extLst/>
          </p:nvPr>
        </p:nvGraphicFramePr>
        <p:xfrm>
          <a:off x="300583" y="4048420"/>
          <a:ext cx="4271417" cy="22761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xmlns="" id="{00000000-0008-0000-0100-00007A410000}"/>
              </a:ext>
            </a:extLst>
          </p:cNvPr>
          <p:cNvGraphicFramePr>
            <a:graphicFrameLocks/>
          </p:cNvGraphicFramePr>
          <p:nvPr>
            <p:extLst/>
          </p:nvPr>
        </p:nvGraphicFramePr>
        <p:xfrm>
          <a:off x="4495801" y="4038895"/>
          <a:ext cx="4419596" cy="2276180"/>
        </p:xfrm>
        <a:graphic>
          <a:graphicData uri="http://schemas.openxmlformats.org/drawingml/2006/chart">
            <c:chart xmlns:c="http://schemas.openxmlformats.org/drawingml/2006/chart" xmlns:r="http://schemas.openxmlformats.org/officeDocument/2006/relationships" r:id="rId4"/>
          </a:graphicData>
        </a:graphic>
      </p:graphicFrame>
      <p:sp>
        <p:nvSpPr>
          <p:cNvPr id="9" name="Slide Number Placeholder 3">
            <a:extLst>
              <a:ext uri="{FF2B5EF4-FFF2-40B4-BE49-F238E27FC236}">
                <a16:creationId xmlns:a16="http://schemas.microsoft.com/office/drawing/2014/main" xmlns="" id="{D1498500-B9C3-4415-82FF-EFB38631ACF0}"/>
              </a:ext>
            </a:extLst>
          </p:cNvPr>
          <p:cNvSpPr txBox="1">
            <a:spLocks/>
          </p:cNvSpPr>
          <p:nvPr/>
        </p:nvSpPr>
        <p:spPr bwMode="auto">
          <a:xfrm>
            <a:off x="8591866" y="6289369"/>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l" rtl="0" eaLnBrk="1" fontAlgn="base" hangingPunct="1">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12</a:t>
            </a:fld>
            <a:r>
              <a:rPr lang="en-US" altLang="en-US" sz="1200">
                <a:solidFill>
                  <a:schemeClr val="bg1"/>
                </a:solidFill>
              </a:rPr>
              <a:t> 	</a:t>
            </a:r>
            <a:endParaRPr lang="en-US" altLang="en-US" sz="1200" dirty="0">
              <a:solidFill>
                <a:schemeClr val="bg1"/>
              </a:solidFill>
            </a:endParaRPr>
          </a:p>
        </p:txBody>
      </p:sp>
    </p:spTree>
    <p:extLst>
      <p:ext uri="{BB962C8B-B14F-4D97-AF65-F5344CB8AC3E}">
        <p14:creationId xmlns:p14="http://schemas.microsoft.com/office/powerpoint/2010/main" val="51966322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3" name="TextBox 6"/>
          <p:cNvSpPr txBox="1">
            <a:spLocks noChangeArrowheads="1"/>
          </p:cNvSpPr>
          <p:nvPr/>
        </p:nvSpPr>
        <p:spPr bwMode="auto">
          <a:xfrm>
            <a:off x="2590800" y="6400800"/>
            <a:ext cx="2438400" cy="246063"/>
          </a:xfrm>
          <a:prstGeom prst="rect">
            <a:avLst/>
          </a:prstGeom>
          <a:noFill/>
          <a:ln w="9525">
            <a:noFill/>
            <a:miter lim="800000"/>
            <a:headEnd/>
            <a:tailEnd/>
          </a:ln>
        </p:spPr>
        <p:txBody>
          <a:bodyPr>
            <a:spAutoFit/>
          </a:bodyPr>
          <a:lstStyle/>
          <a:p>
            <a:pPr eaLnBrk="1" hangingPunct="1">
              <a:defRPr/>
            </a:pPr>
            <a:r>
              <a:rPr lang="en-US" sz="1000" dirty="0">
                <a:solidFill>
                  <a:schemeClr val="tx2">
                    <a:lumMod val="60000"/>
                    <a:lumOff val="40000"/>
                  </a:schemeClr>
                </a:solidFill>
              </a:rPr>
              <a:t>Source: CEA</a:t>
            </a:r>
          </a:p>
        </p:txBody>
      </p:sp>
      <p:sp>
        <p:nvSpPr>
          <p:cNvPr id="9" name="Slide Number Placeholder 3">
            <a:extLst>
              <a:ext uri="{FF2B5EF4-FFF2-40B4-BE49-F238E27FC236}">
                <a16:creationId xmlns:a16="http://schemas.microsoft.com/office/drawing/2014/main" xmlns="" id="{D1498500-B9C3-4415-82FF-EFB38631ACF0}"/>
              </a:ext>
            </a:extLst>
          </p:cNvPr>
          <p:cNvSpPr txBox="1">
            <a:spLocks/>
          </p:cNvSpPr>
          <p:nvPr/>
        </p:nvSpPr>
        <p:spPr bwMode="auto">
          <a:xfrm>
            <a:off x="8591866" y="6289369"/>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l" rtl="0" eaLnBrk="1" fontAlgn="base" hangingPunct="1">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13</a:t>
            </a:fld>
            <a:r>
              <a:rPr lang="en-US" altLang="en-US" sz="1200">
                <a:solidFill>
                  <a:schemeClr val="bg1"/>
                </a:solidFill>
              </a:rPr>
              <a:t> 	</a:t>
            </a:r>
            <a:endParaRPr lang="en-US" altLang="en-US" sz="1200" dirty="0">
              <a:solidFill>
                <a:schemeClr val="bg1"/>
              </a:solidFill>
            </a:endParaRPr>
          </a:p>
        </p:txBody>
      </p:sp>
      <p:graphicFrame>
        <p:nvGraphicFramePr>
          <p:cNvPr id="11" name="Table 10">
            <a:extLst>
              <a:ext uri="{FF2B5EF4-FFF2-40B4-BE49-F238E27FC236}">
                <a16:creationId xmlns:a16="http://schemas.microsoft.com/office/drawing/2014/main" xmlns="" id="{0F3EB3FD-F950-4CB1-B827-86D824883560}"/>
              </a:ext>
            </a:extLst>
          </p:cNvPr>
          <p:cNvGraphicFramePr>
            <a:graphicFrameLocks noGrp="1"/>
          </p:cNvGraphicFramePr>
          <p:nvPr>
            <p:extLst>
              <p:ext uri="{D42A27DB-BD31-4B8C-83A1-F6EECF244321}">
                <p14:modId xmlns:p14="http://schemas.microsoft.com/office/powerpoint/2010/main" val="1747473194"/>
              </p:ext>
            </p:extLst>
          </p:nvPr>
        </p:nvGraphicFramePr>
        <p:xfrm>
          <a:off x="228600" y="936625"/>
          <a:ext cx="8839200" cy="5263802"/>
        </p:xfrm>
        <a:graphic>
          <a:graphicData uri="http://schemas.openxmlformats.org/drawingml/2006/table">
            <a:tbl>
              <a:tblPr firstRow="1" bandRow="1">
                <a:tableStyleId>{5C22544A-7EE6-4342-B048-85BDC9FD1C3A}</a:tableStyleId>
              </a:tblPr>
              <a:tblGrid>
                <a:gridCol w="3124200">
                  <a:extLst>
                    <a:ext uri="{9D8B030D-6E8A-4147-A177-3AD203B41FA5}">
                      <a16:colId xmlns:a16="http://schemas.microsoft.com/office/drawing/2014/main" xmlns="" val="20000"/>
                    </a:ext>
                  </a:extLst>
                </a:gridCol>
                <a:gridCol w="2362200">
                  <a:extLst>
                    <a:ext uri="{9D8B030D-6E8A-4147-A177-3AD203B41FA5}">
                      <a16:colId xmlns:a16="http://schemas.microsoft.com/office/drawing/2014/main" xmlns="" val="20001"/>
                    </a:ext>
                  </a:extLst>
                </a:gridCol>
                <a:gridCol w="3352800">
                  <a:extLst>
                    <a:ext uri="{9D8B030D-6E8A-4147-A177-3AD203B41FA5}">
                      <a16:colId xmlns:a16="http://schemas.microsoft.com/office/drawing/2014/main" xmlns="" val="20002"/>
                    </a:ext>
                  </a:extLst>
                </a:gridCol>
              </a:tblGrid>
              <a:tr h="646120">
                <a:tc>
                  <a:txBody>
                    <a:bodyPr/>
                    <a:lstStyle/>
                    <a:p>
                      <a:pPr algn="just"/>
                      <a:r>
                        <a:rPr lang="en-US" sz="1800" dirty="0"/>
                        <a:t>Nature of Contract</a:t>
                      </a:r>
                    </a:p>
                  </a:txBody>
                  <a:tcPr marT="46152" marB="46152"/>
                </a:tc>
                <a:tc>
                  <a:txBody>
                    <a:bodyPr/>
                    <a:lstStyle/>
                    <a:p>
                      <a:pPr algn="just"/>
                      <a:r>
                        <a:rPr lang="en-US" sz="1800" dirty="0"/>
                        <a:t>Duration of Contract</a:t>
                      </a:r>
                    </a:p>
                  </a:txBody>
                  <a:tcPr marT="46152" marB="46152"/>
                </a:tc>
                <a:tc>
                  <a:txBody>
                    <a:bodyPr/>
                    <a:lstStyle/>
                    <a:p>
                      <a:pPr algn="just"/>
                      <a:r>
                        <a:rPr lang="en-US" sz="1800" dirty="0"/>
                        <a:t>Transmission Open access availability</a:t>
                      </a:r>
                    </a:p>
                  </a:txBody>
                  <a:tcPr marT="46152" marB="46152"/>
                </a:tc>
                <a:extLst>
                  <a:ext uri="{0D108BD9-81ED-4DB2-BD59-A6C34878D82A}">
                    <a16:rowId xmlns:a16="http://schemas.microsoft.com/office/drawing/2014/main" xmlns="" val="10000"/>
                  </a:ext>
                </a:extLst>
              </a:tr>
              <a:tr h="923028">
                <a:tc>
                  <a:txBody>
                    <a:bodyPr/>
                    <a:lstStyle/>
                    <a:p>
                      <a:r>
                        <a:rPr lang="en-US" sz="1800" dirty="0"/>
                        <a:t>Long Term</a:t>
                      </a:r>
                    </a:p>
                  </a:txBody>
                  <a:tcPr marT="46152" marB="46152"/>
                </a:tc>
                <a:tc>
                  <a:txBody>
                    <a:bodyPr/>
                    <a:lstStyle/>
                    <a:p>
                      <a:pPr algn="just"/>
                      <a:r>
                        <a:rPr lang="en-US" sz="1800" baseline="0" dirty="0"/>
                        <a:t>&gt;7 years &amp; </a:t>
                      </a:r>
                      <a:r>
                        <a:rPr lang="en-US" sz="1800" baseline="0" dirty="0" err="1"/>
                        <a:t>Upto</a:t>
                      </a:r>
                      <a:r>
                        <a:rPr lang="en-US" sz="1800" baseline="0" dirty="0"/>
                        <a:t> 25 Years   </a:t>
                      </a:r>
                      <a:endParaRPr lang="en-US" sz="1800" dirty="0"/>
                    </a:p>
                  </a:txBody>
                  <a:tcPr marT="46152" marB="46152"/>
                </a:tc>
                <a:tc>
                  <a:txBody>
                    <a:bodyPr/>
                    <a:lstStyle/>
                    <a:p>
                      <a:pPr algn="just"/>
                      <a:r>
                        <a:rPr lang="en-US" sz="1800" dirty="0"/>
                        <a:t>Long term open access is available for a period more than 7 years</a:t>
                      </a:r>
                    </a:p>
                  </a:txBody>
                  <a:tcPr marT="46152" marB="46152"/>
                </a:tc>
                <a:extLst>
                  <a:ext uri="{0D108BD9-81ED-4DB2-BD59-A6C34878D82A}">
                    <a16:rowId xmlns:a16="http://schemas.microsoft.com/office/drawing/2014/main" xmlns="" val="10001"/>
                  </a:ext>
                </a:extLst>
              </a:tr>
              <a:tr h="923028">
                <a:tc>
                  <a:txBody>
                    <a:bodyPr/>
                    <a:lstStyle/>
                    <a:p>
                      <a:r>
                        <a:rPr lang="en-US" sz="1800" dirty="0"/>
                        <a:t>Medium Term</a:t>
                      </a:r>
                    </a:p>
                  </a:txBody>
                  <a:tcPr marT="46152" marB="46152"/>
                </a:tc>
                <a:tc>
                  <a:txBody>
                    <a:bodyPr/>
                    <a:lstStyle/>
                    <a:p>
                      <a:pPr algn="just"/>
                      <a:r>
                        <a:rPr lang="en-US" sz="1800" baseline="0" dirty="0"/>
                        <a:t>&gt;1 Year &amp; </a:t>
                      </a:r>
                      <a:r>
                        <a:rPr lang="en-US" sz="1800" baseline="0" dirty="0" err="1"/>
                        <a:t>Upto</a:t>
                      </a:r>
                      <a:r>
                        <a:rPr lang="en-US" sz="1800" baseline="0" dirty="0"/>
                        <a:t> 5 years</a:t>
                      </a:r>
                      <a:endParaRPr lang="en-US" sz="1800" dirty="0"/>
                    </a:p>
                  </a:txBody>
                  <a:tcPr marT="46152" marB="46152"/>
                </a:tc>
                <a:tc>
                  <a:txBody>
                    <a:bodyPr/>
                    <a:lstStyle/>
                    <a:p>
                      <a:pPr algn="just"/>
                      <a:r>
                        <a:rPr lang="en-US" sz="1800" dirty="0"/>
                        <a:t>Medium term open access is available for</a:t>
                      </a:r>
                      <a:r>
                        <a:rPr lang="en-US" sz="1800" baseline="0" dirty="0"/>
                        <a:t> a period of 3 months to 5 years</a:t>
                      </a:r>
                      <a:endParaRPr lang="en-US" sz="1800" dirty="0"/>
                    </a:p>
                  </a:txBody>
                  <a:tcPr marT="46152" marB="46152"/>
                </a:tc>
                <a:extLst>
                  <a:ext uri="{0D108BD9-81ED-4DB2-BD59-A6C34878D82A}">
                    <a16:rowId xmlns:a16="http://schemas.microsoft.com/office/drawing/2014/main" xmlns="" val="10002"/>
                  </a:ext>
                </a:extLst>
              </a:tr>
              <a:tr h="369211">
                <a:tc gridSpan="3">
                  <a:txBody>
                    <a:bodyPr/>
                    <a:lstStyle/>
                    <a:p>
                      <a:r>
                        <a:rPr lang="en-US" sz="1800" b="1" dirty="0"/>
                        <a:t>Short Term </a:t>
                      </a:r>
                    </a:p>
                  </a:txBody>
                  <a:tcPr marT="46152" marB="46152"/>
                </a:tc>
                <a:tc hMerge="1">
                  <a:txBody>
                    <a:bodyPr/>
                    <a:lstStyle/>
                    <a:p>
                      <a:endParaRPr lang="en-US" sz="1800" dirty="0"/>
                    </a:p>
                  </a:txBody>
                  <a:tcPr marT="46152" marB="46152"/>
                </a:tc>
                <a:tc hMerge="1">
                  <a:txBody>
                    <a:bodyPr/>
                    <a:lstStyle/>
                    <a:p>
                      <a:endParaRPr lang="en-IN"/>
                    </a:p>
                  </a:txBody>
                  <a:tcPr/>
                </a:tc>
                <a:extLst>
                  <a:ext uri="{0D108BD9-81ED-4DB2-BD59-A6C34878D82A}">
                    <a16:rowId xmlns:a16="http://schemas.microsoft.com/office/drawing/2014/main" xmlns="" val="10003"/>
                  </a:ext>
                </a:extLst>
              </a:tr>
              <a:tr h="469188">
                <a:tc>
                  <a:txBody>
                    <a:bodyPr/>
                    <a:lstStyle/>
                    <a:p>
                      <a:pPr algn="just"/>
                      <a:r>
                        <a:rPr lang="en-US" sz="1800" dirty="0"/>
                        <a:t>Short Term – Bilateral</a:t>
                      </a:r>
                    </a:p>
                  </a:txBody>
                  <a:tcPr marT="46152" marB="46152"/>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800" dirty="0"/>
                        <a:t>Up</a:t>
                      </a:r>
                      <a:r>
                        <a:rPr lang="en-US" sz="1800" baseline="0" dirty="0"/>
                        <a:t> to 1 year</a:t>
                      </a:r>
                      <a:endParaRPr lang="en-US" sz="1800" dirty="0"/>
                    </a:p>
                  </a:txBody>
                  <a:tcPr marT="46152" marB="46152"/>
                </a:tc>
                <a:tc>
                  <a:txBody>
                    <a:bodyPr/>
                    <a:lstStyle/>
                    <a:p>
                      <a:pPr algn="just"/>
                      <a:r>
                        <a:rPr lang="en-US" sz="1800" dirty="0"/>
                        <a:t>For</a:t>
                      </a:r>
                      <a:r>
                        <a:rPr lang="en-US" sz="1800" baseline="0" dirty="0"/>
                        <a:t> a period of up to 3 months</a:t>
                      </a:r>
                      <a:endParaRPr lang="en-US" sz="1800" dirty="0"/>
                    </a:p>
                  </a:txBody>
                  <a:tcPr marT="46152" marB="46152"/>
                </a:tc>
                <a:extLst>
                  <a:ext uri="{0D108BD9-81ED-4DB2-BD59-A6C34878D82A}">
                    <a16:rowId xmlns:a16="http://schemas.microsoft.com/office/drawing/2014/main" xmlns="" val="10004"/>
                  </a:ext>
                </a:extLst>
              </a:tr>
              <a:tr h="646120">
                <a:tc rowSpan="2">
                  <a:txBody>
                    <a:bodyPr/>
                    <a:lstStyle/>
                    <a:p>
                      <a:r>
                        <a:rPr lang="en-US" sz="1800" dirty="0"/>
                        <a:t>Short Term – Power Exchange</a:t>
                      </a:r>
                    </a:p>
                  </a:txBody>
                  <a:tcPr marT="46152" marB="46152"/>
                </a:tc>
                <a:tc>
                  <a:txBody>
                    <a:bodyPr/>
                    <a:lstStyle/>
                    <a:p>
                      <a:pPr algn="just"/>
                      <a:r>
                        <a:rPr lang="en-US" sz="1800" dirty="0"/>
                        <a:t>Day Ahead Market      (1 day)</a:t>
                      </a:r>
                    </a:p>
                  </a:txBody>
                  <a:tcPr marT="46152" marB="46152"/>
                </a:tc>
                <a:tc>
                  <a:txBody>
                    <a:bodyPr/>
                    <a:lstStyle/>
                    <a:p>
                      <a:pPr algn="just"/>
                      <a:r>
                        <a:rPr lang="en-US" sz="1800" dirty="0"/>
                        <a:t>1</a:t>
                      </a:r>
                      <a:r>
                        <a:rPr lang="en-US" sz="1800" baseline="0" dirty="0"/>
                        <a:t> day (corridor left after short term bilateral)</a:t>
                      </a:r>
                      <a:endParaRPr lang="en-US" sz="1800" dirty="0">
                        <a:solidFill>
                          <a:srgbClr val="FF0000"/>
                        </a:solidFill>
                      </a:endParaRPr>
                    </a:p>
                  </a:txBody>
                  <a:tcPr marT="46152" marB="46152"/>
                </a:tc>
                <a:extLst>
                  <a:ext uri="{0D108BD9-81ED-4DB2-BD59-A6C34878D82A}">
                    <a16:rowId xmlns:a16="http://schemas.microsoft.com/office/drawing/2014/main" xmlns="" val="10005"/>
                  </a:ext>
                </a:extLst>
              </a:tr>
              <a:tr h="646120">
                <a:tc vMerge="1">
                  <a:txBody>
                    <a:bodyPr/>
                    <a:lstStyle/>
                    <a:p>
                      <a:endParaRPr lang="en-US"/>
                    </a:p>
                  </a:txBody>
                  <a:tcPr/>
                </a:tc>
                <a:tc>
                  <a:txBody>
                    <a:bodyPr/>
                    <a:lstStyle/>
                    <a:p>
                      <a:pPr algn="just"/>
                      <a:r>
                        <a:rPr lang="en-US" sz="1800" dirty="0"/>
                        <a:t>Term Ahead Market      (</a:t>
                      </a:r>
                      <a:r>
                        <a:rPr lang="en-US" sz="1800" baseline="0" dirty="0"/>
                        <a:t> Week Ahead</a:t>
                      </a:r>
                      <a:r>
                        <a:rPr lang="en-US" sz="1800" dirty="0"/>
                        <a:t>)</a:t>
                      </a:r>
                    </a:p>
                  </a:txBody>
                  <a:tcPr marT="46152" marB="46152"/>
                </a:tc>
                <a:tc>
                  <a:txBody>
                    <a:bodyPr/>
                    <a:lstStyle/>
                    <a:p>
                      <a:pPr algn="just"/>
                      <a:r>
                        <a:rPr lang="en-US" sz="1800" dirty="0"/>
                        <a:t>Weekly basis (FCFS/Day Ahead)</a:t>
                      </a:r>
                    </a:p>
                  </a:txBody>
                  <a:tcPr marT="46152" marB="46152"/>
                </a:tc>
                <a:extLst>
                  <a:ext uri="{0D108BD9-81ED-4DB2-BD59-A6C34878D82A}">
                    <a16:rowId xmlns:a16="http://schemas.microsoft.com/office/drawing/2014/main" xmlns="" val="10006"/>
                  </a:ext>
                </a:extLst>
              </a:tr>
              <a:tr h="640987">
                <a:tc>
                  <a:txBody>
                    <a:bodyPr/>
                    <a:lstStyle/>
                    <a:p>
                      <a:pPr algn="just"/>
                      <a:r>
                        <a:rPr lang="en-US" sz="1800" dirty="0"/>
                        <a:t>Deviation Settlement Mechanism</a:t>
                      </a:r>
                    </a:p>
                  </a:txBody>
                  <a:tcPr marT="46152" marB="46152"/>
                </a:tc>
                <a:tc gridSpan="2">
                  <a:txBody>
                    <a:bodyPr/>
                    <a:lstStyle/>
                    <a:p>
                      <a:pPr algn="just"/>
                      <a:r>
                        <a:rPr lang="en-US" sz="1800" dirty="0"/>
                        <a:t>Real</a:t>
                      </a:r>
                      <a:r>
                        <a:rPr lang="en-US" sz="1800" baseline="0" dirty="0"/>
                        <a:t> time balancing mechanism for settling deviation from schedule</a:t>
                      </a:r>
                      <a:endParaRPr lang="en-US" sz="1800" dirty="0"/>
                    </a:p>
                  </a:txBody>
                  <a:tcPr marT="46152" marB="46152"/>
                </a:tc>
                <a:tc hMerge="1">
                  <a:txBody>
                    <a:bodyPr/>
                    <a:lstStyle/>
                    <a:p>
                      <a:endParaRPr lang="en-IN"/>
                    </a:p>
                  </a:txBody>
                  <a:tcPr/>
                </a:tc>
                <a:extLst>
                  <a:ext uri="{0D108BD9-81ED-4DB2-BD59-A6C34878D82A}">
                    <a16:rowId xmlns:a16="http://schemas.microsoft.com/office/drawing/2014/main" xmlns="" val="10007"/>
                  </a:ext>
                </a:extLst>
              </a:tr>
            </a:tbl>
          </a:graphicData>
        </a:graphic>
      </p:graphicFrame>
      <p:sp>
        <p:nvSpPr>
          <p:cNvPr id="12" name="Title 1">
            <a:extLst>
              <a:ext uri="{FF2B5EF4-FFF2-40B4-BE49-F238E27FC236}">
                <a16:creationId xmlns:a16="http://schemas.microsoft.com/office/drawing/2014/main" xmlns="" id="{8636686E-C8C3-4A25-B74A-C6F0164FE318}"/>
              </a:ext>
            </a:extLst>
          </p:cNvPr>
          <p:cNvSpPr>
            <a:spLocks noGrp="1"/>
          </p:cNvSpPr>
          <p:nvPr>
            <p:ph type="title"/>
          </p:nvPr>
        </p:nvSpPr>
        <p:spPr>
          <a:xfrm>
            <a:off x="228600" y="196677"/>
            <a:ext cx="8458200" cy="639762"/>
          </a:xfrm>
        </p:spPr>
        <p:txBody>
          <a:bodyPr>
            <a:noAutofit/>
          </a:bodyPr>
          <a:lstStyle/>
          <a:p>
            <a:pPr algn="l" eaLnBrk="1" fontAlgn="auto" hangingPunct="1">
              <a:spcAft>
                <a:spcPts val="0"/>
              </a:spcAft>
              <a:defRPr/>
            </a:pPr>
            <a:r>
              <a:rPr lang="en-US" sz="2800" b="1" kern="0" dirty="0">
                <a:solidFill>
                  <a:schemeClr val="accent1">
                    <a:lumMod val="50000"/>
                  </a:schemeClr>
                </a:solidFill>
                <a:latin typeface="+mj-lt"/>
                <a:ea typeface="+mn-ea"/>
                <a:cs typeface="+mn-cs"/>
              </a:rPr>
              <a:t>Indian Power Market Structure </a:t>
            </a:r>
            <a:br>
              <a:rPr lang="en-US" sz="2800" b="1" kern="0" dirty="0">
                <a:solidFill>
                  <a:schemeClr val="accent1">
                    <a:lumMod val="50000"/>
                  </a:schemeClr>
                </a:solidFill>
                <a:latin typeface="+mj-lt"/>
                <a:ea typeface="+mn-ea"/>
                <a:cs typeface="+mn-cs"/>
              </a:rPr>
            </a:br>
            <a:r>
              <a:rPr lang="en-US" sz="2800" b="1" kern="0" dirty="0">
                <a:solidFill>
                  <a:schemeClr val="accent1">
                    <a:lumMod val="50000"/>
                  </a:schemeClr>
                </a:solidFill>
                <a:latin typeface="+mj-lt"/>
                <a:ea typeface="+mn-ea"/>
                <a:cs typeface="+mn-cs"/>
              </a:rPr>
              <a:t>Types of Power Procurement Contracts</a:t>
            </a:r>
          </a:p>
        </p:txBody>
      </p:sp>
    </p:spTree>
    <p:extLst>
      <p:ext uri="{BB962C8B-B14F-4D97-AF65-F5344CB8AC3E}">
        <p14:creationId xmlns:p14="http://schemas.microsoft.com/office/powerpoint/2010/main" val="43190910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1"/>
          <p:cNvSpPr txBox="1">
            <a:spLocks noChangeArrowheads="1"/>
          </p:cNvSpPr>
          <p:nvPr/>
        </p:nvSpPr>
        <p:spPr bwMode="auto">
          <a:xfrm>
            <a:off x="228600" y="339725"/>
            <a:ext cx="7620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3200" b="1" dirty="0">
                <a:solidFill>
                  <a:schemeClr val="accent1">
                    <a:lumMod val="50000"/>
                  </a:schemeClr>
                </a:solidFill>
                <a:latin typeface="Calibri" panose="020F0502020204030204" pitchFamily="34" charset="0"/>
              </a:rPr>
              <a:t>Transmission Corridor Priority </a:t>
            </a:r>
          </a:p>
        </p:txBody>
      </p:sp>
      <p:graphicFrame>
        <p:nvGraphicFramePr>
          <p:cNvPr id="3" name="Diagram 2"/>
          <p:cNvGraphicFramePr/>
          <p:nvPr>
            <p:extLst>
              <p:ext uri="{D42A27DB-BD31-4B8C-83A1-F6EECF244321}">
                <p14:modId xmlns:p14="http://schemas.microsoft.com/office/powerpoint/2010/main" val="1032208910"/>
              </p:ext>
            </p:extLst>
          </p:nvPr>
        </p:nvGraphicFramePr>
        <p:xfrm>
          <a:off x="304800" y="1752600"/>
          <a:ext cx="8610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3252" name="TextBox 1"/>
          <p:cNvSpPr txBox="1">
            <a:spLocks noChangeArrowheads="1"/>
          </p:cNvSpPr>
          <p:nvPr/>
        </p:nvSpPr>
        <p:spPr bwMode="auto">
          <a:xfrm>
            <a:off x="457200" y="1066800"/>
            <a:ext cx="8458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dirty="0"/>
              <a:t>Procurers must keep in mind the priority for transmission corridor related to various options available for power procurement.</a:t>
            </a:r>
          </a:p>
        </p:txBody>
      </p:sp>
      <p:sp>
        <p:nvSpPr>
          <p:cNvPr id="6" name="Slide Number Placeholder 3">
            <a:extLst>
              <a:ext uri="{FF2B5EF4-FFF2-40B4-BE49-F238E27FC236}">
                <a16:creationId xmlns:a16="http://schemas.microsoft.com/office/drawing/2014/main" xmlns="" id="{F2CF2F13-595F-469E-BC58-D3DB4E0E53FA}"/>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14</a:t>
            </a:fld>
            <a:r>
              <a:rPr lang="en-US" altLang="en-US" sz="1200" dirty="0">
                <a:solidFill>
                  <a:schemeClr val="bg1"/>
                </a:solidFill>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Box 1"/>
          <p:cNvSpPr txBox="1">
            <a:spLocks noChangeArrowheads="1"/>
          </p:cNvSpPr>
          <p:nvPr/>
        </p:nvSpPr>
        <p:spPr bwMode="auto">
          <a:xfrm>
            <a:off x="228600" y="328731"/>
            <a:ext cx="807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US" altLang="en-US" sz="2800" b="1" dirty="0">
                <a:solidFill>
                  <a:schemeClr val="accent1">
                    <a:lumMod val="50000"/>
                  </a:schemeClr>
                </a:solidFill>
                <a:latin typeface="Calibri" panose="020F0502020204030204" pitchFamily="34" charset="0"/>
              </a:rPr>
              <a:t>Indian Power </a:t>
            </a:r>
            <a:r>
              <a:rPr lang="en-US" altLang="en-US" sz="2800" b="1" dirty="0">
                <a:solidFill>
                  <a:schemeClr val="accent1">
                    <a:lumMod val="50000"/>
                  </a:schemeClr>
                </a:solidFill>
                <a:latin typeface="+mj-lt"/>
              </a:rPr>
              <a:t>Market</a:t>
            </a:r>
            <a:r>
              <a:rPr lang="en-US" altLang="en-US" sz="2800" b="1" dirty="0">
                <a:solidFill>
                  <a:schemeClr val="accent1">
                    <a:lumMod val="50000"/>
                  </a:schemeClr>
                </a:solidFill>
                <a:latin typeface="Calibri" panose="020F0502020204030204" pitchFamily="34" charset="0"/>
              </a:rPr>
              <a:t> – Percentage Energy Share</a:t>
            </a:r>
            <a:endParaRPr lang="en-US" altLang="en-US" sz="2800" b="1" dirty="0">
              <a:solidFill>
                <a:srgbClr val="000000"/>
              </a:solidFill>
              <a:latin typeface="Calibri" panose="020F0502020204030204" pitchFamily="34" charset="0"/>
            </a:endParaRPr>
          </a:p>
        </p:txBody>
      </p:sp>
      <p:sp>
        <p:nvSpPr>
          <p:cNvPr id="49156" name="TextBox 4"/>
          <p:cNvSpPr txBox="1">
            <a:spLocks noChangeArrowheads="1"/>
          </p:cNvSpPr>
          <p:nvPr/>
        </p:nvSpPr>
        <p:spPr bwMode="auto">
          <a:xfrm>
            <a:off x="4572000" y="942975"/>
            <a:ext cx="4267200" cy="5355312"/>
          </a:xfrm>
          <a:prstGeom prst="rect">
            <a:avLst/>
          </a:prstGeom>
          <a:noFill/>
          <a:ln>
            <a:noFill/>
          </a:ln>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algn="just">
              <a:lnSpc>
                <a:spcPct val="150000"/>
              </a:lnSpc>
              <a:buFont typeface="Wingdings" panose="05000000000000000000" pitchFamily="2" charset="2"/>
              <a:buChar char="Ø"/>
              <a:defRPr/>
            </a:pPr>
            <a:r>
              <a:rPr lang="en-US" altLang="en-US" dirty="0">
                <a:solidFill>
                  <a:srgbClr val="000000"/>
                </a:solidFill>
                <a:latin typeface="Calibri" panose="020F0502020204030204" pitchFamily="34" charset="0"/>
              </a:rPr>
              <a:t>Largely tied-up through Long term PPAs </a:t>
            </a:r>
          </a:p>
          <a:p>
            <a:pPr marL="285750" indent="-285750" algn="just">
              <a:lnSpc>
                <a:spcPct val="150000"/>
              </a:lnSpc>
              <a:buFont typeface="Wingdings" panose="05000000000000000000" pitchFamily="2" charset="2"/>
              <a:buChar char="Ø"/>
              <a:defRPr/>
            </a:pPr>
            <a:r>
              <a:rPr lang="en-US" altLang="en-US" dirty="0">
                <a:solidFill>
                  <a:srgbClr val="000000"/>
                </a:solidFill>
                <a:latin typeface="Calibri" panose="020F0502020204030204" pitchFamily="34" charset="0"/>
              </a:rPr>
              <a:t>Short term bilateral market dominated by few players accounting for over 85% volume of short term market</a:t>
            </a:r>
          </a:p>
          <a:p>
            <a:pPr marL="285750" indent="-285750" algn="just">
              <a:lnSpc>
                <a:spcPct val="150000"/>
              </a:lnSpc>
              <a:buFont typeface="Wingdings" panose="05000000000000000000" pitchFamily="2" charset="2"/>
              <a:buChar char="Ø"/>
              <a:defRPr/>
            </a:pPr>
            <a:r>
              <a:rPr lang="en-US" altLang="en-US" dirty="0">
                <a:solidFill>
                  <a:srgbClr val="000000"/>
                </a:solidFill>
                <a:latin typeface="Calibri" panose="020F0502020204030204" pitchFamily="34" charset="0"/>
              </a:rPr>
              <a:t>Low liquidity in short term market </a:t>
            </a:r>
          </a:p>
          <a:p>
            <a:pPr marL="285750" indent="-285750" algn="just">
              <a:lnSpc>
                <a:spcPct val="150000"/>
              </a:lnSpc>
              <a:buFont typeface="Wingdings" panose="05000000000000000000" pitchFamily="2" charset="2"/>
              <a:buChar char="Ø"/>
              <a:defRPr/>
            </a:pPr>
            <a:r>
              <a:rPr lang="en-US" altLang="en-US" dirty="0">
                <a:solidFill>
                  <a:srgbClr val="000000"/>
                </a:solidFill>
                <a:latin typeface="Calibri" panose="020F0502020204030204" pitchFamily="34" charset="0"/>
              </a:rPr>
              <a:t>Coal India Limited (CIL) giving coal only for long term PPAs</a:t>
            </a:r>
          </a:p>
          <a:p>
            <a:pPr marL="285750" indent="-285750" algn="just">
              <a:lnSpc>
                <a:spcPct val="150000"/>
              </a:lnSpc>
              <a:buFont typeface="Wingdings" panose="05000000000000000000" pitchFamily="2" charset="2"/>
              <a:buChar char="Ø"/>
              <a:defRPr/>
            </a:pPr>
            <a:r>
              <a:rPr lang="en-US" altLang="en-US" dirty="0">
                <a:solidFill>
                  <a:srgbClr val="000000"/>
                </a:solidFill>
                <a:latin typeface="Calibri" panose="020F0502020204030204" pitchFamily="34" charset="0"/>
              </a:rPr>
              <a:t> Volume settled through DSM is progressively declining because of tightening of frequency band by Central Electricity Regulatory Commission) CERC and emergence of Power Exchange (PX)</a:t>
            </a:r>
          </a:p>
          <a:p>
            <a:pPr>
              <a:defRPr/>
            </a:pPr>
            <a:endParaRPr lang="en-US" altLang="en-US" dirty="0">
              <a:solidFill>
                <a:srgbClr val="000000"/>
              </a:solidFill>
            </a:endParaRPr>
          </a:p>
        </p:txBody>
      </p:sp>
      <p:graphicFrame>
        <p:nvGraphicFramePr>
          <p:cNvPr id="6" name="Chart 5"/>
          <p:cNvGraphicFramePr>
            <a:graphicFrameLocks/>
          </p:cNvGraphicFramePr>
          <p:nvPr>
            <p:extLst/>
          </p:nvPr>
        </p:nvGraphicFramePr>
        <p:xfrm>
          <a:off x="533400" y="1219200"/>
          <a:ext cx="35814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7" name="Slide Number Placeholder 3">
            <a:extLst>
              <a:ext uri="{FF2B5EF4-FFF2-40B4-BE49-F238E27FC236}">
                <a16:creationId xmlns:a16="http://schemas.microsoft.com/office/drawing/2014/main" xmlns="" id="{C188A9EF-D1E1-4454-863D-AEA178235941}"/>
              </a:ext>
            </a:extLst>
          </p:cNvPr>
          <p:cNvSpPr txBox="1">
            <a:spLocks/>
          </p:cNvSpPr>
          <p:nvPr/>
        </p:nvSpPr>
        <p:spPr bwMode="auto">
          <a:xfrm>
            <a:off x="8686800" y="6326747"/>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15</a:t>
            </a:fld>
            <a:r>
              <a:rPr lang="en-US" altLang="en-US" sz="1200" dirty="0">
                <a:solidFill>
                  <a:schemeClr val="bg1"/>
                </a:solidFill>
              </a:rPr>
              <a:t> 	</a:t>
            </a:r>
          </a:p>
        </p:txBody>
      </p:sp>
    </p:spTree>
    <p:extLst>
      <p:ext uri="{BB962C8B-B14F-4D97-AF65-F5344CB8AC3E}">
        <p14:creationId xmlns:p14="http://schemas.microsoft.com/office/powerpoint/2010/main" val="4117220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5" descr="presention 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1524000"/>
            <a:ext cx="7315200" cy="25146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dirty="0"/>
          </a:p>
        </p:txBody>
      </p:sp>
      <p:sp>
        <p:nvSpPr>
          <p:cNvPr id="9" name="TextBox 8"/>
          <p:cNvSpPr txBox="1"/>
          <p:nvPr/>
        </p:nvSpPr>
        <p:spPr>
          <a:xfrm>
            <a:off x="2057400" y="3124200"/>
            <a:ext cx="6553200" cy="461665"/>
          </a:xfrm>
          <a:prstGeom prst="rect">
            <a:avLst/>
          </a:prstGeom>
          <a:solidFill>
            <a:schemeClr val="bg1">
              <a:lumMod val="65000"/>
            </a:schemeClr>
          </a:solidFill>
        </p:spPr>
        <p:txBody>
          <a:bodyPr wrap="square">
            <a:spAutoFit/>
          </a:bodyPr>
          <a:lstStyle/>
          <a:p>
            <a:pPr lvl="0" algn="r"/>
            <a:r>
              <a:rPr lang="en-US" sz="2400" b="1" dirty="0"/>
              <a:t>Open Access &amp; Barriers</a:t>
            </a:r>
          </a:p>
        </p:txBody>
      </p:sp>
      <p:pic>
        <p:nvPicPr>
          <p:cNvPr id="164869" name="Picture 10" descr="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676400"/>
            <a:ext cx="3171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5760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xmlns="" id="{1197C87C-46F9-4357-B894-7DD3A4A20181}"/>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17</a:t>
            </a:fld>
            <a:r>
              <a:rPr lang="en-US" altLang="en-US" sz="1200" dirty="0">
                <a:solidFill>
                  <a:schemeClr val="bg1"/>
                </a:solidFill>
              </a:rPr>
              <a:t> 	</a:t>
            </a:r>
          </a:p>
        </p:txBody>
      </p:sp>
      <p:sp>
        <p:nvSpPr>
          <p:cNvPr id="6" name="object 5">
            <a:extLst>
              <a:ext uri="{FF2B5EF4-FFF2-40B4-BE49-F238E27FC236}">
                <a16:creationId xmlns:a16="http://schemas.microsoft.com/office/drawing/2014/main" xmlns="" id="{F671F64B-D793-4E9D-8012-460C1BB8209F}"/>
              </a:ext>
            </a:extLst>
          </p:cNvPr>
          <p:cNvSpPr txBox="1"/>
          <p:nvPr/>
        </p:nvSpPr>
        <p:spPr>
          <a:xfrm>
            <a:off x="349884" y="1008425"/>
            <a:ext cx="8641715" cy="5286062"/>
          </a:xfrm>
          <a:prstGeom prst="rect">
            <a:avLst/>
          </a:prstGeom>
        </p:spPr>
        <p:txBody>
          <a:bodyPr vert="horz" wrap="square" lIns="0" tIns="12700" rIns="0" bIns="0" rtlCol="0">
            <a:spAutoFit/>
          </a:bodyPr>
          <a:lstStyle/>
          <a:p>
            <a:pPr marL="12700" algn="just">
              <a:spcBef>
                <a:spcPts val="100"/>
              </a:spcBef>
              <a:tabLst>
                <a:tab pos="2390775" algn="l"/>
              </a:tabLst>
            </a:pPr>
            <a:r>
              <a:rPr lang="en-US" altLang="en-US" dirty="0">
                <a:latin typeface="Arial"/>
                <a:cs typeface="Arial"/>
              </a:rPr>
              <a:t>The Electricity Act 2003 introduced </a:t>
            </a:r>
            <a:r>
              <a:rPr lang="en-US" altLang="en-US" b="1" dirty="0">
                <a:latin typeface="Arial"/>
                <a:cs typeface="Arial"/>
              </a:rPr>
              <a:t>Open Access, </a:t>
            </a:r>
            <a:r>
              <a:rPr lang="en-US" altLang="en-US" dirty="0">
                <a:latin typeface="Arial"/>
                <a:cs typeface="Arial"/>
              </a:rPr>
              <a:t>to create </a:t>
            </a:r>
            <a:r>
              <a:rPr lang="en-US" altLang="en-US" b="1" dirty="0">
                <a:latin typeface="Arial"/>
                <a:cs typeface="Arial"/>
              </a:rPr>
              <a:t>market driven</a:t>
            </a:r>
            <a:r>
              <a:rPr lang="en-US" altLang="en-US" dirty="0">
                <a:latin typeface="Arial"/>
                <a:cs typeface="Arial"/>
              </a:rPr>
              <a:t> power procurement  as</a:t>
            </a:r>
            <a:r>
              <a:rPr lang="en-US" altLang="en-US" b="1" dirty="0">
                <a:latin typeface="Arial"/>
                <a:cs typeface="Arial"/>
              </a:rPr>
              <a:t> </a:t>
            </a:r>
            <a:r>
              <a:rPr lang="en-US" altLang="en-US" dirty="0">
                <a:latin typeface="Arial"/>
                <a:cs typeface="Arial"/>
              </a:rPr>
              <a:t>opposed to supply of electricity through state monopolies </a:t>
            </a:r>
            <a:endParaRPr lang="en-IN" sz="1800" b="1" dirty="0">
              <a:latin typeface="Arial"/>
              <a:cs typeface="Arial"/>
            </a:endParaRPr>
          </a:p>
          <a:p>
            <a:pPr marL="353695" marR="5080" indent="-85725" algn="just">
              <a:lnSpc>
                <a:spcPts val="1730"/>
              </a:lnSpc>
              <a:spcBef>
                <a:spcPts val="415"/>
              </a:spcBef>
            </a:pPr>
            <a:endParaRPr lang="en-IN" sz="1800" b="1" i="1" spc="-5" dirty="0">
              <a:latin typeface="Arial"/>
              <a:cs typeface="Arial"/>
            </a:endParaRPr>
          </a:p>
          <a:p>
            <a:pPr marL="353695" marR="5080" indent="-85725" algn="just">
              <a:lnSpc>
                <a:spcPts val="1730"/>
              </a:lnSpc>
              <a:spcBef>
                <a:spcPts val="415"/>
              </a:spcBef>
            </a:pPr>
            <a:r>
              <a:rPr sz="1800" b="1" i="1" spc="-5" dirty="0">
                <a:latin typeface="Arial"/>
                <a:cs typeface="Arial"/>
              </a:rPr>
              <a:t>“open </a:t>
            </a:r>
            <a:r>
              <a:rPr sz="1800" b="1" i="1" spc="-10" dirty="0">
                <a:latin typeface="Arial"/>
                <a:cs typeface="Arial"/>
              </a:rPr>
              <a:t>access” </a:t>
            </a:r>
            <a:r>
              <a:rPr sz="1800" b="1" i="1" spc="-5" dirty="0">
                <a:latin typeface="Arial"/>
                <a:cs typeface="Arial"/>
              </a:rPr>
              <a:t>means </a:t>
            </a:r>
            <a:r>
              <a:rPr sz="1800" b="1" i="1" dirty="0">
                <a:latin typeface="Arial"/>
                <a:cs typeface="Arial"/>
              </a:rPr>
              <a:t>the </a:t>
            </a:r>
            <a:r>
              <a:rPr sz="1800" b="1" i="1" u="heavy" spc="-5" dirty="0">
                <a:uFill>
                  <a:solidFill>
                    <a:srgbClr val="000000"/>
                  </a:solidFill>
                </a:uFill>
                <a:latin typeface="Arial"/>
                <a:cs typeface="Arial"/>
              </a:rPr>
              <a:t>non-discriminatory</a:t>
            </a:r>
            <a:r>
              <a:rPr sz="1800" b="1" i="1" spc="-5" dirty="0">
                <a:latin typeface="Arial"/>
                <a:cs typeface="Arial"/>
              </a:rPr>
              <a:t> </a:t>
            </a:r>
            <a:r>
              <a:rPr sz="1800" b="1" i="1" dirty="0">
                <a:latin typeface="Arial"/>
                <a:cs typeface="Arial"/>
              </a:rPr>
              <a:t>provision for </a:t>
            </a:r>
            <a:r>
              <a:rPr sz="1800" b="1" i="1" spc="-10" dirty="0">
                <a:latin typeface="Arial"/>
                <a:cs typeface="Arial"/>
              </a:rPr>
              <a:t>the </a:t>
            </a:r>
            <a:r>
              <a:rPr sz="1800" b="1" i="1" dirty="0">
                <a:latin typeface="Arial"/>
                <a:cs typeface="Arial"/>
              </a:rPr>
              <a:t>use of  </a:t>
            </a:r>
            <a:r>
              <a:rPr sz="1800" b="1" i="1" spc="-5" dirty="0">
                <a:latin typeface="Arial"/>
                <a:cs typeface="Arial"/>
              </a:rPr>
              <a:t>transmission </a:t>
            </a:r>
            <a:r>
              <a:rPr sz="1800" b="1" i="1" dirty="0">
                <a:latin typeface="Arial"/>
                <a:cs typeface="Arial"/>
              </a:rPr>
              <a:t>lines </a:t>
            </a:r>
            <a:r>
              <a:rPr sz="1800" b="1" i="1" spc="-5" dirty="0">
                <a:latin typeface="Arial"/>
                <a:cs typeface="Arial"/>
              </a:rPr>
              <a:t>or distribution system </a:t>
            </a:r>
            <a:r>
              <a:rPr sz="1800" b="1" i="1" dirty="0">
                <a:latin typeface="Arial"/>
                <a:cs typeface="Arial"/>
              </a:rPr>
              <a:t>or </a:t>
            </a:r>
            <a:r>
              <a:rPr sz="1800" b="1" i="1" spc="-5" dirty="0">
                <a:latin typeface="Arial"/>
                <a:cs typeface="Arial"/>
              </a:rPr>
              <a:t>associated </a:t>
            </a:r>
            <a:r>
              <a:rPr sz="1800" b="1" i="1" dirty="0">
                <a:latin typeface="Arial"/>
                <a:cs typeface="Arial"/>
              </a:rPr>
              <a:t>facilities with  </a:t>
            </a:r>
            <a:r>
              <a:rPr sz="1800" b="1" i="1" spc="-5" dirty="0">
                <a:latin typeface="Arial"/>
                <a:cs typeface="Arial"/>
              </a:rPr>
              <a:t>such </a:t>
            </a:r>
            <a:r>
              <a:rPr sz="1800" b="1" i="1" dirty="0">
                <a:latin typeface="Arial"/>
                <a:cs typeface="Arial"/>
              </a:rPr>
              <a:t>lines </a:t>
            </a:r>
            <a:r>
              <a:rPr sz="1800" b="1" i="1" spc="-5" dirty="0">
                <a:latin typeface="Arial"/>
                <a:cs typeface="Arial"/>
              </a:rPr>
              <a:t>or system </a:t>
            </a:r>
            <a:r>
              <a:rPr sz="1800" b="1" i="1" dirty="0">
                <a:latin typeface="Arial"/>
                <a:cs typeface="Arial"/>
              </a:rPr>
              <a:t>by any </a:t>
            </a:r>
            <a:r>
              <a:rPr sz="1800" b="1" i="1" spc="-5" dirty="0">
                <a:latin typeface="Arial"/>
                <a:cs typeface="Arial"/>
              </a:rPr>
              <a:t>licensee </a:t>
            </a:r>
            <a:r>
              <a:rPr sz="1800" b="1" i="1" dirty="0">
                <a:latin typeface="Arial"/>
                <a:cs typeface="Arial"/>
              </a:rPr>
              <a:t>or</a:t>
            </a:r>
            <a:r>
              <a:rPr sz="1800" b="1" i="1" spc="5" dirty="0">
                <a:latin typeface="Arial"/>
                <a:cs typeface="Arial"/>
              </a:rPr>
              <a:t> </a:t>
            </a:r>
            <a:r>
              <a:rPr sz="1800" b="1" i="1" spc="-5" dirty="0">
                <a:latin typeface="Arial"/>
                <a:cs typeface="Arial"/>
              </a:rPr>
              <a:t>consumer</a:t>
            </a:r>
            <a:endParaRPr sz="1800" dirty="0">
              <a:latin typeface="Arial"/>
              <a:cs typeface="Arial"/>
            </a:endParaRPr>
          </a:p>
          <a:p>
            <a:pPr>
              <a:lnSpc>
                <a:spcPct val="100000"/>
              </a:lnSpc>
              <a:spcBef>
                <a:spcPts val="15"/>
              </a:spcBef>
            </a:pPr>
            <a:endParaRPr sz="2000" dirty="0">
              <a:latin typeface="Times New Roman"/>
              <a:cs typeface="Times New Roman"/>
            </a:endParaRPr>
          </a:p>
          <a:p>
            <a:pPr marL="353695" marR="6985" indent="-340995">
              <a:buFont typeface="Wingdings"/>
              <a:buChar char=""/>
              <a:tabLst>
                <a:tab pos="353695" algn="l"/>
                <a:tab pos="354330" algn="l"/>
              </a:tabLst>
            </a:pPr>
            <a:r>
              <a:rPr sz="1800" dirty="0">
                <a:latin typeface="Arial"/>
                <a:cs typeface="Arial"/>
              </a:rPr>
              <a:t>A </a:t>
            </a:r>
            <a:r>
              <a:rPr sz="1800" spc="-5" dirty="0">
                <a:latin typeface="Arial"/>
                <a:cs typeface="Arial"/>
              </a:rPr>
              <a:t>consumer consuming </a:t>
            </a:r>
            <a:r>
              <a:rPr sz="1800" dirty="0">
                <a:latin typeface="Arial"/>
                <a:cs typeface="Arial"/>
              </a:rPr>
              <a:t>more </a:t>
            </a:r>
            <a:r>
              <a:rPr sz="1800" spc="-5" dirty="0">
                <a:latin typeface="Arial"/>
                <a:cs typeface="Arial"/>
              </a:rPr>
              <a:t>than 1 </a:t>
            </a:r>
            <a:r>
              <a:rPr sz="1800" dirty="0">
                <a:latin typeface="Arial"/>
                <a:cs typeface="Arial"/>
              </a:rPr>
              <a:t>MW </a:t>
            </a:r>
            <a:r>
              <a:rPr sz="1800" spc="-5" dirty="0">
                <a:latin typeface="Arial"/>
                <a:cs typeface="Arial"/>
              </a:rPr>
              <a:t>is eligible </a:t>
            </a:r>
            <a:r>
              <a:rPr sz="1800" dirty="0">
                <a:latin typeface="Arial"/>
                <a:cs typeface="Arial"/>
              </a:rPr>
              <a:t>to </a:t>
            </a:r>
            <a:r>
              <a:rPr sz="1800" spc="-5" dirty="0">
                <a:latin typeface="Arial"/>
                <a:cs typeface="Arial"/>
              </a:rPr>
              <a:t>choose their supply  source on </a:t>
            </a:r>
            <a:r>
              <a:rPr sz="1800" spc="-10" dirty="0">
                <a:latin typeface="Arial"/>
                <a:cs typeface="Arial"/>
              </a:rPr>
              <a:t>payment </a:t>
            </a:r>
            <a:r>
              <a:rPr sz="1800" spc="-5" dirty="0">
                <a:latin typeface="Arial"/>
                <a:cs typeface="Arial"/>
              </a:rPr>
              <a:t>of open </a:t>
            </a:r>
            <a:r>
              <a:rPr sz="1800" dirty="0">
                <a:latin typeface="Arial"/>
                <a:cs typeface="Arial"/>
              </a:rPr>
              <a:t>access </a:t>
            </a:r>
            <a:r>
              <a:rPr sz="1800" spc="-5" dirty="0">
                <a:latin typeface="Arial"/>
                <a:cs typeface="Arial"/>
              </a:rPr>
              <a:t>charges </a:t>
            </a:r>
            <a:r>
              <a:rPr sz="1800" dirty="0">
                <a:latin typeface="Arial"/>
                <a:cs typeface="Arial"/>
              </a:rPr>
              <a:t>from </a:t>
            </a:r>
            <a:r>
              <a:rPr sz="1800" spc="-5" dirty="0">
                <a:latin typeface="Arial"/>
                <a:cs typeface="Arial"/>
              </a:rPr>
              <a:t>one or</a:t>
            </a:r>
            <a:r>
              <a:rPr sz="1800" spc="110" dirty="0">
                <a:latin typeface="Arial"/>
                <a:cs typeface="Arial"/>
              </a:rPr>
              <a:t> </a:t>
            </a:r>
            <a:r>
              <a:rPr sz="1800" spc="-5" dirty="0">
                <a:latin typeface="Arial"/>
                <a:cs typeface="Arial"/>
              </a:rPr>
              <a:t>more:</a:t>
            </a:r>
            <a:endParaRPr sz="1800" dirty="0">
              <a:latin typeface="Arial"/>
              <a:cs typeface="Arial"/>
            </a:endParaRPr>
          </a:p>
          <a:p>
            <a:pPr marL="1153795" lvl="1" indent="-226695">
              <a:spcBef>
                <a:spcPts val="1080"/>
              </a:spcBef>
              <a:buFont typeface="Wingdings"/>
              <a:buChar char=""/>
              <a:tabLst>
                <a:tab pos="1154430" algn="l"/>
              </a:tabLst>
            </a:pPr>
            <a:r>
              <a:rPr sz="1800" spc="-15" dirty="0">
                <a:latin typeface="Arial"/>
                <a:cs typeface="Arial"/>
              </a:rPr>
              <a:t>Trading</a:t>
            </a:r>
            <a:r>
              <a:rPr sz="1800" spc="-60" dirty="0">
                <a:latin typeface="Arial"/>
                <a:cs typeface="Arial"/>
              </a:rPr>
              <a:t> </a:t>
            </a:r>
            <a:r>
              <a:rPr sz="1800" spc="-5" dirty="0">
                <a:latin typeface="Arial"/>
                <a:cs typeface="Arial"/>
              </a:rPr>
              <a:t>Licensee</a:t>
            </a:r>
            <a:endParaRPr sz="1800" dirty="0">
              <a:latin typeface="Arial"/>
              <a:cs typeface="Arial"/>
            </a:endParaRPr>
          </a:p>
          <a:p>
            <a:pPr marL="1153795" lvl="1" indent="-226695">
              <a:spcBef>
                <a:spcPts val="1080"/>
              </a:spcBef>
              <a:buFont typeface="Wingdings"/>
              <a:buChar char=""/>
              <a:tabLst>
                <a:tab pos="1154430" algn="l"/>
              </a:tabLst>
            </a:pPr>
            <a:r>
              <a:rPr sz="1800" spc="-15" dirty="0">
                <a:latin typeface="Arial"/>
                <a:cs typeface="Arial"/>
              </a:rPr>
              <a:t>Power</a:t>
            </a:r>
            <a:r>
              <a:rPr sz="1800" spc="-30" dirty="0">
                <a:latin typeface="Arial"/>
                <a:cs typeface="Arial"/>
              </a:rPr>
              <a:t> </a:t>
            </a:r>
            <a:r>
              <a:rPr sz="1800" spc="-5" dirty="0">
                <a:latin typeface="Arial"/>
                <a:cs typeface="Arial"/>
              </a:rPr>
              <a:t>Exchange</a:t>
            </a:r>
            <a:endParaRPr sz="1800" dirty="0">
              <a:latin typeface="Arial"/>
              <a:cs typeface="Arial"/>
            </a:endParaRPr>
          </a:p>
          <a:p>
            <a:pPr marL="1153795" lvl="1" indent="-226695">
              <a:spcBef>
                <a:spcPts val="1080"/>
              </a:spcBef>
              <a:buFont typeface="Wingdings"/>
              <a:buChar char=""/>
              <a:tabLst>
                <a:tab pos="1154430" algn="l"/>
              </a:tabLst>
            </a:pPr>
            <a:r>
              <a:rPr sz="1800" spc="-5" dirty="0">
                <a:latin typeface="Arial"/>
                <a:cs typeface="Arial"/>
              </a:rPr>
              <a:t>Generating Station including Captive Generating</a:t>
            </a:r>
            <a:r>
              <a:rPr sz="1800" spc="50" dirty="0">
                <a:latin typeface="Arial"/>
                <a:cs typeface="Arial"/>
              </a:rPr>
              <a:t> </a:t>
            </a:r>
            <a:r>
              <a:rPr sz="1800" spc="-5" dirty="0">
                <a:latin typeface="Arial"/>
                <a:cs typeface="Arial"/>
              </a:rPr>
              <a:t>Plant</a:t>
            </a:r>
            <a:endParaRPr lang="en-IN" dirty="0">
              <a:latin typeface="Arial"/>
              <a:cs typeface="Arial"/>
            </a:endParaRPr>
          </a:p>
          <a:p>
            <a:pPr marL="1153795" lvl="1" indent="-226695">
              <a:spcBef>
                <a:spcPts val="1080"/>
              </a:spcBef>
              <a:buFont typeface="Wingdings"/>
              <a:buChar char=""/>
              <a:tabLst>
                <a:tab pos="1154430" algn="l"/>
              </a:tabLst>
            </a:pPr>
            <a:r>
              <a:rPr sz="1800" spc="-5" dirty="0">
                <a:latin typeface="Arial"/>
                <a:cs typeface="Arial"/>
              </a:rPr>
              <a:t>Other Distribution</a:t>
            </a:r>
            <a:r>
              <a:rPr sz="1800" spc="10" dirty="0">
                <a:latin typeface="Arial"/>
                <a:cs typeface="Arial"/>
              </a:rPr>
              <a:t> </a:t>
            </a:r>
            <a:r>
              <a:rPr sz="1800" spc="-5" dirty="0">
                <a:latin typeface="Arial"/>
                <a:cs typeface="Arial"/>
              </a:rPr>
              <a:t>Licensees</a:t>
            </a:r>
            <a:endParaRPr sz="1800" dirty="0">
              <a:latin typeface="Arial"/>
              <a:cs typeface="Arial"/>
            </a:endParaRPr>
          </a:p>
          <a:p>
            <a:pPr marL="353695" marR="6350" indent="-340995">
              <a:spcBef>
                <a:spcPts val="430"/>
              </a:spcBef>
              <a:buFont typeface="Wingdings"/>
              <a:buChar char=""/>
              <a:tabLst>
                <a:tab pos="353695" algn="l"/>
                <a:tab pos="354330" algn="l"/>
              </a:tabLst>
            </a:pPr>
            <a:r>
              <a:rPr sz="1800" dirty="0">
                <a:latin typeface="Arial"/>
                <a:cs typeface="Arial"/>
              </a:rPr>
              <a:t>State </a:t>
            </a:r>
            <a:r>
              <a:rPr sz="1800" spc="-5" dirty="0">
                <a:latin typeface="Arial"/>
                <a:cs typeface="Arial"/>
              </a:rPr>
              <a:t>Regulators (SERC) decide </a:t>
            </a:r>
            <a:r>
              <a:rPr sz="1800" dirty="0">
                <a:latin typeface="Arial"/>
                <a:cs typeface="Arial"/>
              </a:rPr>
              <a:t>the eligibility </a:t>
            </a:r>
            <a:r>
              <a:rPr sz="1800" spc="-5" dirty="0">
                <a:latin typeface="Arial"/>
                <a:cs typeface="Arial"/>
              </a:rPr>
              <a:t>conditions </a:t>
            </a:r>
            <a:r>
              <a:rPr sz="1800" dirty="0">
                <a:latin typeface="Arial"/>
                <a:cs typeface="Arial"/>
              </a:rPr>
              <a:t>of the </a:t>
            </a:r>
            <a:r>
              <a:rPr sz="1800" spc="-5" dirty="0">
                <a:latin typeface="Arial"/>
                <a:cs typeface="Arial"/>
              </a:rPr>
              <a:t>Open access  and various charges associated </a:t>
            </a:r>
            <a:r>
              <a:rPr sz="1800" spc="-15" dirty="0">
                <a:latin typeface="Arial"/>
                <a:cs typeface="Arial"/>
              </a:rPr>
              <a:t>with</a:t>
            </a:r>
            <a:r>
              <a:rPr sz="1800" spc="100" dirty="0">
                <a:latin typeface="Arial"/>
                <a:cs typeface="Arial"/>
              </a:rPr>
              <a:t> </a:t>
            </a:r>
            <a:r>
              <a:rPr sz="1800" spc="-5" dirty="0">
                <a:latin typeface="Arial"/>
                <a:cs typeface="Arial"/>
              </a:rPr>
              <a:t>it</a:t>
            </a:r>
            <a:endParaRPr lang="en-IN" dirty="0">
              <a:latin typeface="Arial"/>
              <a:cs typeface="Arial"/>
            </a:endParaRPr>
          </a:p>
          <a:p>
            <a:pPr marL="353695" marR="6350" indent="-340995">
              <a:spcBef>
                <a:spcPts val="430"/>
              </a:spcBef>
              <a:buFont typeface="Wingdings"/>
              <a:buChar char=""/>
              <a:tabLst>
                <a:tab pos="353695" algn="l"/>
                <a:tab pos="354330" algn="l"/>
              </a:tabLst>
            </a:pPr>
            <a:r>
              <a:rPr lang="en-US" altLang="en-US" dirty="0">
                <a:latin typeface="Arial"/>
                <a:cs typeface="Arial"/>
              </a:rPr>
              <a:t>Reliability of supply and Competitive rates are the two primary reasons that drive procurement through open access route </a:t>
            </a:r>
          </a:p>
        </p:txBody>
      </p:sp>
      <p:sp>
        <p:nvSpPr>
          <p:cNvPr id="7" name="TextBox 1">
            <a:extLst>
              <a:ext uri="{FF2B5EF4-FFF2-40B4-BE49-F238E27FC236}">
                <a16:creationId xmlns:a16="http://schemas.microsoft.com/office/drawing/2014/main" xmlns="" id="{FEAEF991-D86F-4DE9-84B4-A71E55C6D9E3}"/>
              </a:ext>
            </a:extLst>
          </p:cNvPr>
          <p:cNvSpPr txBox="1">
            <a:spLocks noChangeArrowheads="1"/>
          </p:cNvSpPr>
          <p:nvPr/>
        </p:nvSpPr>
        <p:spPr bwMode="auto">
          <a:xfrm>
            <a:off x="275059" y="301903"/>
            <a:ext cx="807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800" b="1" dirty="0">
                <a:solidFill>
                  <a:schemeClr val="accent1">
                    <a:lumMod val="50000"/>
                  </a:schemeClr>
                </a:solidFill>
                <a:latin typeface="Calibri" panose="020F0502020204030204" pitchFamily="34" charset="0"/>
              </a:rPr>
              <a:t>Power Procurement Through Open Access (1/2)</a:t>
            </a:r>
          </a:p>
        </p:txBody>
      </p:sp>
    </p:spTree>
    <p:extLst>
      <p:ext uri="{BB962C8B-B14F-4D97-AF65-F5344CB8AC3E}">
        <p14:creationId xmlns:p14="http://schemas.microsoft.com/office/powerpoint/2010/main" val="2917318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xmlns="" id="{FC5F5469-7BCF-4329-AC5D-CEB917903FDF}"/>
              </a:ext>
            </a:extLst>
          </p:cNvPr>
          <p:cNvSpPr txBox="1"/>
          <p:nvPr/>
        </p:nvSpPr>
        <p:spPr>
          <a:xfrm>
            <a:off x="355600" y="990600"/>
            <a:ext cx="8432800" cy="3892732"/>
          </a:xfrm>
          <a:prstGeom prst="rect">
            <a:avLst/>
          </a:prstGeom>
          <a:noFill/>
        </p:spPr>
        <p:txBody>
          <a:bodyPr wrap="square" rtlCol="0">
            <a:spAutoFit/>
          </a:bodyPr>
          <a:lstStyle/>
          <a:p>
            <a:pPr marL="285750" indent="-285750" algn="just">
              <a:lnSpc>
                <a:spcPct val="200000"/>
              </a:lnSpc>
              <a:buFont typeface="Wingdings" panose="05000000000000000000" pitchFamily="2" charset="2"/>
              <a:buChar char="Ø"/>
            </a:pPr>
            <a:r>
              <a:rPr lang="en-IN" dirty="0"/>
              <a:t>Power Exchange </a:t>
            </a:r>
          </a:p>
          <a:p>
            <a:pPr marL="285750" indent="-285750" algn="just">
              <a:lnSpc>
                <a:spcPct val="200000"/>
              </a:lnSpc>
              <a:buFont typeface="Wingdings" panose="05000000000000000000" pitchFamily="2" charset="2"/>
              <a:buChar char="Ø"/>
            </a:pPr>
            <a:r>
              <a:rPr lang="en-IN" dirty="0"/>
              <a:t>Bilateral</a:t>
            </a:r>
          </a:p>
          <a:p>
            <a:pPr marL="741363" lvl="1" indent="-285750" algn="just">
              <a:lnSpc>
                <a:spcPct val="200000"/>
              </a:lnSpc>
              <a:buFont typeface="Wingdings" panose="05000000000000000000" pitchFamily="2" charset="2"/>
              <a:buChar char="Ø"/>
            </a:pPr>
            <a:r>
              <a:rPr lang="en-IN" dirty="0"/>
              <a:t>Interstate </a:t>
            </a:r>
          </a:p>
          <a:p>
            <a:pPr marL="741363" lvl="1" indent="-285750" algn="just">
              <a:lnSpc>
                <a:spcPct val="200000"/>
              </a:lnSpc>
              <a:buFont typeface="Wingdings" panose="05000000000000000000" pitchFamily="2" charset="2"/>
              <a:buChar char="Ø"/>
            </a:pPr>
            <a:r>
              <a:rPr lang="en-IN" dirty="0"/>
              <a:t>Intrastate </a:t>
            </a:r>
          </a:p>
          <a:p>
            <a:pPr marL="285750" indent="-285750" algn="just">
              <a:lnSpc>
                <a:spcPct val="200000"/>
              </a:lnSpc>
              <a:buFont typeface="Wingdings" panose="05000000000000000000" pitchFamily="2" charset="2"/>
              <a:buChar char="Ø"/>
            </a:pPr>
            <a:r>
              <a:rPr lang="en-IN" dirty="0"/>
              <a:t>Captive</a:t>
            </a:r>
          </a:p>
          <a:p>
            <a:pPr marL="285750" indent="-285750" algn="just">
              <a:lnSpc>
                <a:spcPct val="200000"/>
              </a:lnSpc>
              <a:buFont typeface="Wingdings" panose="05000000000000000000" pitchFamily="2" charset="2"/>
              <a:buChar char="Ø"/>
            </a:pPr>
            <a:r>
              <a:rPr lang="en-IN" dirty="0"/>
              <a:t>Group Captive</a:t>
            </a:r>
          </a:p>
          <a:p>
            <a:pPr marL="285750" indent="-285750" algn="just">
              <a:lnSpc>
                <a:spcPct val="200000"/>
              </a:lnSpc>
              <a:buFont typeface="Wingdings" panose="05000000000000000000" pitchFamily="2" charset="2"/>
              <a:buChar char="Ø"/>
            </a:pPr>
            <a:r>
              <a:rPr lang="en-IN" dirty="0"/>
              <a:t>Any Other Distribution Utility</a:t>
            </a:r>
          </a:p>
        </p:txBody>
      </p:sp>
      <p:sp>
        <p:nvSpPr>
          <p:cNvPr id="4" name="TextBox 1">
            <a:extLst>
              <a:ext uri="{FF2B5EF4-FFF2-40B4-BE49-F238E27FC236}">
                <a16:creationId xmlns:a16="http://schemas.microsoft.com/office/drawing/2014/main" xmlns="" id="{F13B45E9-3E5C-4938-87FA-5C1EC87EA7A3}"/>
              </a:ext>
            </a:extLst>
          </p:cNvPr>
          <p:cNvSpPr txBox="1">
            <a:spLocks noChangeArrowheads="1"/>
          </p:cNvSpPr>
          <p:nvPr/>
        </p:nvSpPr>
        <p:spPr bwMode="auto">
          <a:xfrm>
            <a:off x="275059" y="301903"/>
            <a:ext cx="807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800" b="1" dirty="0">
                <a:solidFill>
                  <a:schemeClr val="accent1">
                    <a:lumMod val="50000"/>
                  </a:schemeClr>
                </a:solidFill>
                <a:latin typeface="Calibri" panose="020F0502020204030204" pitchFamily="34" charset="0"/>
              </a:rPr>
              <a:t>Power Procurement Through Open Access (2/2)</a:t>
            </a:r>
          </a:p>
        </p:txBody>
      </p:sp>
    </p:spTree>
    <p:extLst>
      <p:ext uri="{BB962C8B-B14F-4D97-AF65-F5344CB8AC3E}">
        <p14:creationId xmlns:p14="http://schemas.microsoft.com/office/powerpoint/2010/main" val="21873371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346963" y="436807"/>
            <a:ext cx="7224777" cy="443070"/>
          </a:xfrm>
          <a:prstGeom prst="rect">
            <a:avLst/>
          </a:prstGeom>
        </p:spPr>
        <p:txBody>
          <a:bodyPr vert="horz" wrap="square" lIns="0" tIns="12065" rIns="0" bIns="0" rtlCol="0">
            <a:spAutoFit/>
          </a:bodyPr>
          <a:lstStyle/>
          <a:p>
            <a:pPr marL="12700" algn="l"/>
            <a:r>
              <a:rPr lang="en-IN" sz="2800" dirty="0">
                <a:solidFill>
                  <a:schemeClr val="accent1">
                    <a:lumMod val="50000"/>
                  </a:schemeClr>
                </a:solidFill>
                <a:latin typeface="Calibri" panose="020F0502020204030204" pitchFamily="34" charset="0"/>
                <a:ea typeface="+mn-ea"/>
                <a:cs typeface="Arial" panose="020B0604020202020204" pitchFamily="34" charset="0"/>
              </a:rPr>
              <a:t>TPTCL Presence in </a:t>
            </a:r>
            <a:r>
              <a:rPr sz="2800" dirty="0">
                <a:solidFill>
                  <a:schemeClr val="accent1">
                    <a:lumMod val="50000"/>
                  </a:schemeClr>
                </a:solidFill>
                <a:latin typeface="Calibri" panose="020F0502020204030204" pitchFamily="34" charset="0"/>
                <a:ea typeface="+mn-ea"/>
                <a:cs typeface="Arial" panose="020B0604020202020204" pitchFamily="34" charset="0"/>
              </a:rPr>
              <a:t>Open Access</a:t>
            </a:r>
          </a:p>
        </p:txBody>
      </p:sp>
      <p:sp>
        <p:nvSpPr>
          <p:cNvPr id="5" name="object 5"/>
          <p:cNvSpPr txBox="1"/>
          <p:nvPr/>
        </p:nvSpPr>
        <p:spPr>
          <a:xfrm>
            <a:off x="394817" y="1154429"/>
            <a:ext cx="8455025" cy="4653325"/>
          </a:xfrm>
          <a:prstGeom prst="rect">
            <a:avLst/>
          </a:prstGeom>
        </p:spPr>
        <p:txBody>
          <a:bodyPr vert="horz" wrap="square" lIns="0" tIns="49530" rIns="0" bIns="0" rtlCol="0">
            <a:spAutoFit/>
          </a:bodyPr>
          <a:lstStyle/>
          <a:p>
            <a:pPr marL="355600" indent="-342900">
              <a:lnSpc>
                <a:spcPct val="100000"/>
              </a:lnSpc>
              <a:spcBef>
                <a:spcPts val="390"/>
              </a:spcBef>
              <a:buFont typeface="Wingdings"/>
              <a:buChar char=""/>
              <a:tabLst>
                <a:tab pos="353695" algn="l"/>
                <a:tab pos="354330" algn="l"/>
              </a:tabLst>
            </a:pPr>
            <a:r>
              <a:rPr sz="1800" dirty="0">
                <a:latin typeface="Arial"/>
                <a:cs typeface="Arial"/>
              </a:rPr>
              <a:t>TPTCL </a:t>
            </a:r>
            <a:r>
              <a:rPr sz="1800" spc="-5" dirty="0">
                <a:latin typeface="Arial"/>
                <a:cs typeface="Arial"/>
              </a:rPr>
              <a:t>Open Access Customers</a:t>
            </a:r>
            <a:r>
              <a:rPr sz="1800" spc="-185" dirty="0">
                <a:latin typeface="Arial"/>
                <a:cs typeface="Arial"/>
              </a:rPr>
              <a:t> </a:t>
            </a:r>
            <a:r>
              <a:rPr sz="1800" dirty="0">
                <a:latin typeface="Arial"/>
                <a:cs typeface="Arial"/>
              </a:rPr>
              <a:t>–</a:t>
            </a:r>
          </a:p>
          <a:p>
            <a:pPr marL="754380" lvl="1" indent="-284480">
              <a:lnSpc>
                <a:spcPct val="100000"/>
              </a:lnSpc>
              <a:spcBef>
                <a:spcPts val="290"/>
              </a:spcBef>
              <a:buFont typeface="Wingdings"/>
              <a:buChar char=""/>
              <a:tabLst>
                <a:tab pos="755015" algn="l"/>
              </a:tabLst>
            </a:pPr>
            <a:r>
              <a:rPr sz="1800" spc="-5" dirty="0">
                <a:latin typeface="Arial"/>
                <a:cs typeface="Arial"/>
              </a:rPr>
              <a:t>Industries/Continuous</a:t>
            </a:r>
            <a:r>
              <a:rPr sz="1800" spc="10" dirty="0">
                <a:latin typeface="Arial"/>
                <a:cs typeface="Arial"/>
              </a:rPr>
              <a:t> </a:t>
            </a:r>
            <a:r>
              <a:rPr sz="1800" spc="-5" dirty="0">
                <a:latin typeface="Arial"/>
                <a:cs typeface="Arial"/>
              </a:rPr>
              <a:t>process</a:t>
            </a:r>
            <a:endParaRPr sz="1800" dirty="0">
              <a:latin typeface="Arial"/>
              <a:cs typeface="Arial"/>
            </a:endParaRPr>
          </a:p>
          <a:p>
            <a:pPr marL="754380" lvl="1" indent="-284480">
              <a:lnSpc>
                <a:spcPct val="100000"/>
              </a:lnSpc>
              <a:buFont typeface="Wingdings"/>
              <a:buChar char=""/>
              <a:tabLst>
                <a:tab pos="755015" algn="l"/>
              </a:tabLst>
            </a:pPr>
            <a:r>
              <a:rPr sz="1800" spc="-5" dirty="0">
                <a:latin typeface="Arial"/>
                <a:cs typeface="Arial"/>
              </a:rPr>
              <a:t>Hotels/Commercial</a:t>
            </a:r>
            <a:r>
              <a:rPr sz="1800" spc="-25" dirty="0">
                <a:latin typeface="Arial"/>
                <a:cs typeface="Arial"/>
              </a:rPr>
              <a:t> </a:t>
            </a:r>
            <a:r>
              <a:rPr sz="1800" spc="-5" dirty="0">
                <a:latin typeface="Arial"/>
                <a:cs typeface="Arial"/>
              </a:rPr>
              <a:t>complexes</a:t>
            </a:r>
            <a:endParaRPr sz="1800" dirty="0">
              <a:latin typeface="Arial"/>
              <a:cs typeface="Arial"/>
            </a:endParaRPr>
          </a:p>
          <a:p>
            <a:pPr marL="754380" lvl="1" indent="-284480">
              <a:lnSpc>
                <a:spcPct val="100000"/>
              </a:lnSpc>
              <a:buFont typeface="Wingdings"/>
              <a:buChar char=""/>
              <a:tabLst>
                <a:tab pos="755015" algn="l"/>
              </a:tabLst>
            </a:pPr>
            <a:r>
              <a:rPr sz="1800" dirty="0">
                <a:latin typeface="Arial"/>
                <a:cs typeface="Arial"/>
              </a:rPr>
              <a:t>SEZs/IT</a:t>
            </a:r>
            <a:r>
              <a:rPr sz="1800" spc="-45" dirty="0">
                <a:latin typeface="Arial"/>
                <a:cs typeface="Arial"/>
              </a:rPr>
              <a:t> </a:t>
            </a:r>
            <a:r>
              <a:rPr sz="1800" spc="-5" dirty="0">
                <a:latin typeface="Arial"/>
                <a:cs typeface="Arial"/>
              </a:rPr>
              <a:t>parks</a:t>
            </a:r>
            <a:endParaRPr lang="en-IN" spc="-5" dirty="0">
              <a:latin typeface="Arial"/>
              <a:cs typeface="Arial"/>
            </a:endParaRPr>
          </a:p>
          <a:p>
            <a:pPr marL="754380" lvl="1" indent="-284480">
              <a:lnSpc>
                <a:spcPct val="100000"/>
              </a:lnSpc>
              <a:buFont typeface="Wingdings"/>
              <a:buChar char=""/>
              <a:tabLst>
                <a:tab pos="755015" algn="l"/>
              </a:tabLst>
            </a:pPr>
            <a:endParaRPr sz="2900" dirty="0">
              <a:latin typeface="Times New Roman"/>
              <a:cs typeface="Times New Roman"/>
            </a:endParaRPr>
          </a:p>
          <a:p>
            <a:pPr marL="355600" marR="17145" indent="-342900" algn="just">
              <a:lnSpc>
                <a:spcPct val="130000"/>
              </a:lnSpc>
              <a:buFont typeface="Wingdings"/>
              <a:buChar char=""/>
              <a:tabLst>
                <a:tab pos="355600" algn="l"/>
              </a:tabLst>
            </a:pPr>
            <a:r>
              <a:rPr sz="1800" dirty="0">
                <a:latin typeface="Arial"/>
                <a:cs typeface="Arial"/>
              </a:rPr>
              <a:t>TPTCL </a:t>
            </a:r>
            <a:r>
              <a:rPr sz="1800" spc="-5" dirty="0">
                <a:latin typeface="Arial"/>
                <a:cs typeface="Arial"/>
              </a:rPr>
              <a:t>has contracted 300+ industrial clients in bilateral </a:t>
            </a:r>
            <a:r>
              <a:rPr sz="1800" dirty="0">
                <a:latin typeface="Arial"/>
                <a:cs typeface="Arial"/>
              </a:rPr>
              <a:t>and </a:t>
            </a:r>
            <a:r>
              <a:rPr sz="1800" spc="-5" dirty="0">
                <a:latin typeface="Arial"/>
                <a:cs typeface="Arial"/>
              </a:rPr>
              <a:t>power exchange  and </a:t>
            </a:r>
            <a:r>
              <a:rPr lang="en-IN" sz="1800" spc="-10" dirty="0">
                <a:latin typeface="Arial"/>
                <a:cs typeface="Arial"/>
              </a:rPr>
              <a:t>has supplied </a:t>
            </a:r>
            <a:r>
              <a:rPr sz="1800" spc="-5" dirty="0">
                <a:latin typeface="Arial"/>
                <a:cs typeface="Arial"/>
              </a:rPr>
              <a:t>more than 1000 </a:t>
            </a:r>
            <a:r>
              <a:rPr sz="1800" dirty="0">
                <a:latin typeface="Arial"/>
                <a:cs typeface="Arial"/>
              </a:rPr>
              <a:t>Million </a:t>
            </a:r>
            <a:r>
              <a:rPr sz="1800" spc="-5" dirty="0">
                <a:latin typeface="Arial"/>
                <a:cs typeface="Arial"/>
              </a:rPr>
              <a:t>Units in </a:t>
            </a:r>
            <a:r>
              <a:rPr sz="1800" dirty="0">
                <a:latin typeface="Arial"/>
                <a:cs typeface="Arial"/>
              </a:rPr>
              <a:t>FY18 to </a:t>
            </a:r>
            <a:r>
              <a:rPr sz="1800" spc="-5" dirty="0">
                <a:latin typeface="Arial"/>
                <a:cs typeface="Arial"/>
              </a:rPr>
              <a:t>open </a:t>
            </a:r>
            <a:r>
              <a:rPr sz="1800">
                <a:latin typeface="Arial"/>
                <a:cs typeface="Arial"/>
              </a:rPr>
              <a:t>access  </a:t>
            </a:r>
            <a:r>
              <a:rPr sz="1800" spc="-5">
                <a:latin typeface="Arial"/>
                <a:cs typeface="Arial"/>
              </a:rPr>
              <a:t>consumers</a:t>
            </a:r>
            <a:endParaRPr lang="en-IN" spc="-5" dirty="0">
              <a:latin typeface="Arial"/>
              <a:cs typeface="Arial"/>
            </a:endParaRPr>
          </a:p>
          <a:p>
            <a:pPr marL="355600" marR="17145" indent="-342900" algn="just">
              <a:lnSpc>
                <a:spcPct val="130000"/>
              </a:lnSpc>
              <a:buFont typeface="Wingdings"/>
              <a:buChar char=""/>
              <a:tabLst>
                <a:tab pos="355600" algn="l"/>
              </a:tabLst>
            </a:pPr>
            <a:r>
              <a:rPr sz="1800" dirty="0">
                <a:latin typeface="Arial"/>
                <a:cs typeface="Arial"/>
              </a:rPr>
              <a:t>Active </a:t>
            </a:r>
            <a:r>
              <a:rPr sz="1800" spc="-5" dirty="0">
                <a:latin typeface="Arial"/>
                <a:cs typeface="Arial"/>
              </a:rPr>
              <a:t>Consumers </a:t>
            </a:r>
            <a:r>
              <a:rPr sz="1800" spc="-15" dirty="0">
                <a:latin typeface="Arial"/>
                <a:cs typeface="Arial"/>
              </a:rPr>
              <a:t>with </a:t>
            </a:r>
            <a:r>
              <a:rPr sz="1800" dirty="0">
                <a:latin typeface="Arial"/>
                <a:cs typeface="Arial"/>
              </a:rPr>
              <a:t>TPTCL </a:t>
            </a:r>
            <a:r>
              <a:rPr sz="1800" spc="-5" dirty="0">
                <a:latin typeface="Arial"/>
                <a:cs typeface="Arial"/>
              </a:rPr>
              <a:t>is in excess of 600</a:t>
            </a:r>
            <a:r>
              <a:rPr sz="1800" spc="-25" dirty="0">
                <a:latin typeface="Arial"/>
                <a:cs typeface="Arial"/>
              </a:rPr>
              <a:t> </a:t>
            </a:r>
            <a:r>
              <a:rPr sz="1800" dirty="0">
                <a:latin typeface="Arial"/>
                <a:cs typeface="Arial"/>
              </a:rPr>
              <a:t>MW</a:t>
            </a:r>
          </a:p>
          <a:p>
            <a:pPr marL="355600" indent="-342900">
              <a:lnSpc>
                <a:spcPct val="100000"/>
              </a:lnSpc>
              <a:spcBef>
                <a:spcPts val="1080"/>
              </a:spcBef>
              <a:buFont typeface="Wingdings"/>
              <a:buChar char=""/>
              <a:tabLst>
                <a:tab pos="354965" algn="l"/>
                <a:tab pos="355600" algn="l"/>
              </a:tabLst>
            </a:pPr>
            <a:r>
              <a:rPr sz="1800" spc="-5" dirty="0">
                <a:latin typeface="Arial"/>
                <a:cs typeface="Arial"/>
              </a:rPr>
              <a:t>Cross Border sale of </a:t>
            </a:r>
            <a:r>
              <a:rPr sz="1800" spc="-15" dirty="0">
                <a:latin typeface="Arial"/>
                <a:cs typeface="Arial"/>
              </a:rPr>
              <a:t>power </a:t>
            </a:r>
            <a:r>
              <a:rPr sz="1800" dirty="0">
                <a:latin typeface="Arial"/>
                <a:cs typeface="Arial"/>
              </a:rPr>
              <a:t>to OA</a:t>
            </a:r>
            <a:r>
              <a:rPr sz="1800" spc="-10" dirty="0">
                <a:latin typeface="Arial"/>
                <a:cs typeface="Arial"/>
              </a:rPr>
              <a:t> </a:t>
            </a:r>
            <a:r>
              <a:rPr sz="1800" spc="-5" dirty="0">
                <a:latin typeface="Arial"/>
                <a:cs typeface="Arial"/>
              </a:rPr>
              <a:t>Consumers</a:t>
            </a:r>
            <a:endParaRPr sz="1800" dirty="0">
              <a:latin typeface="Arial"/>
              <a:cs typeface="Arial"/>
            </a:endParaRPr>
          </a:p>
          <a:p>
            <a:pPr marL="355600" indent="-342900">
              <a:lnSpc>
                <a:spcPct val="100000"/>
              </a:lnSpc>
              <a:spcBef>
                <a:spcPts val="1080"/>
              </a:spcBef>
              <a:buFont typeface="Wingdings"/>
              <a:buChar char=""/>
              <a:tabLst>
                <a:tab pos="354965" algn="l"/>
                <a:tab pos="355600" algn="l"/>
              </a:tabLst>
            </a:pPr>
            <a:r>
              <a:rPr sz="1800" dirty="0">
                <a:latin typeface="Arial"/>
                <a:cs typeface="Arial"/>
              </a:rPr>
              <a:t>TPTCL </a:t>
            </a:r>
            <a:r>
              <a:rPr sz="1800" spc="-10" dirty="0">
                <a:latin typeface="Arial"/>
                <a:cs typeface="Arial"/>
              </a:rPr>
              <a:t>Renewable</a:t>
            </a:r>
            <a:r>
              <a:rPr sz="1800" spc="-50" dirty="0">
                <a:latin typeface="Arial"/>
                <a:cs typeface="Arial"/>
              </a:rPr>
              <a:t> </a:t>
            </a:r>
            <a:r>
              <a:rPr sz="1800" spc="-5" dirty="0">
                <a:latin typeface="Arial"/>
                <a:cs typeface="Arial"/>
              </a:rPr>
              <a:t>Focus</a:t>
            </a:r>
            <a:endParaRPr sz="1800" dirty="0">
              <a:latin typeface="Arial"/>
              <a:cs typeface="Arial"/>
            </a:endParaRPr>
          </a:p>
          <a:p>
            <a:pPr marL="413384" marR="5080">
              <a:lnSpc>
                <a:spcPct val="130000"/>
              </a:lnSpc>
              <a:spcBef>
                <a:spcPts val="434"/>
              </a:spcBef>
              <a:tabLst>
                <a:tab pos="1431290" algn="l"/>
                <a:tab pos="2182495" algn="l"/>
                <a:tab pos="2769235" algn="l"/>
                <a:tab pos="3472179" algn="l"/>
                <a:tab pos="4274185" algn="l"/>
                <a:tab pos="4989195" algn="l"/>
                <a:tab pos="5702300" algn="l"/>
                <a:tab pos="6772275" algn="l"/>
                <a:tab pos="7788909" algn="l"/>
                <a:tab pos="8110220" algn="l"/>
              </a:tabLst>
            </a:pPr>
            <a:r>
              <a:rPr sz="1800" spc="-5" dirty="0">
                <a:latin typeface="Arial"/>
                <a:cs typeface="Arial"/>
              </a:rPr>
              <a:t>S</a:t>
            </a:r>
            <a:r>
              <a:rPr sz="1800" spc="-15" dirty="0">
                <a:latin typeface="Arial"/>
                <a:cs typeface="Arial"/>
              </a:rPr>
              <a:t>u</a:t>
            </a:r>
            <a:r>
              <a:rPr sz="1800" spc="-5" dirty="0">
                <a:latin typeface="Arial"/>
                <a:cs typeface="Arial"/>
              </a:rPr>
              <a:t>p</a:t>
            </a:r>
            <a:r>
              <a:rPr sz="1800" spc="-15" dirty="0">
                <a:latin typeface="Arial"/>
                <a:cs typeface="Arial"/>
              </a:rPr>
              <a:t>p</a:t>
            </a:r>
            <a:r>
              <a:rPr sz="1800" dirty="0">
                <a:latin typeface="Arial"/>
                <a:cs typeface="Arial"/>
              </a:rPr>
              <a:t>l</a:t>
            </a:r>
            <a:r>
              <a:rPr sz="1800" spc="-5" dirty="0">
                <a:latin typeface="Arial"/>
                <a:cs typeface="Arial"/>
              </a:rPr>
              <a:t>i</a:t>
            </a:r>
            <a:r>
              <a:rPr sz="1800" spc="-15" dirty="0">
                <a:latin typeface="Arial"/>
                <a:cs typeface="Arial"/>
              </a:rPr>
              <a:t>e</a:t>
            </a:r>
            <a:r>
              <a:rPr sz="1800" spc="-5" dirty="0">
                <a:latin typeface="Arial"/>
                <a:cs typeface="Arial"/>
              </a:rPr>
              <a:t>d</a:t>
            </a:r>
            <a:r>
              <a:rPr sz="1800" dirty="0">
                <a:latin typeface="Arial"/>
                <a:cs typeface="Arial"/>
              </a:rPr>
              <a:t>	</a:t>
            </a:r>
            <a:r>
              <a:rPr sz="1800" spc="-5" dirty="0">
                <a:latin typeface="Arial"/>
                <a:cs typeface="Arial"/>
              </a:rPr>
              <a:t>p</a:t>
            </a:r>
            <a:r>
              <a:rPr sz="1800" spc="5" dirty="0">
                <a:latin typeface="Arial"/>
                <a:cs typeface="Arial"/>
              </a:rPr>
              <a:t>o</a:t>
            </a:r>
            <a:r>
              <a:rPr sz="1800" spc="-25" dirty="0">
                <a:latin typeface="Arial"/>
                <a:cs typeface="Arial"/>
              </a:rPr>
              <a:t>w</a:t>
            </a:r>
            <a:r>
              <a:rPr sz="1800" spc="-5" dirty="0">
                <a:latin typeface="Arial"/>
                <a:cs typeface="Arial"/>
              </a:rPr>
              <a:t>er</a:t>
            </a:r>
            <a:r>
              <a:rPr sz="1800" dirty="0">
                <a:latin typeface="Arial"/>
                <a:cs typeface="Arial"/>
              </a:rPr>
              <a:t>	from	</a:t>
            </a:r>
            <a:r>
              <a:rPr sz="1800" spc="-5" dirty="0">
                <a:latin typeface="Arial"/>
                <a:cs typeface="Arial"/>
              </a:rPr>
              <a:t>Small</a:t>
            </a:r>
            <a:r>
              <a:rPr sz="1800" dirty="0">
                <a:latin typeface="Arial"/>
                <a:cs typeface="Arial"/>
              </a:rPr>
              <a:t>	H</a:t>
            </a:r>
            <a:r>
              <a:rPr sz="1800" spc="-15" dirty="0">
                <a:latin typeface="Arial"/>
                <a:cs typeface="Arial"/>
              </a:rPr>
              <a:t>y</a:t>
            </a:r>
            <a:r>
              <a:rPr sz="1800" spc="-5" dirty="0">
                <a:latin typeface="Arial"/>
                <a:cs typeface="Arial"/>
              </a:rPr>
              <a:t>dr</a:t>
            </a:r>
            <a:r>
              <a:rPr sz="1800" spc="-15" dirty="0">
                <a:latin typeface="Arial"/>
                <a:cs typeface="Arial"/>
              </a:rPr>
              <a:t>o</a:t>
            </a:r>
            <a:r>
              <a:rPr sz="1800" dirty="0">
                <a:latin typeface="Arial"/>
                <a:cs typeface="Arial"/>
              </a:rPr>
              <a:t>,	</a:t>
            </a:r>
            <a:r>
              <a:rPr sz="1800" spc="-5" dirty="0">
                <a:latin typeface="Arial"/>
                <a:cs typeface="Arial"/>
              </a:rPr>
              <a:t>S</a:t>
            </a:r>
            <a:r>
              <a:rPr sz="1800" spc="-15" dirty="0">
                <a:latin typeface="Arial"/>
                <a:cs typeface="Arial"/>
              </a:rPr>
              <a:t>o</a:t>
            </a:r>
            <a:r>
              <a:rPr sz="1800" dirty="0">
                <a:latin typeface="Arial"/>
                <a:cs typeface="Arial"/>
              </a:rPr>
              <a:t>l</a:t>
            </a:r>
            <a:r>
              <a:rPr sz="1800" spc="-5" dirty="0">
                <a:latin typeface="Arial"/>
                <a:cs typeface="Arial"/>
              </a:rPr>
              <a:t>a</a:t>
            </a:r>
            <a:r>
              <a:rPr sz="1800" spc="-105" dirty="0">
                <a:latin typeface="Arial"/>
                <a:cs typeface="Arial"/>
              </a:rPr>
              <a:t>r</a:t>
            </a:r>
            <a:r>
              <a:rPr sz="1800" dirty="0">
                <a:latin typeface="Arial"/>
                <a:cs typeface="Arial"/>
              </a:rPr>
              <a:t>,	</a:t>
            </a:r>
            <a:r>
              <a:rPr sz="1800" spc="-5" dirty="0">
                <a:latin typeface="Arial"/>
                <a:cs typeface="Arial"/>
              </a:rPr>
              <a:t>Win</a:t>
            </a:r>
            <a:r>
              <a:rPr sz="1800" spc="-15" dirty="0">
                <a:latin typeface="Arial"/>
                <a:cs typeface="Arial"/>
              </a:rPr>
              <a:t>d</a:t>
            </a:r>
            <a:r>
              <a:rPr sz="1800" dirty="0">
                <a:latin typeface="Arial"/>
                <a:cs typeface="Arial"/>
              </a:rPr>
              <a:t>,	</a:t>
            </a:r>
            <a:r>
              <a:rPr sz="1800" spc="-5" dirty="0">
                <a:latin typeface="Arial"/>
                <a:cs typeface="Arial"/>
              </a:rPr>
              <a:t>Bi</a:t>
            </a:r>
            <a:r>
              <a:rPr sz="1800" spc="-15" dirty="0">
                <a:latin typeface="Arial"/>
                <a:cs typeface="Arial"/>
              </a:rPr>
              <a:t>o</a:t>
            </a:r>
            <a:r>
              <a:rPr sz="1800" spc="-5" dirty="0">
                <a:latin typeface="Arial"/>
                <a:cs typeface="Arial"/>
              </a:rPr>
              <a:t>m</a:t>
            </a:r>
            <a:r>
              <a:rPr sz="1800" dirty="0">
                <a:latin typeface="Arial"/>
                <a:cs typeface="Arial"/>
              </a:rPr>
              <a:t>ass,	</a:t>
            </a:r>
            <a:r>
              <a:rPr sz="1800" spc="-5" dirty="0">
                <a:latin typeface="Arial"/>
                <a:cs typeface="Arial"/>
              </a:rPr>
              <a:t>B</a:t>
            </a:r>
            <a:r>
              <a:rPr sz="1800" spc="-15" dirty="0">
                <a:latin typeface="Arial"/>
                <a:cs typeface="Arial"/>
              </a:rPr>
              <a:t>a</a:t>
            </a:r>
            <a:r>
              <a:rPr sz="1800" spc="-5" dirty="0">
                <a:latin typeface="Arial"/>
                <a:cs typeface="Arial"/>
              </a:rPr>
              <a:t>g</a:t>
            </a:r>
            <a:r>
              <a:rPr sz="1800" spc="-15" dirty="0">
                <a:latin typeface="Arial"/>
                <a:cs typeface="Arial"/>
              </a:rPr>
              <a:t>a</a:t>
            </a:r>
            <a:r>
              <a:rPr sz="1800" spc="-5" dirty="0">
                <a:latin typeface="Arial"/>
                <a:cs typeface="Arial"/>
              </a:rPr>
              <a:t>sse</a:t>
            </a:r>
            <a:r>
              <a:rPr sz="1800" dirty="0">
                <a:latin typeface="Arial"/>
                <a:cs typeface="Arial"/>
              </a:rPr>
              <a:t>	</a:t>
            </a:r>
            <a:r>
              <a:rPr sz="1800" spc="15" dirty="0">
                <a:latin typeface="Arial"/>
                <a:cs typeface="Arial"/>
              </a:rPr>
              <a:t>t</a:t>
            </a:r>
            <a:r>
              <a:rPr sz="1800" dirty="0">
                <a:latin typeface="Arial"/>
                <a:cs typeface="Arial"/>
              </a:rPr>
              <a:t>o	OA  </a:t>
            </a:r>
            <a:r>
              <a:rPr sz="1800" spc="-5" dirty="0">
                <a:latin typeface="Arial"/>
                <a:cs typeface="Arial"/>
              </a:rPr>
              <a:t>Consumers</a:t>
            </a:r>
            <a:endParaRPr sz="1800" dirty="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ltLang="en-US" b="1" dirty="0">
                <a:solidFill>
                  <a:schemeClr val="accent1">
                    <a:lumMod val="50000"/>
                  </a:schemeClr>
                </a:solidFill>
              </a:rPr>
              <a:t>Agenda</a:t>
            </a:r>
          </a:p>
        </p:txBody>
      </p:sp>
      <p:graphicFrame>
        <p:nvGraphicFramePr>
          <p:cNvPr id="7" name="Diagram 6"/>
          <p:cNvGraphicFramePr/>
          <p:nvPr>
            <p:extLst>
              <p:ext uri="{D42A27DB-BD31-4B8C-83A1-F6EECF244321}">
                <p14:modId xmlns:p14="http://schemas.microsoft.com/office/powerpoint/2010/main" val="26343772"/>
              </p:ext>
            </p:extLst>
          </p:nvPr>
        </p:nvGraphicFramePr>
        <p:xfrm>
          <a:off x="533400" y="990600"/>
          <a:ext cx="8305800" cy="515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3">
            <a:extLst>
              <a:ext uri="{FF2B5EF4-FFF2-40B4-BE49-F238E27FC236}">
                <a16:creationId xmlns:a16="http://schemas.microsoft.com/office/drawing/2014/main" xmlns="" id="{AB00DD79-0627-4899-AA86-09C7A07DD1A9}"/>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2</a:t>
            </a:fld>
            <a:r>
              <a:rPr lang="en-US" altLang="en-US" sz="1200">
                <a:solidFill>
                  <a:schemeClr val="bg1"/>
                </a:solidFill>
              </a:rPr>
              <a:t> 	</a:t>
            </a:r>
            <a:endParaRPr lang="en-US" altLang="en-US" sz="1200" dirty="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346963" y="363934"/>
            <a:ext cx="5215637" cy="44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12065" rIns="0" bIns="0" numCol="1" rtlCol="0" anchor="ctr" anchorCtr="0" compatLnSpc="1">
            <a:prstTxWarp prst="textNoShape">
              <a:avLst/>
            </a:prstTxWarp>
            <a:spAutoFit/>
          </a:bodyPr>
          <a:lstStyle/>
          <a:p>
            <a:pPr marL="12700" algn="l"/>
            <a:r>
              <a:rPr lang="en-IN" sz="2800" dirty="0">
                <a:solidFill>
                  <a:schemeClr val="accent1">
                    <a:lumMod val="50000"/>
                  </a:schemeClr>
                </a:solidFill>
                <a:latin typeface="Calibri" panose="020F0502020204030204" pitchFamily="34" charset="0"/>
                <a:ea typeface="+mn-ea"/>
                <a:cs typeface="Arial" panose="020B0604020202020204" pitchFamily="34" charset="0"/>
              </a:rPr>
              <a:t>Barriers for </a:t>
            </a:r>
            <a:r>
              <a:rPr sz="2800" dirty="0">
                <a:solidFill>
                  <a:schemeClr val="accent1">
                    <a:lumMod val="50000"/>
                  </a:schemeClr>
                </a:solidFill>
                <a:latin typeface="Calibri" panose="020F0502020204030204" pitchFamily="34" charset="0"/>
                <a:ea typeface="+mn-ea"/>
                <a:cs typeface="Arial" panose="020B0604020202020204" pitchFamily="34" charset="0"/>
              </a:rPr>
              <a:t>Open Access</a:t>
            </a:r>
          </a:p>
        </p:txBody>
      </p:sp>
      <p:sp>
        <p:nvSpPr>
          <p:cNvPr id="5" name="object 5"/>
          <p:cNvSpPr txBox="1"/>
          <p:nvPr/>
        </p:nvSpPr>
        <p:spPr>
          <a:xfrm>
            <a:off x="346963" y="915490"/>
            <a:ext cx="7301383" cy="5027017"/>
          </a:xfrm>
          <a:prstGeom prst="rect">
            <a:avLst/>
          </a:prstGeom>
        </p:spPr>
        <p:txBody>
          <a:bodyPr vert="horz" wrap="square" lIns="0" tIns="149860" rIns="0" bIns="0" rtlCol="0">
            <a:spAutoFit/>
          </a:bodyPr>
          <a:lstStyle/>
          <a:p>
            <a:pPr marL="12700">
              <a:lnSpc>
                <a:spcPct val="100000"/>
              </a:lnSpc>
              <a:spcBef>
                <a:spcPts val="1180"/>
              </a:spcBef>
            </a:pPr>
            <a:r>
              <a:rPr sz="1800" spc="-5" dirty="0">
                <a:latin typeface="Arial"/>
                <a:cs typeface="Arial"/>
              </a:rPr>
              <a:t>Barriers in Open</a:t>
            </a:r>
            <a:r>
              <a:rPr sz="1800" spc="-85" dirty="0">
                <a:latin typeface="Arial"/>
                <a:cs typeface="Arial"/>
              </a:rPr>
              <a:t> </a:t>
            </a:r>
            <a:r>
              <a:rPr sz="1800" spc="-5" dirty="0">
                <a:latin typeface="Arial"/>
                <a:cs typeface="Arial"/>
              </a:rPr>
              <a:t>Access:</a:t>
            </a:r>
            <a:endParaRPr sz="1800" dirty="0">
              <a:latin typeface="Arial"/>
              <a:cs typeface="Arial"/>
            </a:endParaRPr>
          </a:p>
          <a:p>
            <a:pPr marL="754380" indent="-284480">
              <a:lnSpc>
                <a:spcPct val="100000"/>
              </a:lnSpc>
              <a:spcBef>
                <a:spcPts val="1085"/>
              </a:spcBef>
              <a:buFont typeface="Wingdings"/>
              <a:buChar char=""/>
              <a:tabLst>
                <a:tab pos="755015" algn="l"/>
              </a:tabLst>
            </a:pPr>
            <a:r>
              <a:rPr sz="1800" spc="-5" dirty="0">
                <a:latin typeface="Arial"/>
                <a:cs typeface="Arial"/>
              </a:rPr>
              <a:t>Cross Subsidy</a:t>
            </a:r>
            <a:r>
              <a:rPr sz="1800" spc="15" dirty="0">
                <a:latin typeface="Arial"/>
                <a:cs typeface="Arial"/>
              </a:rPr>
              <a:t> </a:t>
            </a:r>
            <a:r>
              <a:rPr sz="1800" spc="-5" dirty="0">
                <a:latin typeface="Arial"/>
                <a:cs typeface="Arial"/>
              </a:rPr>
              <a:t>Surcharge</a:t>
            </a:r>
            <a:endParaRPr sz="1800"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Stranded Capacity</a:t>
            </a:r>
            <a:r>
              <a:rPr sz="1800" spc="25" dirty="0">
                <a:latin typeface="Arial"/>
                <a:cs typeface="Arial"/>
              </a:rPr>
              <a:t> </a:t>
            </a:r>
            <a:r>
              <a:rPr sz="1800" spc="-5" dirty="0">
                <a:latin typeface="Arial"/>
                <a:cs typeface="Arial"/>
              </a:rPr>
              <a:t>Surcharge</a:t>
            </a:r>
            <a:endParaRPr lang="en-IN"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Regulatory Asset</a:t>
            </a:r>
            <a:r>
              <a:rPr sz="1800" spc="-75" dirty="0">
                <a:latin typeface="Arial"/>
                <a:cs typeface="Arial"/>
              </a:rPr>
              <a:t> </a:t>
            </a:r>
            <a:r>
              <a:rPr sz="1800" spc="-5" dirty="0">
                <a:latin typeface="Arial"/>
                <a:cs typeface="Arial"/>
              </a:rPr>
              <a:t>charges</a:t>
            </a:r>
            <a:endParaRPr sz="1800"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Subsidy given in </a:t>
            </a:r>
            <a:r>
              <a:rPr sz="1800" spc="-10" dirty="0">
                <a:latin typeface="Arial"/>
                <a:cs typeface="Arial"/>
              </a:rPr>
              <a:t>backward</a:t>
            </a:r>
            <a:r>
              <a:rPr sz="1800" spc="75" dirty="0">
                <a:latin typeface="Arial"/>
                <a:cs typeface="Arial"/>
              </a:rPr>
              <a:t> </a:t>
            </a:r>
            <a:r>
              <a:rPr sz="1800" spc="-5" dirty="0">
                <a:latin typeface="Arial"/>
                <a:cs typeface="Arial"/>
              </a:rPr>
              <a:t>areas</a:t>
            </a:r>
            <a:endParaRPr sz="1800"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Lapsed</a:t>
            </a:r>
            <a:r>
              <a:rPr sz="1800" spc="5" dirty="0">
                <a:latin typeface="Arial"/>
                <a:cs typeface="Arial"/>
              </a:rPr>
              <a:t> </a:t>
            </a:r>
            <a:r>
              <a:rPr sz="1800" spc="-5" dirty="0">
                <a:latin typeface="Arial"/>
                <a:cs typeface="Arial"/>
              </a:rPr>
              <a:t>Units</a:t>
            </a:r>
            <a:endParaRPr lang="en-IN"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Standby</a:t>
            </a:r>
            <a:r>
              <a:rPr sz="1800" dirty="0">
                <a:latin typeface="Arial"/>
                <a:cs typeface="Arial"/>
              </a:rPr>
              <a:t> </a:t>
            </a:r>
            <a:r>
              <a:rPr sz="1800" spc="-15" dirty="0">
                <a:latin typeface="Arial"/>
                <a:cs typeface="Arial"/>
              </a:rPr>
              <a:t>Power</a:t>
            </a:r>
            <a:endParaRPr sz="1800" dirty="0">
              <a:latin typeface="Arial"/>
              <a:cs typeface="Arial"/>
            </a:endParaRPr>
          </a:p>
          <a:p>
            <a:pPr marL="754380" indent="-284480">
              <a:lnSpc>
                <a:spcPct val="100000"/>
              </a:lnSpc>
              <a:spcBef>
                <a:spcPts val="1085"/>
              </a:spcBef>
              <a:buFont typeface="Wingdings"/>
              <a:buChar char=""/>
              <a:tabLst>
                <a:tab pos="755015" algn="l"/>
              </a:tabLst>
            </a:pPr>
            <a:r>
              <a:rPr sz="1800" spc="-5" dirty="0">
                <a:latin typeface="Arial"/>
                <a:cs typeface="Arial"/>
              </a:rPr>
              <a:t>Conditional</a:t>
            </a:r>
            <a:r>
              <a:rPr sz="1800" spc="30" dirty="0">
                <a:latin typeface="Arial"/>
                <a:cs typeface="Arial"/>
              </a:rPr>
              <a:t> </a:t>
            </a:r>
            <a:r>
              <a:rPr sz="1800" dirty="0">
                <a:latin typeface="Arial"/>
                <a:cs typeface="Arial"/>
              </a:rPr>
              <a:t>NOC</a:t>
            </a:r>
          </a:p>
          <a:p>
            <a:pPr marL="754380" indent="-284480">
              <a:lnSpc>
                <a:spcPct val="100000"/>
              </a:lnSpc>
              <a:spcBef>
                <a:spcPts val="1080"/>
              </a:spcBef>
              <a:buFont typeface="Wingdings"/>
              <a:buChar char=""/>
              <a:tabLst>
                <a:tab pos="755015" algn="l"/>
              </a:tabLst>
            </a:pPr>
            <a:r>
              <a:rPr sz="1800" spc="-25" dirty="0">
                <a:latin typeface="Arial"/>
                <a:cs typeface="Arial"/>
              </a:rPr>
              <a:t>Technical </a:t>
            </a:r>
            <a:r>
              <a:rPr sz="1800" spc="-5" dirty="0">
                <a:latin typeface="Arial"/>
                <a:cs typeface="Arial"/>
              </a:rPr>
              <a:t>criteria imposed by</a:t>
            </a:r>
            <a:r>
              <a:rPr sz="1800" spc="45" dirty="0">
                <a:latin typeface="Arial"/>
                <a:cs typeface="Arial"/>
              </a:rPr>
              <a:t> </a:t>
            </a:r>
            <a:r>
              <a:rPr sz="1800" dirty="0">
                <a:latin typeface="Arial"/>
                <a:cs typeface="Arial"/>
              </a:rPr>
              <a:t>DISCOM</a:t>
            </a:r>
          </a:p>
          <a:p>
            <a:pPr marL="754380" indent="-284480">
              <a:lnSpc>
                <a:spcPct val="100000"/>
              </a:lnSpc>
              <a:spcBef>
                <a:spcPts val="1080"/>
              </a:spcBef>
              <a:buFont typeface="Wingdings"/>
              <a:buChar char=""/>
              <a:tabLst>
                <a:tab pos="755015" algn="l"/>
              </a:tabLst>
            </a:pPr>
            <a:r>
              <a:rPr sz="1800" spc="-5" dirty="0">
                <a:latin typeface="Arial"/>
                <a:cs typeface="Arial"/>
              </a:rPr>
              <a:t>Denial of Open</a:t>
            </a:r>
            <a:r>
              <a:rPr sz="1800" spc="-80" dirty="0">
                <a:latin typeface="Arial"/>
                <a:cs typeface="Arial"/>
              </a:rPr>
              <a:t> </a:t>
            </a:r>
            <a:r>
              <a:rPr sz="1800" spc="-5" dirty="0">
                <a:latin typeface="Arial"/>
                <a:cs typeface="Arial"/>
              </a:rPr>
              <a:t>Access</a:t>
            </a:r>
            <a:endParaRPr sz="1800"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Removal of benefits provided </a:t>
            </a:r>
            <a:r>
              <a:rPr sz="1800" dirty="0">
                <a:latin typeface="Arial"/>
                <a:cs typeface="Arial"/>
              </a:rPr>
              <a:t>to </a:t>
            </a:r>
            <a:r>
              <a:rPr sz="1800" spc="-10" dirty="0">
                <a:latin typeface="Arial"/>
                <a:cs typeface="Arial"/>
              </a:rPr>
              <a:t>renewable</a:t>
            </a:r>
            <a:r>
              <a:rPr sz="1800" spc="110" dirty="0">
                <a:latin typeface="Arial"/>
                <a:cs typeface="Arial"/>
              </a:rPr>
              <a:t> </a:t>
            </a:r>
            <a:r>
              <a:rPr sz="1800" spc="-5" dirty="0">
                <a:latin typeface="Arial"/>
                <a:cs typeface="Arial"/>
              </a:rPr>
              <a:t>sources</a:t>
            </a:r>
            <a:endParaRPr sz="1800" dirty="0">
              <a:latin typeface="Arial"/>
              <a:cs typeface="Arial"/>
            </a:endParaRPr>
          </a:p>
          <a:p>
            <a:pPr marL="754380" indent="-284480">
              <a:lnSpc>
                <a:spcPct val="100000"/>
              </a:lnSpc>
              <a:spcBef>
                <a:spcPts val="1080"/>
              </a:spcBef>
              <a:buFont typeface="Wingdings"/>
              <a:buChar char=""/>
              <a:tabLst>
                <a:tab pos="755015" algn="l"/>
              </a:tabLst>
            </a:pPr>
            <a:r>
              <a:rPr sz="1800" spc="-5" dirty="0">
                <a:latin typeface="Arial"/>
                <a:cs typeface="Arial"/>
              </a:rPr>
              <a:t>Applicability of </a:t>
            </a:r>
            <a:r>
              <a:rPr sz="1800" dirty="0">
                <a:latin typeface="Arial"/>
                <a:cs typeface="Arial"/>
              </a:rPr>
              <a:t>CSS </a:t>
            </a:r>
            <a:r>
              <a:rPr sz="1800" spc="-5" dirty="0">
                <a:latin typeface="Arial"/>
                <a:cs typeface="Arial"/>
              </a:rPr>
              <a:t>on captive</a:t>
            </a:r>
            <a:r>
              <a:rPr sz="1800" spc="35" dirty="0">
                <a:latin typeface="Arial"/>
                <a:cs typeface="Arial"/>
              </a:rPr>
              <a:t> </a:t>
            </a:r>
            <a:r>
              <a:rPr sz="1800" spc="-5" dirty="0">
                <a:latin typeface="Arial"/>
                <a:cs typeface="Arial"/>
              </a:rPr>
              <a:t>consumers</a:t>
            </a:r>
            <a:r>
              <a:rPr lang="en-IN" sz="1800" spc="-5" dirty="0">
                <a:latin typeface="Arial"/>
                <a:cs typeface="Arial"/>
              </a:rPr>
              <a:t> in some cases</a:t>
            </a:r>
            <a:endParaRPr sz="1800" dirty="0">
              <a:latin typeface="Arial"/>
              <a:cs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5" descr="presention 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1524000"/>
            <a:ext cx="7315200" cy="25146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dirty="0"/>
          </a:p>
        </p:txBody>
      </p:sp>
      <p:sp>
        <p:nvSpPr>
          <p:cNvPr id="9" name="TextBox 8"/>
          <p:cNvSpPr txBox="1"/>
          <p:nvPr/>
        </p:nvSpPr>
        <p:spPr>
          <a:xfrm>
            <a:off x="2057400" y="3124200"/>
            <a:ext cx="6553200" cy="461665"/>
          </a:xfrm>
          <a:prstGeom prst="rect">
            <a:avLst/>
          </a:prstGeom>
          <a:solidFill>
            <a:schemeClr val="bg1">
              <a:lumMod val="65000"/>
            </a:schemeClr>
          </a:solidFill>
        </p:spPr>
        <p:txBody>
          <a:bodyPr wrap="square">
            <a:spAutoFit/>
          </a:bodyPr>
          <a:lstStyle/>
          <a:p>
            <a:pPr lvl="0" algn="r"/>
            <a:r>
              <a:rPr lang="en-US" sz="2400" b="1" dirty="0">
                <a:latin typeface="+mj-lt"/>
              </a:rPr>
              <a:t>Power Exchange – DAM </a:t>
            </a:r>
            <a:endParaRPr lang="en-US" sz="2400" dirty="0">
              <a:latin typeface="+mj-lt"/>
            </a:endParaRPr>
          </a:p>
        </p:txBody>
      </p:sp>
      <p:pic>
        <p:nvPicPr>
          <p:cNvPr id="164869" name="Picture 10" descr="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676400"/>
            <a:ext cx="3171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9080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228600" y="274638"/>
            <a:ext cx="8229600" cy="639762"/>
          </a:xfrm>
        </p:spPr>
        <p:txBody>
          <a:bodyPr>
            <a:normAutofit/>
          </a:bodyPr>
          <a:lstStyle/>
          <a:p>
            <a:pPr marL="12700"/>
            <a:r>
              <a:rPr lang="en-US" altLang="en-US" sz="2800" b="1" dirty="0">
                <a:solidFill>
                  <a:schemeClr val="accent1">
                    <a:lumMod val="50000"/>
                  </a:schemeClr>
                </a:solidFill>
                <a:latin typeface="Calibri" panose="020F0502020204030204" pitchFamily="34" charset="0"/>
                <a:ea typeface="+mn-ea"/>
              </a:rPr>
              <a:t>Features Of Day Ahead Market Of Power Exchange</a:t>
            </a:r>
          </a:p>
        </p:txBody>
      </p:sp>
      <p:graphicFrame>
        <p:nvGraphicFramePr>
          <p:cNvPr id="6" name="Diagram 5"/>
          <p:cNvGraphicFramePr/>
          <p:nvPr>
            <p:extLst/>
          </p:nvPr>
        </p:nvGraphicFramePr>
        <p:xfrm>
          <a:off x="119416" y="1047464"/>
          <a:ext cx="5410200" cy="51247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9877" name="Group 43"/>
          <p:cNvGrpSpPr>
            <a:grpSpLocks/>
          </p:cNvGrpSpPr>
          <p:nvPr/>
        </p:nvGrpSpPr>
        <p:grpSpPr bwMode="auto">
          <a:xfrm>
            <a:off x="5457737" y="1447800"/>
            <a:ext cx="3624262" cy="4059237"/>
            <a:chOff x="3005138" y="1490659"/>
            <a:chExt cx="3624262" cy="4059333"/>
          </a:xfrm>
        </p:grpSpPr>
        <p:sp>
          <p:nvSpPr>
            <p:cNvPr id="8" name="Freeform 4"/>
            <p:cNvSpPr>
              <a:spLocks/>
            </p:cNvSpPr>
            <p:nvPr/>
          </p:nvSpPr>
          <p:spPr bwMode="auto">
            <a:xfrm>
              <a:off x="3738563" y="1490659"/>
              <a:ext cx="879475" cy="701692"/>
            </a:xfrm>
            <a:custGeom>
              <a:avLst/>
              <a:gdLst>
                <a:gd name="T0" fmla="*/ 199 w 554"/>
                <a:gd name="T1" fmla="*/ 430 h 442"/>
                <a:gd name="T2" fmla="*/ 213 w 554"/>
                <a:gd name="T3" fmla="*/ 398 h 442"/>
                <a:gd name="T4" fmla="*/ 239 w 554"/>
                <a:gd name="T5" fmla="*/ 380 h 442"/>
                <a:gd name="T6" fmla="*/ 256 w 554"/>
                <a:gd name="T7" fmla="*/ 359 h 442"/>
                <a:gd name="T8" fmla="*/ 305 w 554"/>
                <a:gd name="T9" fmla="*/ 368 h 442"/>
                <a:gd name="T10" fmla="*/ 331 w 554"/>
                <a:gd name="T11" fmla="*/ 378 h 442"/>
                <a:gd name="T12" fmla="*/ 352 w 554"/>
                <a:gd name="T13" fmla="*/ 396 h 442"/>
                <a:gd name="T14" fmla="*/ 377 w 554"/>
                <a:gd name="T15" fmla="*/ 403 h 442"/>
                <a:gd name="T16" fmla="*/ 403 w 554"/>
                <a:gd name="T17" fmla="*/ 405 h 442"/>
                <a:gd name="T18" fmla="*/ 423 w 554"/>
                <a:gd name="T19" fmla="*/ 407 h 442"/>
                <a:gd name="T20" fmla="*/ 436 w 554"/>
                <a:gd name="T21" fmla="*/ 427 h 442"/>
                <a:gd name="T22" fmla="*/ 463 w 554"/>
                <a:gd name="T23" fmla="*/ 423 h 442"/>
                <a:gd name="T24" fmla="*/ 487 w 554"/>
                <a:gd name="T25" fmla="*/ 392 h 442"/>
                <a:gd name="T26" fmla="*/ 471 w 554"/>
                <a:gd name="T27" fmla="*/ 355 h 442"/>
                <a:gd name="T28" fmla="*/ 437 w 554"/>
                <a:gd name="T29" fmla="*/ 339 h 442"/>
                <a:gd name="T30" fmla="*/ 440 w 554"/>
                <a:gd name="T31" fmla="*/ 314 h 442"/>
                <a:gd name="T32" fmla="*/ 450 w 554"/>
                <a:gd name="T33" fmla="*/ 278 h 442"/>
                <a:gd name="T34" fmla="*/ 491 w 554"/>
                <a:gd name="T35" fmla="*/ 272 h 442"/>
                <a:gd name="T36" fmla="*/ 495 w 554"/>
                <a:gd name="T37" fmla="*/ 241 h 442"/>
                <a:gd name="T38" fmla="*/ 513 w 554"/>
                <a:gd name="T39" fmla="*/ 230 h 442"/>
                <a:gd name="T40" fmla="*/ 526 w 554"/>
                <a:gd name="T41" fmla="*/ 216 h 442"/>
                <a:gd name="T42" fmla="*/ 552 w 554"/>
                <a:gd name="T43" fmla="*/ 169 h 442"/>
                <a:gd name="T44" fmla="*/ 516 w 554"/>
                <a:gd name="T45" fmla="*/ 129 h 442"/>
                <a:gd name="T46" fmla="*/ 480 w 554"/>
                <a:gd name="T47" fmla="*/ 114 h 442"/>
                <a:gd name="T48" fmla="*/ 449 w 554"/>
                <a:gd name="T49" fmla="*/ 124 h 442"/>
                <a:gd name="T50" fmla="*/ 421 w 554"/>
                <a:gd name="T51" fmla="*/ 124 h 442"/>
                <a:gd name="T52" fmla="*/ 376 w 554"/>
                <a:gd name="T53" fmla="*/ 146 h 442"/>
                <a:gd name="T54" fmla="*/ 359 w 554"/>
                <a:gd name="T55" fmla="*/ 151 h 442"/>
                <a:gd name="T56" fmla="*/ 341 w 554"/>
                <a:gd name="T57" fmla="*/ 136 h 442"/>
                <a:gd name="T58" fmla="*/ 309 w 554"/>
                <a:gd name="T59" fmla="*/ 125 h 442"/>
                <a:gd name="T60" fmla="*/ 285 w 554"/>
                <a:gd name="T61" fmla="*/ 85 h 442"/>
                <a:gd name="T62" fmla="*/ 242 w 554"/>
                <a:gd name="T63" fmla="*/ 56 h 442"/>
                <a:gd name="T64" fmla="*/ 201 w 554"/>
                <a:gd name="T65" fmla="*/ 3 h 442"/>
                <a:gd name="T66" fmla="*/ 160 w 554"/>
                <a:gd name="T67" fmla="*/ 14 h 442"/>
                <a:gd name="T68" fmla="*/ 142 w 554"/>
                <a:gd name="T69" fmla="*/ 3 h 442"/>
                <a:gd name="T70" fmla="*/ 92 w 554"/>
                <a:gd name="T71" fmla="*/ 21 h 442"/>
                <a:gd name="T72" fmla="*/ 88 w 554"/>
                <a:gd name="T73" fmla="*/ 35 h 442"/>
                <a:gd name="T74" fmla="*/ 63 w 554"/>
                <a:gd name="T75" fmla="*/ 29 h 442"/>
                <a:gd name="T76" fmla="*/ 37 w 554"/>
                <a:gd name="T77" fmla="*/ 43 h 442"/>
                <a:gd name="T78" fmla="*/ 15 w 554"/>
                <a:gd name="T79" fmla="*/ 55 h 442"/>
                <a:gd name="T80" fmla="*/ 0 w 554"/>
                <a:gd name="T81" fmla="*/ 73 h 442"/>
                <a:gd name="T82" fmla="*/ 17 w 554"/>
                <a:gd name="T83" fmla="*/ 100 h 442"/>
                <a:gd name="T84" fmla="*/ 50 w 554"/>
                <a:gd name="T85" fmla="*/ 124 h 442"/>
                <a:gd name="T86" fmla="*/ 85 w 554"/>
                <a:gd name="T87" fmla="*/ 143 h 442"/>
                <a:gd name="T88" fmla="*/ 83 w 554"/>
                <a:gd name="T89" fmla="*/ 163 h 442"/>
                <a:gd name="T90" fmla="*/ 105 w 554"/>
                <a:gd name="T91" fmla="*/ 176 h 442"/>
                <a:gd name="T92" fmla="*/ 90 w 554"/>
                <a:gd name="T93" fmla="*/ 206 h 442"/>
                <a:gd name="T94" fmla="*/ 53 w 554"/>
                <a:gd name="T95" fmla="*/ 234 h 442"/>
                <a:gd name="T96" fmla="*/ 59 w 554"/>
                <a:gd name="T97" fmla="*/ 286 h 442"/>
                <a:gd name="T98" fmla="*/ 63 w 554"/>
                <a:gd name="T99" fmla="*/ 335 h 442"/>
                <a:gd name="T100" fmla="*/ 77 w 554"/>
                <a:gd name="T101" fmla="*/ 359 h 442"/>
                <a:gd name="T102" fmla="*/ 120 w 554"/>
                <a:gd name="T103" fmla="*/ 387 h 442"/>
                <a:gd name="T104" fmla="*/ 139 w 554"/>
                <a:gd name="T105" fmla="*/ 392 h 442"/>
                <a:gd name="T106" fmla="*/ 137 w 554"/>
                <a:gd name="T107" fmla="*/ 409 h 442"/>
                <a:gd name="T108" fmla="*/ 170 w 554"/>
                <a:gd name="T109" fmla="*/ 423 h 44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554"/>
                <a:gd name="T166" fmla="*/ 0 h 442"/>
                <a:gd name="T167" fmla="*/ 554 w 554"/>
                <a:gd name="T168" fmla="*/ 442 h 44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554" h="442">
                  <a:moveTo>
                    <a:pt x="183" y="432"/>
                  </a:moveTo>
                  <a:lnTo>
                    <a:pt x="188" y="441"/>
                  </a:lnTo>
                  <a:lnTo>
                    <a:pt x="199" y="441"/>
                  </a:lnTo>
                  <a:lnTo>
                    <a:pt x="199" y="430"/>
                  </a:lnTo>
                  <a:lnTo>
                    <a:pt x="201" y="414"/>
                  </a:lnTo>
                  <a:lnTo>
                    <a:pt x="201" y="405"/>
                  </a:lnTo>
                  <a:lnTo>
                    <a:pt x="206" y="400"/>
                  </a:lnTo>
                  <a:lnTo>
                    <a:pt x="213" y="398"/>
                  </a:lnTo>
                  <a:lnTo>
                    <a:pt x="220" y="394"/>
                  </a:lnTo>
                  <a:lnTo>
                    <a:pt x="224" y="387"/>
                  </a:lnTo>
                  <a:lnTo>
                    <a:pt x="231" y="380"/>
                  </a:lnTo>
                  <a:lnTo>
                    <a:pt x="239" y="380"/>
                  </a:lnTo>
                  <a:lnTo>
                    <a:pt x="239" y="376"/>
                  </a:lnTo>
                  <a:lnTo>
                    <a:pt x="242" y="368"/>
                  </a:lnTo>
                  <a:lnTo>
                    <a:pt x="243" y="362"/>
                  </a:lnTo>
                  <a:lnTo>
                    <a:pt x="256" y="359"/>
                  </a:lnTo>
                  <a:lnTo>
                    <a:pt x="267" y="365"/>
                  </a:lnTo>
                  <a:lnTo>
                    <a:pt x="277" y="366"/>
                  </a:lnTo>
                  <a:lnTo>
                    <a:pt x="290" y="366"/>
                  </a:lnTo>
                  <a:lnTo>
                    <a:pt x="305" y="368"/>
                  </a:lnTo>
                  <a:lnTo>
                    <a:pt x="313" y="373"/>
                  </a:lnTo>
                  <a:lnTo>
                    <a:pt x="320" y="378"/>
                  </a:lnTo>
                  <a:lnTo>
                    <a:pt x="326" y="378"/>
                  </a:lnTo>
                  <a:lnTo>
                    <a:pt x="331" y="378"/>
                  </a:lnTo>
                  <a:lnTo>
                    <a:pt x="337" y="377"/>
                  </a:lnTo>
                  <a:lnTo>
                    <a:pt x="344" y="378"/>
                  </a:lnTo>
                  <a:lnTo>
                    <a:pt x="352" y="387"/>
                  </a:lnTo>
                  <a:lnTo>
                    <a:pt x="352" y="396"/>
                  </a:lnTo>
                  <a:lnTo>
                    <a:pt x="361" y="405"/>
                  </a:lnTo>
                  <a:lnTo>
                    <a:pt x="366" y="405"/>
                  </a:lnTo>
                  <a:lnTo>
                    <a:pt x="373" y="403"/>
                  </a:lnTo>
                  <a:lnTo>
                    <a:pt x="377" y="403"/>
                  </a:lnTo>
                  <a:lnTo>
                    <a:pt x="381" y="403"/>
                  </a:lnTo>
                  <a:lnTo>
                    <a:pt x="385" y="403"/>
                  </a:lnTo>
                  <a:lnTo>
                    <a:pt x="391" y="403"/>
                  </a:lnTo>
                  <a:lnTo>
                    <a:pt x="403" y="405"/>
                  </a:lnTo>
                  <a:lnTo>
                    <a:pt x="409" y="412"/>
                  </a:lnTo>
                  <a:lnTo>
                    <a:pt x="413" y="413"/>
                  </a:lnTo>
                  <a:lnTo>
                    <a:pt x="416" y="412"/>
                  </a:lnTo>
                  <a:lnTo>
                    <a:pt x="423" y="407"/>
                  </a:lnTo>
                  <a:lnTo>
                    <a:pt x="429" y="407"/>
                  </a:lnTo>
                  <a:lnTo>
                    <a:pt x="431" y="413"/>
                  </a:lnTo>
                  <a:lnTo>
                    <a:pt x="433" y="421"/>
                  </a:lnTo>
                  <a:lnTo>
                    <a:pt x="436" y="427"/>
                  </a:lnTo>
                  <a:lnTo>
                    <a:pt x="441" y="430"/>
                  </a:lnTo>
                  <a:lnTo>
                    <a:pt x="454" y="432"/>
                  </a:lnTo>
                  <a:lnTo>
                    <a:pt x="459" y="429"/>
                  </a:lnTo>
                  <a:lnTo>
                    <a:pt x="463" y="423"/>
                  </a:lnTo>
                  <a:lnTo>
                    <a:pt x="471" y="418"/>
                  </a:lnTo>
                  <a:lnTo>
                    <a:pt x="480" y="414"/>
                  </a:lnTo>
                  <a:lnTo>
                    <a:pt x="487" y="405"/>
                  </a:lnTo>
                  <a:lnTo>
                    <a:pt x="487" y="392"/>
                  </a:lnTo>
                  <a:lnTo>
                    <a:pt x="480" y="376"/>
                  </a:lnTo>
                  <a:lnTo>
                    <a:pt x="473" y="369"/>
                  </a:lnTo>
                  <a:lnTo>
                    <a:pt x="470" y="365"/>
                  </a:lnTo>
                  <a:lnTo>
                    <a:pt x="471" y="355"/>
                  </a:lnTo>
                  <a:lnTo>
                    <a:pt x="468" y="351"/>
                  </a:lnTo>
                  <a:lnTo>
                    <a:pt x="459" y="351"/>
                  </a:lnTo>
                  <a:lnTo>
                    <a:pt x="449" y="346"/>
                  </a:lnTo>
                  <a:lnTo>
                    <a:pt x="437" y="339"/>
                  </a:lnTo>
                  <a:lnTo>
                    <a:pt x="437" y="333"/>
                  </a:lnTo>
                  <a:lnTo>
                    <a:pt x="440" y="326"/>
                  </a:lnTo>
                  <a:lnTo>
                    <a:pt x="440" y="320"/>
                  </a:lnTo>
                  <a:lnTo>
                    <a:pt x="440" y="314"/>
                  </a:lnTo>
                  <a:lnTo>
                    <a:pt x="440" y="309"/>
                  </a:lnTo>
                  <a:lnTo>
                    <a:pt x="440" y="306"/>
                  </a:lnTo>
                  <a:lnTo>
                    <a:pt x="441" y="286"/>
                  </a:lnTo>
                  <a:lnTo>
                    <a:pt x="450" y="278"/>
                  </a:lnTo>
                  <a:lnTo>
                    <a:pt x="470" y="278"/>
                  </a:lnTo>
                  <a:lnTo>
                    <a:pt x="476" y="282"/>
                  </a:lnTo>
                  <a:lnTo>
                    <a:pt x="482" y="283"/>
                  </a:lnTo>
                  <a:lnTo>
                    <a:pt x="491" y="272"/>
                  </a:lnTo>
                  <a:lnTo>
                    <a:pt x="495" y="252"/>
                  </a:lnTo>
                  <a:lnTo>
                    <a:pt x="495" y="249"/>
                  </a:lnTo>
                  <a:lnTo>
                    <a:pt x="495" y="248"/>
                  </a:lnTo>
                  <a:lnTo>
                    <a:pt x="495" y="241"/>
                  </a:lnTo>
                  <a:lnTo>
                    <a:pt x="500" y="242"/>
                  </a:lnTo>
                  <a:lnTo>
                    <a:pt x="506" y="244"/>
                  </a:lnTo>
                  <a:lnTo>
                    <a:pt x="509" y="237"/>
                  </a:lnTo>
                  <a:lnTo>
                    <a:pt x="513" y="230"/>
                  </a:lnTo>
                  <a:lnTo>
                    <a:pt x="519" y="230"/>
                  </a:lnTo>
                  <a:lnTo>
                    <a:pt x="526" y="230"/>
                  </a:lnTo>
                  <a:lnTo>
                    <a:pt x="526" y="224"/>
                  </a:lnTo>
                  <a:lnTo>
                    <a:pt x="526" y="216"/>
                  </a:lnTo>
                  <a:lnTo>
                    <a:pt x="536" y="200"/>
                  </a:lnTo>
                  <a:lnTo>
                    <a:pt x="541" y="190"/>
                  </a:lnTo>
                  <a:lnTo>
                    <a:pt x="546" y="181"/>
                  </a:lnTo>
                  <a:lnTo>
                    <a:pt x="552" y="169"/>
                  </a:lnTo>
                  <a:lnTo>
                    <a:pt x="553" y="159"/>
                  </a:lnTo>
                  <a:lnTo>
                    <a:pt x="544" y="148"/>
                  </a:lnTo>
                  <a:lnTo>
                    <a:pt x="531" y="137"/>
                  </a:lnTo>
                  <a:lnTo>
                    <a:pt x="516" y="129"/>
                  </a:lnTo>
                  <a:lnTo>
                    <a:pt x="503" y="124"/>
                  </a:lnTo>
                  <a:lnTo>
                    <a:pt x="495" y="124"/>
                  </a:lnTo>
                  <a:lnTo>
                    <a:pt x="487" y="118"/>
                  </a:lnTo>
                  <a:lnTo>
                    <a:pt x="480" y="114"/>
                  </a:lnTo>
                  <a:lnTo>
                    <a:pt x="468" y="114"/>
                  </a:lnTo>
                  <a:lnTo>
                    <a:pt x="463" y="118"/>
                  </a:lnTo>
                  <a:lnTo>
                    <a:pt x="459" y="124"/>
                  </a:lnTo>
                  <a:lnTo>
                    <a:pt x="449" y="124"/>
                  </a:lnTo>
                  <a:lnTo>
                    <a:pt x="441" y="118"/>
                  </a:lnTo>
                  <a:lnTo>
                    <a:pt x="435" y="116"/>
                  </a:lnTo>
                  <a:lnTo>
                    <a:pt x="427" y="116"/>
                  </a:lnTo>
                  <a:lnTo>
                    <a:pt x="421" y="124"/>
                  </a:lnTo>
                  <a:lnTo>
                    <a:pt x="416" y="132"/>
                  </a:lnTo>
                  <a:lnTo>
                    <a:pt x="399" y="142"/>
                  </a:lnTo>
                  <a:lnTo>
                    <a:pt x="378" y="146"/>
                  </a:lnTo>
                  <a:lnTo>
                    <a:pt x="376" y="146"/>
                  </a:lnTo>
                  <a:lnTo>
                    <a:pt x="373" y="146"/>
                  </a:lnTo>
                  <a:lnTo>
                    <a:pt x="369" y="151"/>
                  </a:lnTo>
                  <a:lnTo>
                    <a:pt x="364" y="151"/>
                  </a:lnTo>
                  <a:lnTo>
                    <a:pt x="359" y="151"/>
                  </a:lnTo>
                  <a:lnTo>
                    <a:pt x="351" y="152"/>
                  </a:lnTo>
                  <a:lnTo>
                    <a:pt x="344" y="151"/>
                  </a:lnTo>
                  <a:lnTo>
                    <a:pt x="341" y="146"/>
                  </a:lnTo>
                  <a:lnTo>
                    <a:pt x="341" y="136"/>
                  </a:lnTo>
                  <a:lnTo>
                    <a:pt x="341" y="129"/>
                  </a:lnTo>
                  <a:lnTo>
                    <a:pt x="331" y="127"/>
                  </a:lnTo>
                  <a:lnTo>
                    <a:pt x="316" y="127"/>
                  </a:lnTo>
                  <a:lnTo>
                    <a:pt x="309" y="125"/>
                  </a:lnTo>
                  <a:lnTo>
                    <a:pt x="304" y="118"/>
                  </a:lnTo>
                  <a:lnTo>
                    <a:pt x="294" y="107"/>
                  </a:lnTo>
                  <a:lnTo>
                    <a:pt x="289" y="94"/>
                  </a:lnTo>
                  <a:lnTo>
                    <a:pt x="285" y="85"/>
                  </a:lnTo>
                  <a:lnTo>
                    <a:pt x="282" y="80"/>
                  </a:lnTo>
                  <a:lnTo>
                    <a:pt x="273" y="75"/>
                  </a:lnTo>
                  <a:lnTo>
                    <a:pt x="264" y="73"/>
                  </a:lnTo>
                  <a:lnTo>
                    <a:pt x="242" y="56"/>
                  </a:lnTo>
                  <a:lnTo>
                    <a:pt x="226" y="41"/>
                  </a:lnTo>
                  <a:lnTo>
                    <a:pt x="213" y="21"/>
                  </a:lnTo>
                  <a:lnTo>
                    <a:pt x="207" y="9"/>
                  </a:lnTo>
                  <a:lnTo>
                    <a:pt x="201" y="3"/>
                  </a:lnTo>
                  <a:lnTo>
                    <a:pt x="189" y="0"/>
                  </a:lnTo>
                  <a:lnTo>
                    <a:pt x="175" y="5"/>
                  </a:lnTo>
                  <a:lnTo>
                    <a:pt x="168" y="9"/>
                  </a:lnTo>
                  <a:lnTo>
                    <a:pt x="160" y="14"/>
                  </a:lnTo>
                  <a:lnTo>
                    <a:pt x="157" y="15"/>
                  </a:lnTo>
                  <a:lnTo>
                    <a:pt x="152" y="14"/>
                  </a:lnTo>
                  <a:lnTo>
                    <a:pt x="146" y="7"/>
                  </a:lnTo>
                  <a:lnTo>
                    <a:pt x="142" y="3"/>
                  </a:lnTo>
                  <a:lnTo>
                    <a:pt x="134" y="5"/>
                  </a:lnTo>
                  <a:lnTo>
                    <a:pt x="129" y="11"/>
                  </a:lnTo>
                  <a:lnTo>
                    <a:pt x="109" y="23"/>
                  </a:lnTo>
                  <a:lnTo>
                    <a:pt x="92" y="21"/>
                  </a:lnTo>
                  <a:lnTo>
                    <a:pt x="90" y="16"/>
                  </a:lnTo>
                  <a:lnTo>
                    <a:pt x="95" y="23"/>
                  </a:lnTo>
                  <a:lnTo>
                    <a:pt x="99" y="35"/>
                  </a:lnTo>
                  <a:lnTo>
                    <a:pt x="88" y="35"/>
                  </a:lnTo>
                  <a:lnTo>
                    <a:pt x="79" y="34"/>
                  </a:lnTo>
                  <a:lnTo>
                    <a:pt x="71" y="32"/>
                  </a:lnTo>
                  <a:lnTo>
                    <a:pt x="66" y="31"/>
                  </a:lnTo>
                  <a:lnTo>
                    <a:pt x="63" y="29"/>
                  </a:lnTo>
                  <a:lnTo>
                    <a:pt x="55" y="27"/>
                  </a:lnTo>
                  <a:lnTo>
                    <a:pt x="50" y="27"/>
                  </a:lnTo>
                  <a:lnTo>
                    <a:pt x="45" y="36"/>
                  </a:lnTo>
                  <a:lnTo>
                    <a:pt x="37" y="43"/>
                  </a:lnTo>
                  <a:lnTo>
                    <a:pt x="27" y="45"/>
                  </a:lnTo>
                  <a:lnTo>
                    <a:pt x="27" y="55"/>
                  </a:lnTo>
                  <a:lnTo>
                    <a:pt x="23" y="55"/>
                  </a:lnTo>
                  <a:lnTo>
                    <a:pt x="15" y="55"/>
                  </a:lnTo>
                  <a:lnTo>
                    <a:pt x="12" y="55"/>
                  </a:lnTo>
                  <a:lnTo>
                    <a:pt x="9" y="55"/>
                  </a:lnTo>
                  <a:lnTo>
                    <a:pt x="0" y="66"/>
                  </a:lnTo>
                  <a:lnTo>
                    <a:pt x="0" y="73"/>
                  </a:lnTo>
                  <a:lnTo>
                    <a:pt x="0" y="80"/>
                  </a:lnTo>
                  <a:lnTo>
                    <a:pt x="0" y="94"/>
                  </a:lnTo>
                  <a:lnTo>
                    <a:pt x="7" y="99"/>
                  </a:lnTo>
                  <a:lnTo>
                    <a:pt x="17" y="100"/>
                  </a:lnTo>
                  <a:lnTo>
                    <a:pt x="25" y="100"/>
                  </a:lnTo>
                  <a:lnTo>
                    <a:pt x="30" y="100"/>
                  </a:lnTo>
                  <a:lnTo>
                    <a:pt x="38" y="110"/>
                  </a:lnTo>
                  <a:lnTo>
                    <a:pt x="50" y="124"/>
                  </a:lnTo>
                  <a:lnTo>
                    <a:pt x="60" y="135"/>
                  </a:lnTo>
                  <a:lnTo>
                    <a:pt x="68" y="140"/>
                  </a:lnTo>
                  <a:lnTo>
                    <a:pt x="79" y="141"/>
                  </a:lnTo>
                  <a:lnTo>
                    <a:pt x="85" y="143"/>
                  </a:lnTo>
                  <a:lnTo>
                    <a:pt x="85" y="154"/>
                  </a:lnTo>
                  <a:lnTo>
                    <a:pt x="85" y="155"/>
                  </a:lnTo>
                  <a:lnTo>
                    <a:pt x="85" y="156"/>
                  </a:lnTo>
                  <a:lnTo>
                    <a:pt x="83" y="163"/>
                  </a:lnTo>
                  <a:lnTo>
                    <a:pt x="82" y="167"/>
                  </a:lnTo>
                  <a:lnTo>
                    <a:pt x="94" y="176"/>
                  </a:lnTo>
                  <a:lnTo>
                    <a:pt x="101" y="175"/>
                  </a:lnTo>
                  <a:lnTo>
                    <a:pt x="105" y="176"/>
                  </a:lnTo>
                  <a:lnTo>
                    <a:pt x="103" y="192"/>
                  </a:lnTo>
                  <a:lnTo>
                    <a:pt x="100" y="196"/>
                  </a:lnTo>
                  <a:lnTo>
                    <a:pt x="96" y="200"/>
                  </a:lnTo>
                  <a:lnTo>
                    <a:pt x="90" y="206"/>
                  </a:lnTo>
                  <a:lnTo>
                    <a:pt x="79" y="211"/>
                  </a:lnTo>
                  <a:lnTo>
                    <a:pt x="66" y="221"/>
                  </a:lnTo>
                  <a:lnTo>
                    <a:pt x="55" y="225"/>
                  </a:lnTo>
                  <a:lnTo>
                    <a:pt x="53" y="234"/>
                  </a:lnTo>
                  <a:lnTo>
                    <a:pt x="53" y="244"/>
                  </a:lnTo>
                  <a:lnTo>
                    <a:pt x="53" y="262"/>
                  </a:lnTo>
                  <a:lnTo>
                    <a:pt x="58" y="279"/>
                  </a:lnTo>
                  <a:lnTo>
                    <a:pt x="59" y="286"/>
                  </a:lnTo>
                  <a:lnTo>
                    <a:pt x="60" y="292"/>
                  </a:lnTo>
                  <a:lnTo>
                    <a:pt x="60" y="307"/>
                  </a:lnTo>
                  <a:lnTo>
                    <a:pt x="63" y="323"/>
                  </a:lnTo>
                  <a:lnTo>
                    <a:pt x="63" y="335"/>
                  </a:lnTo>
                  <a:lnTo>
                    <a:pt x="64" y="344"/>
                  </a:lnTo>
                  <a:lnTo>
                    <a:pt x="71" y="355"/>
                  </a:lnTo>
                  <a:lnTo>
                    <a:pt x="74" y="357"/>
                  </a:lnTo>
                  <a:lnTo>
                    <a:pt x="77" y="359"/>
                  </a:lnTo>
                  <a:lnTo>
                    <a:pt x="90" y="371"/>
                  </a:lnTo>
                  <a:lnTo>
                    <a:pt x="101" y="380"/>
                  </a:lnTo>
                  <a:lnTo>
                    <a:pt x="107" y="382"/>
                  </a:lnTo>
                  <a:lnTo>
                    <a:pt x="120" y="387"/>
                  </a:lnTo>
                  <a:lnTo>
                    <a:pt x="126" y="387"/>
                  </a:lnTo>
                  <a:lnTo>
                    <a:pt x="132" y="387"/>
                  </a:lnTo>
                  <a:lnTo>
                    <a:pt x="142" y="387"/>
                  </a:lnTo>
                  <a:lnTo>
                    <a:pt x="139" y="392"/>
                  </a:lnTo>
                  <a:lnTo>
                    <a:pt x="134" y="400"/>
                  </a:lnTo>
                  <a:lnTo>
                    <a:pt x="132" y="403"/>
                  </a:lnTo>
                  <a:lnTo>
                    <a:pt x="130" y="405"/>
                  </a:lnTo>
                  <a:lnTo>
                    <a:pt x="137" y="409"/>
                  </a:lnTo>
                  <a:lnTo>
                    <a:pt x="147" y="417"/>
                  </a:lnTo>
                  <a:lnTo>
                    <a:pt x="157" y="417"/>
                  </a:lnTo>
                  <a:lnTo>
                    <a:pt x="167" y="418"/>
                  </a:lnTo>
                  <a:lnTo>
                    <a:pt x="170" y="423"/>
                  </a:lnTo>
                  <a:lnTo>
                    <a:pt x="180" y="430"/>
                  </a:lnTo>
                  <a:lnTo>
                    <a:pt x="183" y="432"/>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IN"/>
            </a:p>
          </p:txBody>
        </p:sp>
        <p:sp>
          <p:nvSpPr>
            <p:cNvPr id="9" name="Freeform 5"/>
            <p:cNvSpPr>
              <a:spLocks/>
            </p:cNvSpPr>
            <p:nvPr/>
          </p:nvSpPr>
          <p:spPr bwMode="auto">
            <a:xfrm>
              <a:off x="4946650" y="2874992"/>
              <a:ext cx="569913" cy="741380"/>
            </a:xfrm>
            <a:custGeom>
              <a:avLst/>
              <a:gdLst>
                <a:gd name="T0" fmla="*/ 2147483647 w 359"/>
                <a:gd name="T1" fmla="*/ 2147483647 h 467"/>
                <a:gd name="T2" fmla="*/ 2147483647 w 359"/>
                <a:gd name="T3" fmla="*/ 2147483647 h 467"/>
                <a:gd name="T4" fmla="*/ 2147483647 w 359"/>
                <a:gd name="T5" fmla="*/ 2147483647 h 467"/>
                <a:gd name="T6" fmla="*/ 2147483647 w 359"/>
                <a:gd name="T7" fmla="*/ 2147483647 h 467"/>
                <a:gd name="T8" fmla="*/ 2147483647 w 359"/>
                <a:gd name="T9" fmla="*/ 2147483647 h 467"/>
                <a:gd name="T10" fmla="*/ 2147483647 w 359"/>
                <a:gd name="T11" fmla="*/ 2147483647 h 467"/>
                <a:gd name="T12" fmla="*/ 2147483647 w 359"/>
                <a:gd name="T13" fmla="*/ 2147483647 h 467"/>
                <a:gd name="T14" fmla="*/ 2147483647 w 359"/>
                <a:gd name="T15" fmla="*/ 2147483647 h 467"/>
                <a:gd name="T16" fmla="*/ 2147483647 w 359"/>
                <a:gd name="T17" fmla="*/ 2147483647 h 467"/>
                <a:gd name="T18" fmla="*/ 2147483647 w 359"/>
                <a:gd name="T19" fmla="*/ 2147483647 h 467"/>
                <a:gd name="T20" fmla="*/ 2147483647 w 359"/>
                <a:gd name="T21" fmla="*/ 2147483647 h 467"/>
                <a:gd name="T22" fmla="*/ 2147483647 w 359"/>
                <a:gd name="T23" fmla="*/ 2147483647 h 467"/>
                <a:gd name="T24" fmla="*/ 2147483647 w 359"/>
                <a:gd name="T25" fmla="*/ 2147483647 h 467"/>
                <a:gd name="T26" fmla="*/ 2147483647 w 359"/>
                <a:gd name="T27" fmla="*/ 2147483647 h 467"/>
                <a:gd name="T28" fmla="*/ 2147483647 w 359"/>
                <a:gd name="T29" fmla="*/ 2147483647 h 467"/>
                <a:gd name="T30" fmla="*/ 2147483647 w 359"/>
                <a:gd name="T31" fmla="*/ 2147483647 h 467"/>
                <a:gd name="T32" fmla="*/ 2147483647 w 359"/>
                <a:gd name="T33" fmla="*/ 2147483647 h 467"/>
                <a:gd name="T34" fmla="*/ 2147483647 w 359"/>
                <a:gd name="T35" fmla="*/ 2147483647 h 467"/>
                <a:gd name="T36" fmla="*/ 2147483647 w 359"/>
                <a:gd name="T37" fmla="*/ 2147483647 h 467"/>
                <a:gd name="T38" fmla="*/ 2147483647 w 359"/>
                <a:gd name="T39" fmla="*/ 2147483647 h 467"/>
                <a:gd name="T40" fmla="*/ 2147483647 w 359"/>
                <a:gd name="T41" fmla="*/ 2147483647 h 467"/>
                <a:gd name="T42" fmla="*/ 2147483647 w 359"/>
                <a:gd name="T43" fmla="*/ 2147483647 h 467"/>
                <a:gd name="T44" fmla="*/ 2147483647 w 359"/>
                <a:gd name="T45" fmla="*/ 2147483647 h 467"/>
                <a:gd name="T46" fmla="*/ 2147483647 w 359"/>
                <a:gd name="T47" fmla="*/ 2147483647 h 467"/>
                <a:gd name="T48" fmla="*/ 2147483647 w 359"/>
                <a:gd name="T49" fmla="*/ 2147483647 h 467"/>
                <a:gd name="T50" fmla="*/ 2147483647 w 359"/>
                <a:gd name="T51" fmla="*/ 2147483647 h 467"/>
                <a:gd name="T52" fmla="*/ 2147483647 w 359"/>
                <a:gd name="T53" fmla="*/ 2147483647 h 467"/>
                <a:gd name="T54" fmla="*/ 2147483647 w 359"/>
                <a:gd name="T55" fmla="*/ 2147483647 h 467"/>
                <a:gd name="T56" fmla="*/ 2147483647 w 359"/>
                <a:gd name="T57" fmla="*/ 2147483647 h 467"/>
                <a:gd name="T58" fmla="*/ 2147483647 w 359"/>
                <a:gd name="T59" fmla="*/ 2147483647 h 467"/>
                <a:gd name="T60" fmla="*/ 2147483647 w 359"/>
                <a:gd name="T61" fmla="*/ 2147483647 h 467"/>
                <a:gd name="T62" fmla="*/ 2147483647 w 359"/>
                <a:gd name="T63" fmla="*/ 2147483647 h 467"/>
                <a:gd name="T64" fmla="*/ 2147483647 w 359"/>
                <a:gd name="T65" fmla="*/ 2147483647 h 467"/>
                <a:gd name="T66" fmla="*/ 2147483647 w 359"/>
                <a:gd name="T67" fmla="*/ 2147483647 h 467"/>
                <a:gd name="T68" fmla="*/ 2147483647 w 359"/>
                <a:gd name="T69" fmla="*/ 2147483647 h 467"/>
                <a:gd name="T70" fmla="*/ 2147483647 w 359"/>
                <a:gd name="T71" fmla="*/ 2147483647 h 467"/>
                <a:gd name="T72" fmla="*/ 2147483647 w 359"/>
                <a:gd name="T73" fmla="*/ 2147483647 h 467"/>
                <a:gd name="T74" fmla="*/ 2147483647 w 359"/>
                <a:gd name="T75" fmla="*/ 2147483647 h 467"/>
                <a:gd name="T76" fmla="*/ 2147483647 w 359"/>
                <a:gd name="T77" fmla="*/ 2147483647 h 467"/>
                <a:gd name="T78" fmla="*/ 2147483647 w 359"/>
                <a:gd name="T79" fmla="*/ 2147483647 h 467"/>
                <a:gd name="T80" fmla="*/ 2147483647 w 359"/>
                <a:gd name="T81" fmla="*/ 2147483647 h 467"/>
                <a:gd name="T82" fmla="*/ 2147483647 w 359"/>
                <a:gd name="T83" fmla="*/ 2147483647 h 467"/>
                <a:gd name="T84" fmla="*/ 2147483647 w 359"/>
                <a:gd name="T85" fmla="*/ 2147483647 h 467"/>
                <a:gd name="T86" fmla="*/ 2147483647 w 359"/>
                <a:gd name="T87" fmla="*/ 2147483647 h 467"/>
                <a:gd name="T88" fmla="*/ 2147483647 w 359"/>
                <a:gd name="T89" fmla="*/ 2147483647 h 467"/>
                <a:gd name="T90" fmla="*/ 2147483647 w 359"/>
                <a:gd name="T91" fmla="*/ 2147483647 h 467"/>
                <a:gd name="T92" fmla="*/ 2147483647 w 359"/>
                <a:gd name="T93" fmla="*/ 2147483647 h 467"/>
                <a:gd name="T94" fmla="*/ 2147483647 w 359"/>
                <a:gd name="T95" fmla="*/ 2147483647 h 467"/>
                <a:gd name="T96" fmla="*/ 2147483647 w 359"/>
                <a:gd name="T97" fmla="*/ 2147483647 h 467"/>
                <a:gd name="T98" fmla="*/ 2147483647 w 359"/>
                <a:gd name="T99" fmla="*/ 2147483647 h 467"/>
                <a:gd name="T100" fmla="*/ 2147483647 w 359"/>
                <a:gd name="T101" fmla="*/ 2147483647 h 467"/>
                <a:gd name="T102" fmla="*/ 2147483647 w 359"/>
                <a:gd name="T103" fmla="*/ 2147483647 h 467"/>
                <a:gd name="T104" fmla="*/ 2147483647 w 359"/>
                <a:gd name="T105" fmla="*/ 2147483647 h 467"/>
                <a:gd name="T106" fmla="*/ 2147483647 w 359"/>
                <a:gd name="T107" fmla="*/ 2147483647 h 467"/>
                <a:gd name="T108" fmla="*/ 2147483647 w 359"/>
                <a:gd name="T109" fmla="*/ 2147483647 h 467"/>
                <a:gd name="T110" fmla="*/ 2147483647 w 359"/>
                <a:gd name="T111" fmla="*/ 2147483647 h 467"/>
                <a:gd name="T112" fmla="*/ 2147483647 w 359"/>
                <a:gd name="T113" fmla="*/ 2147483647 h 467"/>
                <a:gd name="T114" fmla="*/ 2147483647 w 359"/>
                <a:gd name="T115" fmla="*/ 2147483647 h 467"/>
                <a:gd name="T116" fmla="*/ 2147483647 w 359"/>
                <a:gd name="T117" fmla="*/ 2147483647 h 467"/>
                <a:gd name="T118" fmla="*/ 2147483647 w 359"/>
                <a:gd name="T119" fmla="*/ 2147483647 h 467"/>
                <a:gd name="T120" fmla="*/ 2147483647 w 359"/>
                <a:gd name="T121" fmla="*/ 2147483647 h 4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59"/>
                <a:gd name="T184" fmla="*/ 0 h 467"/>
                <a:gd name="T185" fmla="*/ 359 w 359"/>
                <a:gd name="T186" fmla="*/ 467 h 4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59" h="467">
                  <a:moveTo>
                    <a:pt x="45" y="6"/>
                  </a:moveTo>
                  <a:lnTo>
                    <a:pt x="45" y="19"/>
                  </a:lnTo>
                  <a:lnTo>
                    <a:pt x="50" y="33"/>
                  </a:lnTo>
                  <a:lnTo>
                    <a:pt x="61" y="47"/>
                  </a:lnTo>
                  <a:lnTo>
                    <a:pt x="76" y="59"/>
                  </a:lnTo>
                  <a:lnTo>
                    <a:pt x="84" y="63"/>
                  </a:lnTo>
                  <a:lnTo>
                    <a:pt x="86" y="65"/>
                  </a:lnTo>
                  <a:lnTo>
                    <a:pt x="81" y="67"/>
                  </a:lnTo>
                  <a:lnTo>
                    <a:pt x="69" y="67"/>
                  </a:lnTo>
                  <a:lnTo>
                    <a:pt x="56" y="70"/>
                  </a:lnTo>
                  <a:lnTo>
                    <a:pt x="56" y="78"/>
                  </a:lnTo>
                  <a:lnTo>
                    <a:pt x="55" y="86"/>
                  </a:lnTo>
                  <a:lnTo>
                    <a:pt x="56" y="94"/>
                  </a:lnTo>
                  <a:lnTo>
                    <a:pt x="61" y="96"/>
                  </a:lnTo>
                  <a:lnTo>
                    <a:pt x="65" y="99"/>
                  </a:lnTo>
                  <a:lnTo>
                    <a:pt x="60" y="107"/>
                  </a:lnTo>
                  <a:lnTo>
                    <a:pt x="56" y="110"/>
                  </a:lnTo>
                  <a:lnTo>
                    <a:pt x="54" y="118"/>
                  </a:lnTo>
                  <a:lnTo>
                    <a:pt x="65" y="130"/>
                  </a:lnTo>
                  <a:lnTo>
                    <a:pt x="67" y="131"/>
                  </a:lnTo>
                  <a:lnTo>
                    <a:pt x="72" y="133"/>
                  </a:lnTo>
                  <a:lnTo>
                    <a:pt x="86" y="141"/>
                  </a:lnTo>
                  <a:lnTo>
                    <a:pt x="94" y="147"/>
                  </a:lnTo>
                  <a:lnTo>
                    <a:pt x="98" y="149"/>
                  </a:lnTo>
                  <a:lnTo>
                    <a:pt x="99" y="152"/>
                  </a:lnTo>
                  <a:lnTo>
                    <a:pt x="94" y="156"/>
                  </a:lnTo>
                  <a:lnTo>
                    <a:pt x="79" y="159"/>
                  </a:lnTo>
                  <a:lnTo>
                    <a:pt x="70" y="158"/>
                  </a:lnTo>
                  <a:lnTo>
                    <a:pt x="60" y="156"/>
                  </a:lnTo>
                  <a:lnTo>
                    <a:pt x="47" y="159"/>
                  </a:lnTo>
                  <a:lnTo>
                    <a:pt x="41" y="164"/>
                  </a:lnTo>
                  <a:lnTo>
                    <a:pt x="33" y="170"/>
                  </a:lnTo>
                  <a:lnTo>
                    <a:pt x="28" y="171"/>
                  </a:lnTo>
                  <a:lnTo>
                    <a:pt x="23" y="173"/>
                  </a:lnTo>
                  <a:lnTo>
                    <a:pt x="10" y="183"/>
                  </a:lnTo>
                  <a:lnTo>
                    <a:pt x="2" y="192"/>
                  </a:lnTo>
                  <a:lnTo>
                    <a:pt x="0" y="201"/>
                  </a:lnTo>
                  <a:lnTo>
                    <a:pt x="2" y="212"/>
                  </a:lnTo>
                  <a:lnTo>
                    <a:pt x="5" y="223"/>
                  </a:lnTo>
                  <a:lnTo>
                    <a:pt x="5" y="233"/>
                  </a:lnTo>
                  <a:lnTo>
                    <a:pt x="8" y="241"/>
                  </a:lnTo>
                  <a:lnTo>
                    <a:pt x="15" y="243"/>
                  </a:lnTo>
                  <a:lnTo>
                    <a:pt x="15" y="251"/>
                  </a:lnTo>
                  <a:lnTo>
                    <a:pt x="10" y="260"/>
                  </a:lnTo>
                  <a:lnTo>
                    <a:pt x="5" y="269"/>
                  </a:lnTo>
                  <a:lnTo>
                    <a:pt x="0" y="278"/>
                  </a:lnTo>
                  <a:lnTo>
                    <a:pt x="0" y="285"/>
                  </a:lnTo>
                  <a:lnTo>
                    <a:pt x="5" y="289"/>
                  </a:lnTo>
                  <a:lnTo>
                    <a:pt x="13" y="292"/>
                  </a:lnTo>
                  <a:lnTo>
                    <a:pt x="15" y="293"/>
                  </a:lnTo>
                  <a:lnTo>
                    <a:pt x="19" y="299"/>
                  </a:lnTo>
                  <a:lnTo>
                    <a:pt x="19" y="303"/>
                  </a:lnTo>
                  <a:lnTo>
                    <a:pt x="20" y="310"/>
                  </a:lnTo>
                  <a:lnTo>
                    <a:pt x="27" y="318"/>
                  </a:lnTo>
                  <a:lnTo>
                    <a:pt x="42" y="329"/>
                  </a:lnTo>
                  <a:lnTo>
                    <a:pt x="45" y="330"/>
                  </a:lnTo>
                  <a:lnTo>
                    <a:pt x="50" y="329"/>
                  </a:lnTo>
                  <a:lnTo>
                    <a:pt x="54" y="329"/>
                  </a:lnTo>
                  <a:lnTo>
                    <a:pt x="56" y="342"/>
                  </a:lnTo>
                  <a:lnTo>
                    <a:pt x="56" y="349"/>
                  </a:lnTo>
                  <a:lnTo>
                    <a:pt x="56" y="355"/>
                  </a:lnTo>
                  <a:lnTo>
                    <a:pt x="55" y="362"/>
                  </a:lnTo>
                  <a:lnTo>
                    <a:pt x="56" y="367"/>
                  </a:lnTo>
                  <a:lnTo>
                    <a:pt x="65" y="378"/>
                  </a:lnTo>
                  <a:lnTo>
                    <a:pt x="71" y="383"/>
                  </a:lnTo>
                  <a:lnTo>
                    <a:pt x="76" y="389"/>
                  </a:lnTo>
                  <a:lnTo>
                    <a:pt x="76" y="392"/>
                  </a:lnTo>
                  <a:lnTo>
                    <a:pt x="76" y="396"/>
                  </a:lnTo>
                  <a:lnTo>
                    <a:pt x="76" y="407"/>
                  </a:lnTo>
                  <a:lnTo>
                    <a:pt x="69" y="412"/>
                  </a:lnTo>
                  <a:lnTo>
                    <a:pt x="57" y="413"/>
                  </a:lnTo>
                  <a:lnTo>
                    <a:pt x="56" y="422"/>
                  </a:lnTo>
                  <a:lnTo>
                    <a:pt x="57" y="432"/>
                  </a:lnTo>
                  <a:lnTo>
                    <a:pt x="72" y="433"/>
                  </a:lnTo>
                  <a:lnTo>
                    <a:pt x="82" y="433"/>
                  </a:lnTo>
                  <a:lnTo>
                    <a:pt x="91" y="432"/>
                  </a:lnTo>
                  <a:lnTo>
                    <a:pt x="99" y="426"/>
                  </a:lnTo>
                  <a:lnTo>
                    <a:pt x="108" y="422"/>
                  </a:lnTo>
                  <a:lnTo>
                    <a:pt x="116" y="421"/>
                  </a:lnTo>
                  <a:lnTo>
                    <a:pt x="126" y="421"/>
                  </a:lnTo>
                  <a:lnTo>
                    <a:pt x="135" y="429"/>
                  </a:lnTo>
                  <a:lnTo>
                    <a:pt x="136" y="442"/>
                  </a:lnTo>
                  <a:lnTo>
                    <a:pt x="138" y="451"/>
                  </a:lnTo>
                  <a:lnTo>
                    <a:pt x="149" y="451"/>
                  </a:lnTo>
                  <a:lnTo>
                    <a:pt x="160" y="451"/>
                  </a:lnTo>
                  <a:lnTo>
                    <a:pt x="173" y="451"/>
                  </a:lnTo>
                  <a:lnTo>
                    <a:pt x="183" y="451"/>
                  </a:lnTo>
                  <a:lnTo>
                    <a:pt x="193" y="452"/>
                  </a:lnTo>
                  <a:lnTo>
                    <a:pt x="198" y="462"/>
                  </a:lnTo>
                  <a:lnTo>
                    <a:pt x="201" y="466"/>
                  </a:lnTo>
                  <a:lnTo>
                    <a:pt x="204" y="459"/>
                  </a:lnTo>
                  <a:lnTo>
                    <a:pt x="204" y="444"/>
                  </a:lnTo>
                  <a:lnTo>
                    <a:pt x="204" y="428"/>
                  </a:lnTo>
                  <a:lnTo>
                    <a:pt x="209" y="418"/>
                  </a:lnTo>
                  <a:lnTo>
                    <a:pt x="222" y="414"/>
                  </a:lnTo>
                  <a:lnTo>
                    <a:pt x="237" y="422"/>
                  </a:lnTo>
                  <a:lnTo>
                    <a:pt x="249" y="436"/>
                  </a:lnTo>
                  <a:lnTo>
                    <a:pt x="253" y="442"/>
                  </a:lnTo>
                  <a:lnTo>
                    <a:pt x="264" y="433"/>
                  </a:lnTo>
                  <a:lnTo>
                    <a:pt x="264" y="424"/>
                  </a:lnTo>
                  <a:lnTo>
                    <a:pt x="264" y="413"/>
                  </a:lnTo>
                  <a:lnTo>
                    <a:pt x="264" y="406"/>
                  </a:lnTo>
                  <a:lnTo>
                    <a:pt x="264" y="400"/>
                  </a:lnTo>
                  <a:lnTo>
                    <a:pt x="256" y="387"/>
                  </a:lnTo>
                  <a:lnTo>
                    <a:pt x="244" y="383"/>
                  </a:lnTo>
                  <a:lnTo>
                    <a:pt x="232" y="381"/>
                  </a:lnTo>
                  <a:lnTo>
                    <a:pt x="222" y="378"/>
                  </a:lnTo>
                  <a:lnTo>
                    <a:pt x="212" y="367"/>
                  </a:lnTo>
                  <a:lnTo>
                    <a:pt x="207" y="360"/>
                  </a:lnTo>
                  <a:lnTo>
                    <a:pt x="201" y="351"/>
                  </a:lnTo>
                  <a:lnTo>
                    <a:pt x="198" y="342"/>
                  </a:lnTo>
                  <a:lnTo>
                    <a:pt x="207" y="336"/>
                  </a:lnTo>
                  <a:lnTo>
                    <a:pt x="217" y="332"/>
                  </a:lnTo>
                  <a:lnTo>
                    <a:pt x="230" y="329"/>
                  </a:lnTo>
                  <a:lnTo>
                    <a:pt x="254" y="321"/>
                  </a:lnTo>
                  <a:lnTo>
                    <a:pt x="276" y="310"/>
                  </a:lnTo>
                  <a:lnTo>
                    <a:pt x="283" y="303"/>
                  </a:lnTo>
                  <a:lnTo>
                    <a:pt x="289" y="299"/>
                  </a:lnTo>
                  <a:lnTo>
                    <a:pt x="300" y="295"/>
                  </a:lnTo>
                  <a:lnTo>
                    <a:pt x="311" y="293"/>
                  </a:lnTo>
                  <a:lnTo>
                    <a:pt x="328" y="283"/>
                  </a:lnTo>
                  <a:lnTo>
                    <a:pt x="338" y="270"/>
                  </a:lnTo>
                  <a:lnTo>
                    <a:pt x="343" y="260"/>
                  </a:lnTo>
                  <a:lnTo>
                    <a:pt x="345" y="249"/>
                  </a:lnTo>
                  <a:lnTo>
                    <a:pt x="345" y="238"/>
                  </a:lnTo>
                  <a:lnTo>
                    <a:pt x="348" y="232"/>
                  </a:lnTo>
                  <a:lnTo>
                    <a:pt x="348" y="228"/>
                  </a:lnTo>
                  <a:lnTo>
                    <a:pt x="344" y="221"/>
                  </a:lnTo>
                  <a:lnTo>
                    <a:pt x="339" y="214"/>
                  </a:lnTo>
                  <a:lnTo>
                    <a:pt x="336" y="206"/>
                  </a:lnTo>
                  <a:lnTo>
                    <a:pt x="338" y="199"/>
                  </a:lnTo>
                  <a:lnTo>
                    <a:pt x="341" y="188"/>
                  </a:lnTo>
                  <a:lnTo>
                    <a:pt x="343" y="178"/>
                  </a:lnTo>
                  <a:lnTo>
                    <a:pt x="341" y="170"/>
                  </a:lnTo>
                  <a:lnTo>
                    <a:pt x="341" y="147"/>
                  </a:lnTo>
                  <a:lnTo>
                    <a:pt x="338" y="133"/>
                  </a:lnTo>
                  <a:lnTo>
                    <a:pt x="335" y="118"/>
                  </a:lnTo>
                  <a:lnTo>
                    <a:pt x="333" y="110"/>
                  </a:lnTo>
                  <a:lnTo>
                    <a:pt x="334" y="104"/>
                  </a:lnTo>
                  <a:lnTo>
                    <a:pt x="338" y="100"/>
                  </a:lnTo>
                  <a:lnTo>
                    <a:pt x="345" y="99"/>
                  </a:lnTo>
                  <a:lnTo>
                    <a:pt x="354" y="96"/>
                  </a:lnTo>
                  <a:lnTo>
                    <a:pt x="358" y="88"/>
                  </a:lnTo>
                  <a:lnTo>
                    <a:pt x="357" y="83"/>
                  </a:lnTo>
                  <a:lnTo>
                    <a:pt x="354" y="78"/>
                  </a:lnTo>
                  <a:lnTo>
                    <a:pt x="353" y="70"/>
                  </a:lnTo>
                  <a:lnTo>
                    <a:pt x="341" y="75"/>
                  </a:lnTo>
                  <a:lnTo>
                    <a:pt x="338" y="78"/>
                  </a:lnTo>
                  <a:lnTo>
                    <a:pt x="324" y="81"/>
                  </a:lnTo>
                  <a:lnTo>
                    <a:pt x="311" y="78"/>
                  </a:lnTo>
                  <a:lnTo>
                    <a:pt x="302" y="79"/>
                  </a:lnTo>
                  <a:lnTo>
                    <a:pt x="294" y="81"/>
                  </a:lnTo>
                  <a:lnTo>
                    <a:pt x="279" y="83"/>
                  </a:lnTo>
                  <a:lnTo>
                    <a:pt x="269" y="78"/>
                  </a:lnTo>
                  <a:lnTo>
                    <a:pt x="261" y="75"/>
                  </a:lnTo>
                  <a:lnTo>
                    <a:pt x="250" y="76"/>
                  </a:lnTo>
                  <a:lnTo>
                    <a:pt x="242" y="73"/>
                  </a:lnTo>
                  <a:lnTo>
                    <a:pt x="237" y="70"/>
                  </a:lnTo>
                  <a:lnTo>
                    <a:pt x="232" y="67"/>
                  </a:lnTo>
                  <a:lnTo>
                    <a:pt x="209" y="63"/>
                  </a:lnTo>
                  <a:lnTo>
                    <a:pt x="196" y="65"/>
                  </a:lnTo>
                  <a:lnTo>
                    <a:pt x="185" y="63"/>
                  </a:lnTo>
                  <a:lnTo>
                    <a:pt x="183" y="56"/>
                  </a:lnTo>
                  <a:lnTo>
                    <a:pt x="178" y="48"/>
                  </a:lnTo>
                  <a:lnTo>
                    <a:pt x="175" y="45"/>
                  </a:lnTo>
                  <a:lnTo>
                    <a:pt x="174" y="45"/>
                  </a:lnTo>
                  <a:lnTo>
                    <a:pt x="168" y="45"/>
                  </a:lnTo>
                  <a:lnTo>
                    <a:pt x="162" y="45"/>
                  </a:lnTo>
                  <a:lnTo>
                    <a:pt x="155" y="49"/>
                  </a:lnTo>
                  <a:lnTo>
                    <a:pt x="146" y="52"/>
                  </a:lnTo>
                  <a:lnTo>
                    <a:pt x="136" y="49"/>
                  </a:lnTo>
                  <a:lnTo>
                    <a:pt x="124" y="38"/>
                  </a:lnTo>
                  <a:lnTo>
                    <a:pt x="114" y="30"/>
                  </a:lnTo>
                  <a:lnTo>
                    <a:pt x="112" y="25"/>
                  </a:lnTo>
                  <a:lnTo>
                    <a:pt x="104" y="19"/>
                  </a:lnTo>
                  <a:lnTo>
                    <a:pt x="103" y="17"/>
                  </a:lnTo>
                  <a:lnTo>
                    <a:pt x="104" y="15"/>
                  </a:lnTo>
                  <a:lnTo>
                    <a:pt x="104" y="7"/>
                  </a:lnTo>
                  <a:lnTo>
                    <a:pt x="95" y="6"/>
                  </a:lnTo>
                  <a:lnTo>
                    <a:pt x="91" y="5"/>
                  </a:lnTo>
                  <a:lnTo>
                    <a:pt x="86" y="6"/>
                  </a:lnTo>
                  <a:lnTo>
                    <a:pt x="72" y="4"/>
                  </a:lnTo>
                  <a:lnTo>
                    <a:pt x="62" y="1"/>
                  </a:lnTo>
                  <a:lnTo>
                    <a:pt x="54" y="0"/>
                  </a:lnTo>
                  <a:lnTo>
                    <a:pt x="45" y="6"/>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0" name="Freeform 6"/>
            <p:cNvSpPr>
              <a:spLocks/>
            </p:cNvSpPr>
            <p:nvPr/>
          </p:nvSpPr>
          <p:spPr bwMode="auto">
            <a:xfrm>
              <a:off x="5500688" y="2765451"/>
              <a:ext cx="114300" cy="123828"/>
            </a:xfrm>
            <a:custGeom>
              <a:avLst/>
              <a:gdLst>
                <a:gd name="T0" fmla="*/ 2147483647 w 72"/>
                <a:gd name="T1" fmla="*/ 2147483647 h 78"/>
                <a:gd name="T2" fmla="*/ 2147483647 w 72"/>
                <a:gd name="T3" fmla="*/ 2147483647 h 78"/>
                <a:gd name="T4" fmla="*/ 2147483647 w 72"/>
                <a:gd name="T5" fmla="*/ 2147483647 h 78"/>
                <a:gd name="T6" fmla="*/ 2147483647 w 72"/>
                <a:gd name="T7" fmla="*/ 2147483647 h 78"/>
                <a:gd name="T8" fmla="*/ 2147483647 w 72"/>
                <a:gd name="T9" fmla="*/ 2147483647 h 78"/>
                <a:gd name="T10" fmla="*/ 2147483647 w 72"/>
                <a:gd name="T11" fmla="*/ 2147483647 h 78"/>
                <a:gd name="T12" fmla="*/ 2147483647 w 72"/>
                <a:gd name="T13" fmla="*/ 2147483647 h 78"/>
                <a:gd name="T14" fmla="*/ 2147483647 w 72"/>
                <a:gd name="T15" fmla="*/ 2147483647 h 78"/>
                <a:gd name="T16" fmla="*/ 2147483647 w 72"/>
                <a:gd name="T17" fmla="*/ 2147483647 h 78"/>
                <a:gd name="T18" fmla="*/ 2147483647 w 72"/>
                <a:gd name="T19" fmla="*/ 2147483647 h 78"/>
                <a:gd name="T20" fmla="*/ 2147483647 w 72"/>
                <a:gd name="T21" fmla="*/ 2147483647 h 78"/>
                <a:gd name="T22" fmla="*/ 2147483647 w 72"/>
                <a:gd name="T23" fmla="*/ 2147483647 h 78"/>
                <a:gd name="T24" fmla="*/ 2147483647 w 72"/>
                <a:gd name="T25" fmla="*/ 2147483647 h 78"/>
                <a:gd name="T26" fmla="*/ 2147483647 w 72"/>
                <a:gd name="T27" fmla="*/ 2147483647 h 78"/>
                <a:gd name="T28" fmla="*/ 0 w 72"/>
                <a:gd name="T29" fmla="*/ 2147483647 h 78"/>
                <a:gd name="T30" fmla="*/ 2147483647 w 72"/>
                <a:gd name="T31" fmla="*/ 2147483647 h 78"/>
                <a:gd name="T32" fmla="*/ 2147483647 w 72"/>
                <a:gd name="T33" fmla="*/ 2147483647 h 78"/>
                <a:gd name="T34" fmla="*/ 2147483647 w 72"/>
                <a:gd name="T35" fmla="*/ 2147483647 h 78"/>
                <a:gd name="T36" fmla="*/ 2147483647 w 72"/>
                <a:gd name="T37" fmla="*/ 2147483647 h 78"/>
                <a:gd name="T38" fmla="*/ 2147483647 w 72"/>
                <a:gd name="T39" fmla="*/ 2147483647 h 78"/>
                <a:gd name="T40" fmla="*/ 2147483647 w 72"/>
                <a:gd name="T41" fmla="*/ 2147483647 h 78"/>
                <a:gd name="T42" fmla="*/ 2147483647 w 72"/>
                <a:gd name="T43" fmla="*/ 2147483647 h 78"/>
                <a:gd name="T44" fmla="*/ 2147483647 w 72"/>
                <a:gd name="T45" fmla="*/ 2147483647 h 78"/>
                <a:gd name="T46" fmla="*/ 2147483647 w 72"/>
                <a:gd name="T47" fmla="*/ 2147483647 h 78"/>
                <a:gd name="T48" fmla="*/ 2147483647 w 72"/>
                <a:gd name="T49" fmla="*/ 2147483647 h 78"/>
                <a:gd name="T50" fmla="*/ 2147483647 w 72"/>
                <a:gd name="T51" fmla="*/ 2147483647 h 78"/>
                <a:gd name="T52" fmla="*/ 2147483647 w 72"/>
                <a:gd name="T53" fmla="*/ 0 h 78"/>
                <a:gd name="T54" fmla="*/ 2147483647 w 72"/>
                <a:gd name="T55" fmla="*/ 2147483647 h 78"/>
                <a:gd name="T56" fmla="*/ 2147483647 w 72"/>
                <a:gd name="T57" fmla="*/ 2147483647 h 78"/>
                <a:gd name="T58" fmla="*/ 2147483647 w 72"/>
                <a:gd name="T59" fmla="*/ 2147483647 h 78"/>
                <a:gd name="T60" fmla="*/ 2147483647 w 72"/>
                <a:gd name="T61" fmla="*/ 2147483647 h 78"/>
                <a:gd name="T62" fmla="*/ 2147483647 w 72"/>
                <a:gd name="T63" fmla="*/ 2147483647 h 78"/>
                <a:gd name="T64" fmla="*/ 2147483647 w 72"/>
                <a:gd name="T65" fmla="*/ 2147483647 h 78"/>
                <a:gd name="T66" fmla="*/ 2147483647 w 72"/>
                <a:gd name="T67" fmla="*/ 2147483647 h 78"/>
                <a:gd name="T68" fmla="*/ 2147483647 w 72"/>
                <a:gd name="T69" fmla="*/ 2147483647 h 78"/>
                <a:gd name="T70" fmla="*/ 2147483647 w 72"/>
                <a:gd name="T71" fmla="*/ 2147483647 h 78"/>
                <a:gd name="T72" fmla="*/ 2147483647 w 72"/>
                <a:gd name="T73" fmla="*/ 2147483647 h 78"/>
                <a:gd name="T74" fmla="*/ 2147483647 w 72"/>
                <a:gd name="T75" fmla="*/ 2147483647 h 78"/>
                <a:gd name="T76" fmla="*/ 2147483647 w 72"/>
                <a:gd name="T77" fmla="*/ 2147483647 h 78"/>
                <a:gd name="T78" fmla="*/ 2147483647 w 72"/>
                <a:gd name="T79" fmla="*/ 2147483647 h 78"/>
                <a:gd name="T80" fmla="*/ 2147483647 w 72"/>
                <a:gd name="T81" fmla="*/ 2147483647 h 78"/>
                <a:gd name="T82" fmla="*/ 2147483647 w 72"/>
                <a:gd name="T83" fmla="*/ 2147483647 h 78"/>
                <a:gd name="T84" fmla="*/ 2147483647 w 72"/>
                <a:gd name="T85" fmla="*/ 2147483647 h 78"/>
                <a:gd name="T86" fmla="*/ 2147483647 w 72"/>
                <a:gd name="T87" fmla="*/ 2147483647 h 78"/>
                <a:gd name="T88" fmla="*/ 2147483647 w 72"/>
                <a:gd name="T89" fmla="*/ 2147483647 h 7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2"/>
                <a:gd name="T136" fmla="*/ 0 h 78"/>
                <a:gd name="T137" fmla="*/ 72 w 72"/>
                <a:gd name="T138" fmla="*/ 78 h 7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2" h="78">
                  <a:moveTo>
                    <a:pt x="67" y="77"/>
                  </a:moveTo>
                  <a:lnTo>
                    <a:pt x="63" y="76"/>
                  </a:lnTo>
                  <a:lnTo>
                    <a:pt x="59" y="72"/>
                  </a:lnTo>
                  <a:lnTo>
                    <a:pt x="44" y="72"/>
                  </a:lnTo>
                  <a:lnTo>
                    <a:pt x="33" y="77"/>
                  </a:lnTo>
                  <a:lnTo>
                    <a:pt x="25" y="77"/>
                  </a:lnTo>
                  <a:lnTo>
                    <a:pt x="19" y="72"/>
                  </a:lnTo>
                  <a:lnTo>
                    <a:pt x="15" y="71"/>
                  </a:lnTo>
                  <a:lnTo>
                    <a:pt x="13" y="77"/>
                  </a:lnTo>
                  <a:lnTo>
                    <a:pt x="9" y="75"/>
                  </a:lnTo>
                  <a:lnTo>
                    <a:pt x="7" y="72"/>
                  </a:lnTo>
                  <a:lnTo>
                    <a:pt x="5" y="69"/>
                  </a:lnTo>
                  <a:lnTo>
                    <a:pt x="1" y="63"/>
                  </a:lnTo>
                  <a:lnTo>
                    <a:pt x="1" y="51"/>
                  </a:lnTo>
                  <a:lnTo>
                    <a:pt x="0" y="40"/>
                  </a:lnTo>
                  <a:lnTo>
                    <a:pt x="7" y="29"/>
                  </a:lnTo>
                  <a:lnTo>
                    <a:pt x="9" y="28"/>
                  </a:lnTo>
                  <a:lnTo>
                    <a:pt x="11" y="26"/>
                  </a:lnTo>
                  <a:lnTo>
                    <a:pt x="15" y="19"/>
                  </a:lnTo>
                  <a:lnTo>
                    <a:pt x="18" y="12"/>
                  </a:lnTo>
                  <a:lnTo>
                    <a:pt x="27" y="12"/>
                  </a:lnTo>
                  <a:lnTo>
                    <a:pt x="31" y="12"/>
                  </a:lnTo>
                  <a:lnTo>
                    <a:pt x="35" y="12"/>
                  </a:lnTo>
                  <a:lnTo>
                    <a:pt x="42" y="12"/>
                  </a:lnTo>
                  <a:lnTo>
                    <a:pt x="42" y="6"/>
                  </a:lnTo>
                  <a:lnTo>
                    <a:pt x="47" y="4"/>
                  </a:lnTo>
                  <a:lnTo>
                    <a:pt x="53" y="0"/>
                  </a:lnTo>
                  <a:lnTo>
                    <a:pt x="52" y="4"/>
                  </a:lnTo>
                  <a:lnTo>
                    <a:pt x="51" y="10"/>
                  </a:lnTo>
                  <a:lnTo>
                    <a:pt x="53" y="12"/>
                  </a:lnTo>
                  <a:lnTo>
                    <a:pt x="54" y="13"/>
                  </a:lnTo>
                  <a:lnTo>
                    <a:pt x="57" y="14"/>
                  </a:lnTo>
                  <a:lnTo>
                    <a:pt x="62" y="14"/>
                  </a:lnTo>
                  <a:lnTo>
                    <a:pt x="62" y="17"/>
                  </a:lnTo>
                  <a:lnTo>
                    <a:pt x="60" y="26"/>
                  </a:lnTo>
                  <a:lnTo>
                    <a:pt x="59" y="33"/>
                  </a:lnTo>
                  <a:lnTo>
                    <a:pt x="55" y="40"/>
                  </a:lnTo>
                  <a:lnTo>
                    <a:pt x="54" y="45"/>
                  </a:lnTo>
                  <a:lnTo>
                    <a:pt x="55" y="50"/>
                  </a:lnTo>
                  <a:lnTo>
                    <a:pt x="55" y="57"/>
                  </a:lnTo>
                  <a:lnTo>
                    <a:pt x="60" y="59"/>
                  </a:lnTo>
                  <a:lnTo>
                    <a:pt x="67" y="63"/>
                  </a:lnTo>
                  <a:lnTo>
                    <a:pt x="71" y="65"/>
                  </a:lnTo>
                  <a:lnTo>
                    <a:pt x="70" y="69"/>
                  </a:lnTo>
                  <a:lnTo>
                    <a:pt x="67" y="77"/>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1" name="Freeform 7"/>
            <p:cNvSpPr>
              <a:spLocks/>
            </p:cNvSpPr>
            <p:nvPr/>
          </p:nvSpPr>
          <p:spPr bwMode="auto">
            <a:xfrm>
              <a:off x="5500688" y="2765451"/>
              <a:ext cx="130175" cy="142878"/>
            </a:xfrm>
            <a:custGeom>
              <a:avLst/>
              <a:gdLst>
                <a:gd name="T0" fmla="*/ 2147483647 w 82"/>
                <a:gd name="T1" fmla="*/ 2147483647 h 90"/>
                <a:gd name="T2" fmla="*/ 2147483647 w 82"/>
                <a:gd name="T3" fmla="*/ 2147483647 h 90"/>
                <a:gd name="T4" fmla="*/ 2147483647 w 82"/>
                <a:gd name="T5" fmla="*/ 2147483647 h 90"/>
                <a:gd name="T6" fmla="*/ 2147483647 w 82"/>
                <a:gd name="T7" fmla="*/ 2147483647 h 90"/>
                <a:gd name="T8" fmla="*/ 2147483647 w 82"/>
                <a:gd name="T9" fmla="*/ 2147483647 h 90"/>
                <a:gd name="T10" fmla="*/ 2147483647 w 82"/>
                <a:gd name="T11" fmla="*/ 2147483647 h 90"/>
                <a:gd name="T12" fmla="*/ 2147483647 w 82"/>
                <a:gd name="T13" fmla="*/ 2147483647 h 90"/>
                <a:gd name="T14" fmla="*/ 2147483647 w 82"/>
                <a:gd name="T15" fmla="*/ 2147483647 h 90"/>
                <a:gd name="T16" fmla="*/ 2147483647 w 82"/>
                <a:gd name="T17" fmla="*/ 2147483647 h 90"/>
                <a:gd name="T18" fmla="*/ 2147483647 w 82"/>
                <a:gd name="T19" fmla="*/ 2147483647 h 90"/>
                <a:gd name="T20" fmla="*/ 2147483647 w 82"/>
                <a:gd name="T21" fmla="*/ 2147483647 h 90"/>
                <a:gd name="T22" fmla="*/ 2147483647 w 82"/>
                <a:gd name="T23" fmla="*/ 2147483647 h 90"/>
                <a:gd name="T24" fmla="*/ 2147483647 w 82"/>
                <a:gd name="T25" fmla="*/ 2147483647 h 90"/>
                <a:gd name="T26" fmla="*/ 2147483647 w 82"/>
                <a:gd name="T27" fmla="*/ 2147483647 h 90"/>
                <a:gd name="T28" fmla="*/ 0 w 82"/>
                <a:gd name="T29" fmla="*/ 2147483647 h 90"/>
                <a:gd name="T30" fmla="*/ 2147483647 w 82"/>
                <a:gd name="T31" fmla="*/ 2147483647 h 90"/>
                <a:gd name="T32" fmla="*/ 2147483647 w 82"/>
                <a:gd name="T33" fmla="*/ 2147483647 h 90"/>
                <a:gd name="T34" fmla="*/ 2147483647 w 82"/>
                <a:gd name="T35" fmla="*/ 2147483647 h 90"/>
                <a:gd name="T36" fmla="*/ 2147483647 w 82"/>
                <a:gd name="T37" fmla="*/ 2147483647 h 90"/>
                <a:gd name="T38" fmla="*/ 2147483647 w 82"/>
                <a:gd name="T39" fmla="*/ 2147483647 h 90"/>
                <a:gd name="T40" fmla="*/ 2147483647 w 82"/>
                <a:gd name="T41" fmla="*/ 2147483647 h 90"/>
                <a:gd name="T42" fmla="*/ 2147483647 w 82"/>
                <a:gd name="T43" fmla="*/ 2147483647 h 90"/>
                <a:gd name="T44" fmla="*/ 2147483647 w 82"/>
                <a:gd name="T45" fmla="*/ 2147483647 h 90"/>
                <a:gd name="T46" fmla="*/ 2147483647 w 82"/>
                <a:gd name="T47" fmla="*/ 2147483647 h 90"/>
                <a:gd name="T48" fmla="*/ 2147483647 w 82"/>
                <a:gd name="T49" fmla="*/ 2147483647 h 90"/>
                <a:gd name="T50" fmla="*/ 2147483647 w 82"/>
                <a:gd name="T51" fmla="*/ 2147483647 h 90"/>
                <a:gd name="T52" fmla="*/ 2147483647 w 82"/>
                <a:gd name="T53" fmla="*/ 0 h 90"/>
                <a:gd name="T54" fmla="*/ 2147483647 w 82"/>
                <a:gd name="T55" fmla="*/ 2147483647 h 90"/>
                <a:gd name="T56" fmla="*/ 2147483647 w 82"/>
                <a:gd name="T57" fmla="*/ 2147483647 h 90"/>
                <a:gd name="T58" fmla="*/ 2147483647 w 82"/>
                <a:gd name="T59" fmla="*/ 2147483647 h 90"/>
                <a:gd name="T60" fmla="*/ 2147483647 w 82"/>
                <a:gd name="T61" fmla="*/ 2147483647 h 90"/>
                <a:gd name="T62" fmla="*/ 2147483647 w 82"/>
                <a:gd name="T63" fmla="*/ 2147483647 h 90"/>
                <a:gd name="T64" fmla="*/ 2147483647 w 82"/>
                <a:gd name="T65" fmla="*/ 2147483647 h 90"/>
                <a:gd name="T66" fmla="*/ 2147483647 w 82"/>
                <a:gd name="T67" fmla="*/ 2147483647 h 90"/>
                <a:gd name="T68" fmla="*/ 2147483647 w 82"/>
                <a:gd name="T69" fmla="*/ 2147483647 h 90"/>
                <a:gd name="T70" fmla="*/ 2147483647 w 82"/>
                <a:gd name="T71" fmla="*/ 2147483647 h 90"/>
                <a:gd name="T72" fmla="*/ 2147483647 w 82"/>
                <a:gd name="T73" fmla="*/ 2147483647 h 90"/>
                <a:gd name="T74" fmla="*/ 2147483647 w 82"/>
                <a:gd name="T75" fmla="*/ 2147483647 h 90"/>
                <a:gd name="T76" fmla="*/ 2147483647 w 82"/>
                <a:gd name="T77" fmla="*/ 2147483647 h 90"/>
                <a:gd name="T78" fmla="*/ 2147483647 w 82"/>
                <a:gd name="T79" fmla="*/ 2147483647 h 90"/>
                <a:gd name="T80" fmla="*/ 2147483647 w 82"/>
                <a:gd name="T81" fmla="*/ 2147483647 h 90"/>
                <a:gd name="T82" fmla="*/ 2147483647 w 82"/>
                <a:gd name="T83" fmla="*/ 2147483647 h 90"/>
                <a:gd name="T84" fmla="*/ 2147483647 w 82"/>
                <a:gd name="T85" fmla="*/ 2147483647 h 90"/>
                <a:gd name="T86" fmla="*/ 2147483647 w 82"/>
                <a:gd name="T87" fmla="*/ 2147483647 h 90"/>
                <a:gd name="T88" fmla="*/ 2147483647 w 82"/>
                <a:gd name="T89" fmla="*/ 2147483647 h 9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2"/>
                <a:gd name="T136" fmla="*/ 0 h 90"/>
                <a:gd name="T137" fmla="*/ 82 w 82"/>
                <a:gd name="T138" fmla="*/ 90 h 9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2" h="90">
                  <a:moveTo>
                    <a:pt x="76" y="89"/>
                  </a:moveTo>
                  <a:lnTo>
                    <a:pt x="72" y="88"/>
                  </a:lnTo>
                  <a:lnTo>
                    <a:pt x="68" y="84"/>
                  </a:lnTo>
                  <a:lnTo>
                    <a:pt x="50" y="84"/>
                  </a:lnTo>
                  <a:lnTo>
                    <a:pt x="38" y="89"/>
                  </a:lnTo>
                  <a:lnTo>
                    <a:pt x="29" y="89"/>
                  </a:lnTo>
                  <a:lnTo>
                    <a:pt x="22" y="84"/>
                  </a:lnTo>
                  <a:lnTo>
                    <a:pt x="17" y="82"/>
                  </a:lnTo>
                  <a:lnTo>
                    <a:pt x="14" y="89"/>
                  </a:lnTo>
                  <a:lnTo>
                    <a:pt x="10" y="86"/>
                  </a:lnTo>
                  <a:lnTo>
                    <a:pt x="8" y="83"/>
                  </a:lnTo>
                  <a:lnTo>
                    <a:pt x="5" y="79"/>
                  </a:lnTo>
                  <a:lnTo>
                    <a:pt x="1" y="73"/>
                  </a:lnTo>
                  <a:lnTo>
                    <a:pt x="1" y="60"/>
                  </a:lnTo>
                  <a:lnTo>
                    <a:pt x="0" y="47"/>
                  </a:lnTo>
                  <a:lnTo>
                    <a:pt x="8" y="33"/>
                  </a:lnTo>
                  <a:lnTo>
                    <a:pt x="10" y="32"/>
                  </a:lnTo>
                  <a:lnTo>
                    <a:pt x="13" y="29"/>
                  </a:lnTo>
                  <a:lnTo>
                    <a:pt x="17" y="22"/>
                  </a:lnTo>
                  <a:lnTo>
                    <a:pt x="21" y="14"/>
                  </a:lnTo>
                  <a:lnTo>
                    <a:pt x="31" y="14"/>
                  </a:lnTo>
                  <a:lnTo>
                    <a:pt x="35" y="14"/>
                  </a:lnTo>
                  <a:lnTo>
                    <a:pt x="40" y="14"/>
                  </a:lnTo>
                  <a:lnTo>
                    <a:pt x="48" y="14"/>
                  </a:lnTo>
                  <a:lnTo>
                    <a:pt x="48" y="7"/>
                  </a:lnTo>
                  <a:lnTo>
                    <a:pt x="54" y="4"/>
                  </a:lnTo>
                  <a:lnTo>
                    <a:pt x="60" y="0"/>
                  </a:lnTo>
                  <a:lnTo>
                    <a:pt x="59" y="4"/>
                  </a:lnTo>
                  <a:lnTo>
                    <a:pt x="59" y="11"/>
                  </a:lnTo>
                  <a:lnTo>
                    <a:pt x="60" y="14"/>
                  </a:lnTo>
                  <a:lnTo>
                    <a:pt x="61" y="15"/>
                  </a:lnTo>
                  <a:lnTo>
                    <a:pt x="65" y="17"/>
                  </a:lnTo>
                  <a:lnTo>
                    <a:pt x="71" y="17"/>
                  </a:lnTo>
                  <a:lnTo>
                    <a:pt x="71" y="18"/>
                  </a:lnTo>
                  <a:lnTo>
                    <a:pt x="68" y="29"/>
                  </a:lnTo>
                  <a:lnTo>
                    <a:pt x="68" y="39"/>
                  </a:lnTo>
                  <a:lnTo>
                    <a:pt x="63" y="47"/>
                  </a:lnTo>
                  <a:lnTo>
                    <a:pt x="61" y="52"/>
                  </a:lnTo>
                  <a:lnTo>
                    <a:pt x="63" y="57"/>
                  </a:lnTo>
                  <a:lnTo>
                    <a:pt x="63" y="65"/>
                  </a:lnTo>
                  <a:lnTo>
                    <a:pt x="68" y="68"/>
                  </a:lnTo>
                  <a:lnTo>
                    <a:pt x="76" y="73"/>
                  </a:lnTo>
                  <a:lnTo>
                    <a:pt x="81" y="75"/>
                  </a:lnTo>
                  <a:lnTo>
                    <a:pt x="80" y="79"/>
                  </a:lnTo>
                  <a:lnTo>
                    <a:pt x="76" y="89"/>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2" name="Freeform 8"/>
            <p:cNvSpPr>
              <a:spLocks/>
            </p:cNvSpPr>
            <p:nvPr/>
          </p:nvSpPr>
          <p:spPr bwMode="auto">
            <a:xfrm>
              <a:off x="5916613" y="3251238"/>
              <a:ext cx="150812" cy="200030"/>
            </a:xfrm>
            <a:custGeom>
              <a:avLst/>
              <a:gdLst>
                <a:gd name="T0" fmla="*/ 71 w 95"/>
                <a:gd name="T1" fmla="*/ 1 h 126"/>
                <a:gd name="T2" fmla="*/ 73 w 95"/>
                <a:gd name="T3" fmla="*/ 8 h 126"/>
                <a:gd name="T4" fmla="*/ 75 w 95"/>
                <a:gd name="T5" fmla="*/ 15 h 126"/>
                <a:gd name="T6" fmla="*/ 79 w 95"/>
                <a:gd name="T7" fmla="*/ 20 h 126"/>
                <a:gd name="T8" fmla="*/ 82 w 95"/>
                <a:gd name="T9" fmla="*/ 24 h 126"/>
                <a:gd name="T10" fmla="*/ 90 w 95"/>
                <a:gd name="T11" fmla="*/ 30 h 126"/>
                <a:gd name="T12" fmla="*/ 92 w 95"/>
                <a:gd name="T13" fmla="*/ 34 h 126"/>
                <a:gd name="T14" fmla="*/ 92 w 95"/>
                <a:gd name="T15" fmla="*/ 40 h 126"/>
                <a:gd name="T16" fmla="*/ 94 w 95"/>
                <a:gd name="T17" fmla="*/ 53 h 126"/>
                <a:gd name="T18" fmla="*/ 94 w 95"/>
                <a:gd name="T19" fmla="*/ 63 h 126"/>
                <a:gd name="T20" fmla="*/ 92 w 95"/>
                <a:gd name="T21" fmla="*/ 64 h 126"/>
                <a:gd name="T22" fmla="*/ 89 w 95"/>
                <a:gd name="T23" fmla="*/ 66 h 126"/>
                <a:gd name="T24" fmla="*/ 85 w 95"/>
                <a:gd name="T25" fmla="*/ 64 h 126"/>
                <a:gd name="T26" fmla="*/ 78 w 95"/>
                <a:gd name="T27" fmla="*/ 64 h 126"/>
                <a:gd name="T28" fmla="*/ 71 w 95"/>
                <a:gd name="T29" fmla="*/ 64 h 126"/>
                <a:gd name="T30" fmla="*/ 64 w 95"/>
                <a:gd name="T31" fmla="*/ 69 h 126"/>
                <a:gd name="T32" fmla="*/ 58 w 95"/>
                <a:gd name="T33" fmla="*/ 86 h 126"/>
                <a:gd name="T34" fmla="*/ 58 w 95"/>
                <a:gd name="T35" fmla="*/ 91 h 126"/>
                <a:gd name="T36" fmla="*/ 58 w 95"/>
                <a:gd name="T37" fmla="*/ 96 h 126"/>
                <a:gd name="T38" fmla="*/ 58 w 95"/>
                <a:gd name="T39" fmla="*/ 102 h 126"/>
                <a:gd name="T40" fmla="*/ 58 w 95"/>
                <a:gd name="T41" fmla="*/ 109 h 126"/>
                <a:gd name="T42" fmla="*/ 53 w 95"/>
                <a:gd name="T43" fmla="*/ 119 h 126"/>
                <a:gd name="T44" fmla="*/ 44 w 95"/>
                <a:gd name="T45" fmla="*/ 123 h 126"/>
                <a:gd name="T46" fmla="*/ 37 w 95"/>
                <a:gd name="T47" fmla="*/ 123 h 126"/>
                <a:gd name="T48" fmla="*/ 30 w 95"/>
                <a:gd name="T49" fmla="*/ 119 h 126"/>
                <a:gd name="T50" fmla="*/ 28 w 95"/>
                <a:gd name="T51" fmla="*/ 111 h 126"/>
                <a:gd name="T52" fmla="*/ 23 w 95"/>
                <a:gd name="T53" fmla="*/ 109 h 126"/>
                <a:gd name="T54" fmla="*/ 24 w 95"/>
                <a:gd name="T55" fmla="*/ 111 h 126"/>
                <a:gd name="T56" fmla="*/ 25 w 95"/>
                <a:gd name="T57" fmla="*/ 119 h 126"/>
                <a:gd name="T58" fmla="*/ 21 w 95"/>
                <a:gd name="T59" fmla="*/ 125 h 126"/>
                <a:gd name="T60" fmla="*/ 16 w 95"/>
                <a:gd name="T61" fmla="*/ 119 h 126"/>
                <a:gd name="T62" fmla="*/ 16 w 95"/>
                <a:gd name="T63" fmla="*/ 109 h 126"/>
                <a:gd name="T64" fmla="*/ 16 w 95"/>
                <a:gd name="T65" fmla="*/ 98 h 126"/>
                <a:gd name="T66" fmla="*/ 9 w 95"/>
                <a:gd name="T67" fmla="*/ 91 h 126"/>
                <a:gd name="T68" fmla="*/ 3 w 95"/>
                <a:gd name="T69" fmla="*/ 83 h 126"/>
                <a:gd name="T70" fmla="*/ 0 w 95"/>
                <a:gd name="T71" fmla="*/ 77 h 126"/>
                <a:gd name="T72" fmla="*/ 5 w 95"/>
                <a:gd name="T73" fmla="*/ 63 h 126"/>
                <a:gd name="T74" fmla="*/ 7 w 95"/>
                <a:gd name="T75" fmla="*/ 54 h 126"/>
                <a:gd name="T76" fmla="*/ 14 w 95"/>
                <a:gd name="T77" fmla="*/ 49 h 126"/>
                <a:gd name="T78" fmla="*/ 21 w 95"/>
                <a:gd name="T79" fmla="*/ 43 h 126"/>
                <a:gd name="T80" fmla="*/ 25 w 95"/>
                <a:gd name="T81" fmla="*/ 34 h 126"/>
                <a:gd name="T82" fmla="*/ 35 w 95"/>
                <a:gd name="T83" fmla="*/ 30 h 126"/>
                <a:gd name="T84" fmla="*/ 42 w 95"/>
                <a:gd name="T85" fmla="*/ 28 h 126"/>
                <a:gd name="T86" fmla="*/ 53 w 95"/>
                <a:gd name="T87" fmla="*/ 25 h 126"/>
                <a:gd name="T88" fmla="*/ 64 w 95"/>
                <a:gd name="T89" fmla="*/ 18 h 126"/>
                <a:gd name="T90" fmla="*/ 65 w 95"/>
                <a:gd name="T91" fmla="*/ 8 h 126"/>
                <a:gd name="T92" fmla="*/ 73 w 95"/>
                <a:gd name="T93" fmla="*/ 0 h 126"/>
                <a:gd name="T94" fmla="*/ 78 w 95"/>
                <a:gd name="T95" fmla="*/ 1 h 126"/>
                <a:gd name="T96" fmla="*/ 71 w 95"/>
                <a:gd name="T97" fmla="*/ 1 h 12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5"/>
                <a:gd name="T148" fmla="*/ 0 h 126"/>
                <a:gd name="T149" fmla="*/ 95 w 95"/>
                <a:gd name="T150" fmla="*/ 126 h 12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5" h="126">
                  <a:moveTo>
                    <a:pt x="71" y="1"/>
                  </a:moveTo>
                  <a:lnTo>
                    <a:pt x="73" y="8"/>
                  </a:lnTo>
                  <a:lnTo>
                    <a:pt x="75" y="15"/>
                  </a:lnTo>
                  <a:lnTo>
                    <a:pt x="79" y="20"/>
                  </a:lnTo>
                  <a:lnTo>
                    <a:pt x="82" y="24"/>
                  </a:lnTo>
                  <a:lnTo>
                    <a:pt x="90" y="30"/>
                  </a:lnTo>
                  <a:lnTo>
                    <a:pt x="92" y="34"/>
                  </a:lnTo>
                  <a:lnTo>
                    <a:pt x="92" y="40"/>
                  </a:lnTo>
                  <a:lnTo>
                    <a:pt x="94" y="53"/>
                  </a:lnTo>
                  <a:lnTo>
                    <a:pt x="94" y="63"/>
                  </a:lnTo>
                  <a:lnTo>
                    <a:pt x="92" y="64"/>
                  </a:lnTo>
                  <a:lnTo>
                    <a:pt x="89" y="66"/>
                  </a:lnTo>
                  <a:lnTo>
                    <a:pt x="85" y="64"/>
                  </a:lnTo>
                  <a:lnTo>
                    <a:pt x="78" y="64"/>
                  </a:lnTo>
                  <a:lnTo>
                    <a:pt x="71" y="64"/>
                  </a:lnTo>
                  <a:lnTo>
                    <a:pt x="64" y="69"/>
                  </a:lnTo>
                  <a:lnTo>
                    <a:pt x="58" y="86"/>
                  </a:lnTo>
                  <a:lnTo>
                    <a:pt x="58" y="91"/>
                  </a:lnTo>
                  <a:lnTo>
                    <a:pt x="58" y="96"/>
                  </a:lnTo>
                  <a:lnTo>
                    <a:pt x="58" y="102"/>
                  </a:lnTo>
                  <a:lnTo>
                    <a:pt x="58" y="109"/>
                  </a:lnTo>
                  <a:lnTo>
                    <a:pt x="53" y="119"/>
                  </a:lnTo>
                  <a:lnTo>
                    <a:pt x="44" y="123"/>
                  </a:lnTo>
                  <a:lnTo>
                    <a:pt x="37" y="123"/>
                  </a:lnTo>
                  <a:lnTo>
                    <a:pt x="30" y="119"/>
                  </a:lnTo>
                  <a:lnTo>
                    <a:pt x="28" y="111"/>
                  </a:lnTo>
                  <a:lnTo>
                    <a:pt x="23" y="109"/>
                  </a:lnTo>
                  <a:lnTo>
                    <a:pt x="24" y="111"/>
                  </a:lnTo>
                  <a:lnTo>
                    <a:pt x="25" y="119"/>
                  </a:lnTo>
                  <a:lnTo>
                    <a:pt x="21" y="125"/>
                  </a:lnTo>
                  <a:lnTo>
                    <a:pt x="16" y="119"/>
                  </a:lnTo>
                  <a:lnTo>
                    <a:pt x="16" y="109"/>
                  </a:lnTo>
                  <a:lnTo>
                    <a:pt x="16" y="98"/>
                  </a:lnTo>
                  <a:lnTo>
                    <a:pt x="9" y="91"/>
                  </a:lnTo>
                  <a:lnTo>
                    <a:pt x="3" y="83"/>
                  </a:lnTo>
                  <a:lnTo>
                    <a:pt x="0" y="77"/>
                  </a:lnTo>
                  <a:lnTo>
                    <a:pt x="5" y="63"/>
                  </a:lnTo>
                  <a:lnTo>
                    <a:pt x="7" y="54"/>
                  </a:lnTo>
                  <a:lnTo>
                    <a:pt x="14" y="49"/>
                  </a:lnTo>
                  <a:lnTo>
                    <a:pt x="21" y="43"/>
                  </a:lnTo>
                  <a:lnTo>
                    <a:pt x="25" y="34"/>
                  </a:lnTo>
                  <a:lnTo>
                    <a:pt x="35" y="30"/>
                  </a:lnTo>
                  <a:lnTo>
                    <a:pt x="42" y="28"/>
                  </a:lnTo>
                  <a:lnTo>
                    <a:pt x="53" y="25"/>
                  </a:lnTo>
                  <a:lnTo>
                    <a:pt x="64" y="18"/>
                  </a:lnTo>
                  <a:lnTo>
                    <a:pt x="65" y="8"/>
                  </a:lnTo>
                  <a:lnTo>
                    <a:pt x="73" y="0"/>
                  </a:lnTo>
                  <a:lnTo>
                    <a:pt x="78" y="1"/>
                  </a:lnTo>
                  <a:lnTo>
                    <a:pt x="71" y="1"/>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IN"/>
            </a:p>
          </p:txBody>
        </p:sp>
        <p:sp>
          <p:nvSpPr>
            <p:cNvPr id="13" name="Freeform 9"/>
            <p:cNvSpPr>
              <a:spLocks/>
            </p:cNvSpPr>
            <p:nvPr/>
          </p:nvSpPr>
          <p:spPr bwMode="auto">
            <a:xfrm>
              <a:off x="6061075" y="3211550"/>
              <a:ext cx="133350" cy="365134"/>
            </a:xfrm>
            <a:custGeom>
              <a:avLst/>
              <a:gdLst>
                <a:gd name="T0" fmla="*/ 2147483647 w 84"/>
                <a:gd name="T1" fmla="*/ 2147483647 h 230"/>
                <a:gd name="T2" fmla="*/ 2147483647 w 84"/>
                <a:gd name="T3" fmla="*/ 2147483647 h 230"/>
                <a:gd name="T4" fmla="*/ 2147483647 w 84"/>
                <a:gd name="T5" fmla="*/ 2147483647 h 230"/>
                <a:gd name="T6" fmla="*/ 2147483647 w 84"/>
                <a:gd name="T7" fmla="*/ 0 h 230"/>
                <a:gd name="T8" fmla="*/ 2147483647 w 84"/>
                <a:gd name="T9" fmla="*/ 2147483647 h 230"/>
                <a:gd name="T10" fmla="*/ 2147483647 w 84"/>
                <a:gd name="T11" fmla="*/ 2147483647 h 230"/>
                <a:gd name="T12" fmla="*/ 2147483647 w 84"/>
                <a:gd name="T13" fmla="*/ 2147483647 h 230"/>
                <a:gd name="T14" fmla="*/ 2147483647 w 84"/>
                <a:gd name="T15" fmla="*/ 2147483647 h 230"/>
                <a:gd name="T16" fmla="*/ 2147483647 w 84"/>
                <a:gd name="T17" fmla="*/ 2147483647 h 230"/>
                <a:gd name="T18" fmla="*/ 2147483647 w 84"/>
                <a:gd name="T19" fmla="*/ 2147483647 h 230"/>
                <a:gd name="T20" fmla="*/ 2147483647 w 84"/>
                <a:gd name="T21" fmla="*/ 2147483647 h 230"/>
                <a:gd name="T22" fmla="*/ 2147483647 w 84"/>
                <a:gd name="T23" fmla="*/ 2147483647 h 230"/>
                <a:gd name="T24" fmla="*/ 2147483647 w 84"/>
                <a:gd name="T25" fmla="*/ 2147483647 h 230"/>
                <a:gd name="T26" fmla="*/ 2147483647 w 84"/>
                <a:gd name="T27" fmla="*/ 2147483647 h 230"/>
                <a:gd name="T28" fmla="*/ 2147483647 w 84"/>
                <a:gd name="T29" fmla="*/ 2147483647 h 230"/>
                <a:gd name="T30" fmla="*/ 2147483647 w 84"/>
                <a:gd name="T31" fmla="*/ 2147483647 h 230"/>
                <a:gd name="T32" fmla="*/ 2147483647 w 84"/>
                <a:gd name="T33" fmla="*/ 2147483647 h 230"/>
                <a:gd name="T34" fmla="*/ 2147483647 w 84"/>
                <a:gd name="T35" fmla="*/ 2147483647 h 230"/>
                <a:gd name="T36" fmla="*/ 2147483647 w 84"/>
                <a:gd name="T37" fmla="*/ 2147483647 h 230"/>
                <a:gd name="T38" fmla="*/ 2147483647 w 84"/>
                <a:gd name="T39" fmla="*/ 2147483647 h 230"/>
                <a:gd name="T40" fmla="*/ 2147483647 w 84"/>
                <a:gd name="T41" fmla="*/ 2147483647 h 230"/>
                <a:gd name="T42" fmla="*/ 2147483647 w 84"/>
                <a:gd name="T43" fmla="*/ 2147483647 h 230"/>
                <a:gd name="T44" fmla="*/ 2147483647 w 84"/>
                <a:gd name="T45" fmla="*/ 2147483647 h 230"/>
                <a:gd name="T46" fmla="*/ 2147483647 w 84"/>
                <a:gd name="T47" fmla="*/ 2147483647 h 230"/>
                <a:gd name="T48" fmla="*/ 2147483647 w 84"/>
                <a:gd name="T49" fmla="*/ 2147483647 h 230"/>
                <a:gd name="T50" fmla="*/ 2147483647 w 84"/>
                <a:gd name="T51" fmla="*/ 2147483647 h 230"/>
                <a:gd name="T52" fmla="*/ 2147483647 w 84"/>
                <a:gd name="T53" fmla="*/ 2147483647 h 230"/>
                <a:gd name="T54" fmla="*/ 2147483647 w 84"/>
                <a:gd name="T55" fmla="*/ 2147483647 h 230"/>
                <a:gd name="T56" fmla="*/ 2147483647 w 84"/>
                <a:gd name="T57" fmla="*/ 2147483647 h 230"/>
                <a:gd name="T58" fmla="*/ 2147483647 w 84"/>
                <a:gd name="T59" fmla="*/ 2147483647 h 230"/>
                <a:gd name="T60" fmla="*/ 2147483647 w 84"/>
                <a:gd name="T61" fmla="*/ 2147483647 h 230"/>
                <a:gd name="T62" fmla="*/ 2147483647 w 84"/>
                <a:gd name="T63" fmla="*/ 2147483647 h 230"/>
                <a:gd name="T64" fmla="*/ 2147483647 w 84"/>
                <a:gd name="T65" fmla="*/ 2147483647 h 230"/>
                <a:gd name="T66" fmla="*/ 2147483647 w 84"/>
                <a:gd name="T67" fmla="*/ 2147483647 h 230"/>
                <a:gd name="T68" fmla="*/ 2147483647 w 84"/>
                <a:gd name="T69" fmla="*/ 2147483647 h 2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4"/>
                <a:gd name="T106" fmla="*/ 0 h 230"/>
                <a:gd name="T107" fmla="*/ 84 w 84"/>
                <a:gd name="T108" fmla="*/ 230 h 2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4" h="230">
                  <a:moveTo>
                    <a:pt x="1" y="45"/>
                  </a:moveTo>
                  <a:lnTo>
                    <a:pt x="2" y="41"/>
                  </a:lnTo>
                  <a:lnTo>
                    <a:pt x="5" y="31"/>
                  </a:lnTo>
                  <a:lnTo>
                    <a:pt x="11" y="25"/>
                  </a:lnTo>
                  <a:lnTo>
                    <a:pt x="19" y="20"/>
                  </a:lnTo>
                  <a:lnTo>
                    <a:pt x="28" y="8"/>
                  </a:lnTo>
                  <a:lnTo>
                    <a:pt x="36" y="1"/>
                  </a:lnTo>
                  <a:lnTo>
                    <a:pt x="40" y="0"/>
                  </a:lnTo>
                  <a:lnTo>
                    <a:pt x="43" y="11"/>
                  </a:lnTo>
                  <a:lnTo>
                    <a:pt x="44" y="20"/>
                  </a:lnTo>
                  <a:lnTo>
                    <a:pt x="50" y="28"/>
                  </a:lnTo>
                  <a:lnTo>
                    <a:pt x="56" y="39"/>
                  </a:lnTo>
                  <a:lnTo>
                    <a:pt x="58" y="44"/>
                  </a:lnTo>
                  <a:lnTo>
                    <a:pt x="64" y="48"/>
                  </a:lnTo>
                  <a:lnTo>
                    <a:pt x="75" y="52"/>
                  </a:lnTo>
                  <a:lnTo>
                    <a:pt x="82" y="61"/>
                  </a:lnTo>
                  <a:lnTo>
                    <a:pt x="83" y="71"/>
                  </a:lnTo>
                  <a:lnTo>
                    <a:pt x="80" y="80"/>
                  </a:lnTo>
                  <a:lnTo>
                    <a:pt x="76" y="100"/>
                  </a:lnTo>
                  <a:lnTo>
                    <a:pt x="76" y="105"/>
                  </a:lnTo>
                  <a:lnTo>
                    <a:pt x="76" y="110"/>
                  </a:lnTo>
                  <a:lnTo>
                    <a:pt x="76" y="115"/>
                  </a:lnTo>
                  <a:lnTo>
                    <a:pt x="76" y="119"/>
                  </a:lnTo>
                  <a:lnTo>
                    <a:pt x="79" y="129"/>
                  </a:lnTo>
                  <a:lnTo>
                    <a:pt x="78" y="136"/>
                  </a:lnTo>
                  <a:lnTo>
                    <a:pt x="72" y="137"/>
                  </a:lnTo>
                  <a:lnTo>
                    <a:pt x="65" y="138"/>
                  </a:lnTo>
                  <a:lnTo>
                    <a:pt x="64" y="152"/>
                  </a:lnTo>
                  <a:lnTo>
                    <a:pt x="66" y="162"/>
                  </a:lnTo>
                  <a:lnTo>
                    <a:pt x="68" y="173"/>
                  </a:lnTo>
                  <a:lnTo>
                    <a:pt x="71" y="195"/>
                  </a:lnTo>
                  <a:lnTo>
                    <a:pt x="68" y="204"/>
                  </a:lnTo>
                  <a:lnTo>
                    <a:pt x="61" y="213"/>
                  </a:lnTo>
                  <a:lnTo>
                    <a:pt x="60" y="218"/>
                  </a:lnTo>
                  <a:lnTo>
                    <a:pt x="59" y="225"/>
                  </a:lnTo>
                  <a:lnTo>
                    <a:pt x="50" y="229"/>
                  </a:lnTo>
                  <a:lnTo>
                    <a:pt x="40" y="229"/>
                  </a:lnTo>
                  <a:lnTo>
                    <a:pt x="35" y="225"/>
                  </a:lnTo>
                  <a:lnTo>
                    <a:pt x="31" y="213"/>
                  </a:lnTo>
                  <a:lnTo>
                    <a:pt x="30" y="206"/>
                  </a:lnTo>
                  <a:lnTo>
                    <a:pt x="27" y="204"/>
                  </a:lnTo>
                  <a:lnTo>
                    <a:pt x="22" y="200"/>
                  </a:lnTo>
                  <a:lnTo>
                    <a:pt x="18" y="196"/>
                  </a:lnTo>
                  <a:lnTo>
                    <a:pt x="18" y="192"/>
                  </a:lnTo>
                  <a:lnTo>
                    <a:pt x="19" y="185"/>
                  </a:lnTo>
                  <a:lnTo>
                    <a:pt x="23" y="174"/>
                  </a:lnTo>
                  <a:lnTo>
                    <a:pt x="22" y="162"/>
                  </a:lnTo>
                  <a:lnTo>
                    <a:pt x="19" y="156"/>
                  </a:lnTo>
                  <a:lnTo>
                    <a:pt x="16" y="152"/>
                  </a:lnTo>
                  <a:lnTo>
                    <a:pt x="16" y="141"/>
                  </a:lnTo>
                  <a:lnTo>
                    <a:pt x="18" y="132"/>
                  </a:lnTo>
                  <a:lnTo>
                    <a:pt x="17" y="128"/>
                  </a:lnTo>
                  <a:lnTo>
                    <a:pt x="16" y="125"/>
                  </a:lnTo>
                  <a:lnTo>
                    <a:pt x="16" y="121"/>
                  </a:lnTo>
                  <a:lnTo>
                    <a:pt x="15" y="117"/>
                  </a:lnTo>
                  <a:lnTo>
                    <a:pt x="8" y="113"/>
                  </a:lnTo>
                  <a:lnTo>
                    <a:pt x="5" y="105"/>
                  </a:lnTo>
                  <a:lnTo>
                    <a:pt x="1" y="95"/>
                  </a:lnTo>
                  <a:lnTo>
                    <a:pt x="0" y="93"/>
                  </a:lnTo>
                  <a:lnTo>
                    <a:pt x="1" y="91"/>
                  </a:lnTo>
                  <a:lnTo>
                    <a:pt x="7" y="85"/>
                  </a:lnTo>
                  <a:lnTo>
                    <a:pt x="8" y="82"/>
                  </a:lnTo>
                  <a:lnTo>
                    <a:pt x="9" y="76"/>
                  </a:lnTo>
                  <a:lnTo>
                    <a:pt x="8" y="69"/>
                  </a:lnTo>
                  <a:lnTo>
                    <a:pt x="9" y="62"/>
                  </a:lnTo>
                  <a:lnTo>
                    <a:pt x="8" y="56"/>
                  </a:lnTo>
                  <a:lnTo>
                    <a:pt x="7" y="52"/>
                  </a:lnTo>
                  <a:lnTo>
                    <a:pt x="5" y="48"/>
                  </a:lnTo>
                  <a:lnTo>
                    <a:pt x="1" y="44"/>
                  </a:lnTo>
                  <a:lnTo>
                    <a:pt x="1" y="45"/>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4" name="Freeform 10"/>
            <p:cNvSpPr>
              <a:spLocks/>
            </p:cNvSpPr>
            <p:nvPr/>
          </p:nvSpPr>
          <p:spPr bwMode="auto">
            <a:xfrm>
              <a:off x="6149975" y="3057558"/>
              <a:ext cx="187325" cy="255594"/>
            </a:xfrm>
            <a:custGeom>
              <a:avLst/>
              <a:gdLst>
                <a:gd name="T0" fmla="*/ 2147483647 w 118"/>
                <a:gd name="T1" fmla="*/ 2147483647 h 161"/>
                <a:gd name="T2" fmla="*/ 2147483647 w 118"/>
                <a:gd name="T3" fmla="*/ 2147483647 h 161"/>
                <a:gd name="T4" fmla="*/ 2147483647 w 118"/>
                <a:gd name="T5" fmla="*/ 2147483647 h 161"/>
                <a:gd name="T6" fmla="*/ 2147483647 w 118"/>
                <a:gd name="T7" fmla="*/ 2147483647 h 161"/>
                <a:gd name="T8" fmla="*/ 2147483647 w 118"/>
                <a:gd name="T9" fmla="*/ 2147483647 h 161"/>
                <a:gd name="T10" fmla="*/ 2147483647 w 118"/>
                <a:gd name="T11" fmla="*/ 2147483647 h 161"/>
                <a:gd name="T12" fmla="*/ 2147483647 w 118"/>
                <a:gd name="T13" fmla="*/ 2147483647 h 161"/>
                <a:gd name="T14" fmla="*/ 2147483647 w 118"/>
                <a:gd name="T15" fmla="*/ 2147483647 h 161"/>
                <a:gd name="T16" fmla="*/ 2147483647 w 118"/>
                <a:gd name="T17" fmla="*/ 2147483647 h 161"/>
                <a:gd name="T18" fmla="*/ 2147483647 w 118"/>
                <a:gd name="T19" fmla="*/ 0 h 161"/>
                <a:gd name="T20" fmla="*/ 2147483647 w 118"/>
                <a:gd name="T21" fmla="*/ 0 h 161"/>
                <a:gd name="T22" fmla="*/ 2147483647 w 118"/>
                <a:gd name="T23" fmla="*/ 2147483647 h 161"/>
                <a:gd name="T24" fmla="*/ 2147483647 w 118"/>
                <a:gd name="T25" fmla="*/ 2147483647 h 161"/>
                <a:gd name="T26" fmla="*/ 2147483647 w 118"/>
                <a:gd name="T27" fmla="*/ 2147483647 h 161"/>
                <a:gd name="T28" fmla="*/ 2147483647 w 118"/>
                <a:gd name="T29" fmla="*/ 2147483647 h 161"/>
                <a:gd name="T30" fmla="*/ 2147483647 w 118"/>
                <a:gd name="T31" fmla="*/ 2147483647 h 161"/>
                <a:gd name="T32" fmla="*/ 2147483647 w 118"/>
                <a:gd name="T33" fmla="*/ 2147483647 h 161"/>
                <a:gd name="T34" fmla="*/ 2147483647 w 118"/>
                <a:gd name="T35" fmla="*/ 2147483647 h 161"/>
                <a:gd name="T36" fmla="*/ 2147483647 w 118"/>
                <a:gd name="T37" fmla="*/ 2147483647 h 161"/>
                <a:gd name="T38" fmla="*/ 2147483647 w 118"/>
                <a:gd name="T39" fmla="*/ 2147483647 h 161"/>
                <a:gd name="T40" fmla="*/ 2147483647 w 118"/>
                <a:gd name="T41" fmla="*/ 2147483647 h 161"/>
                <a:gd name="T42" fmla="*/ 2147483647 w 118"/>
                <a:gd name="T43" fmla="*/ 2147483647 h 161"/>
                <a:gd name="T44" fmla="*/ 2147483647 w 118"/>
                <a:gd name="T45" fmla="*/ 2147483647 h 161"/>
                <a:gd name="T46" fmla="*/ 2147483647 w 118"/>
                <a:gd name="T47" fmla="*/ 2147483647 h 161"/>
                <a:gd name="T48" fmla="*/ 2147483647 w 118"/>
                <a:gd name="T49" fmla="*/ 2147483647 h 161"/>
                <a:gd name="T50" fmla="*/ 2147483647 w 118"/>
                <a:gd name="T51" fmla="*/ 2147483647 h 161"/>
                <a:gd name="T52" fmla="*/ 2147483647 w 118"/>
                <a:gd name="T53" fmla="*/ 2147483647 h 161"/>
                <a:gd name="T54" fmla="*/ 2147483647 w 118"/>
                <a:gd name="T55" fmla="*/ 2147483647 h 161"/>
                <a:gd name="T56" fmla="*/ 2147483647 w 118"/>
                <a:gd name="T57" fmla="*/ 2147483647 h 161"/>
                <a:gd name="T58" fmla="*/ 2147483647 w 118"/>
                <a:gd name="T59" fmla="*/ 2147483647 h 161"/>
                <a:gd name="T60" fmla="*/ 2147483647 w 118"/>
                <a:gd name="T61" fmla="*/ 2147483647 h 161"/>
                <a:gd name="T62" fmla="*/ 2147483647 w 118"/>
                <a:gd name="T63" fmla="*/ 2147483647 h 161"/>
                <a:gd name="T64" fmla="*/ 2147483647 w 118"/>
                <a:gd name="T65" fmla="*/ 2147483647 h 161"/>
                <a:gd name="T66" fmla="*/ 2147483647 w 118"/>
                <a:gd name="T67" fmla="*/ 2147483647 h 161"/>
                <a:gd name="T68" fmla="*/ 2147483647 w 118"/>
                <a:gd name="T69" fmla="*/ 2147483647 h 161"/>
                <a:gd name="T70" fmla="*/ 2147483647 w 118"/>
                <a:gd name="T71" fmla="*/ 2147483647 h 161"/>
                <a:gd name="T72" fmla="*/ 2147483647 w 118"/>
                <a:gd name="T73" fmla="*/ 2147483647 h 161"/>
                <a:gd name="T74" fmla="*/ 2147483647 w 118"/>
                <a:gd name="T75" fmla="*/ 2147483647 h 161"/>
                <a:gd name="T76" fmla="*/ 2147483647 w 118"/>
                <a:gd name="T77" fmla="*/ 2147483647 h 161"/>
                <a:gd name="T78" fmla="*/ 2147483647 w 118"/>
                <a:gd name="T79" fmla="*/ 2147483647 h 161"/>
                <a:gd name="T80" fmla="*/ 2147483647 w 118"/>
                <a:gd name="T81" fmla="*/ 2147483647 h 161"/>
                <a:gd name="T82" fmla="*/ 2147483647 w 118"/>
                <a:gd name="T83" fmla="*/ 2147483647 h 161"/>
                <a:gd name="T84" fmla="*/ 0 w 118"/>
                <a:gd name="T85" fmla="*/ 2147483647 h 161"/>
                <a:gd name="T86" fmla="*/ 0 w 118"/>
                <a:gd name="T87" fmla="*/ 2147483647 h 161"/>
                <a:gd name="T88" fmla="*/ 2147483647 w 118"/>
                <a:gd name="T89" fmla="*/ 2147483647 h 161"/>
                <a:gd name="T90" fmla="*/ 2147483647 w 118"/>
                <a:gd name="T91" fmla="*/ 2147483647 h 161"/>
                <a:gd name="T92" fmla="*/ 2147483647 w 118"/>
                <a:gd name="T93" fmla="*/ 2147483647 h 161"/>
                <a:gd name="T94" fmla="*/ 2147483647 w 118"/>
                <a:gd name="T95" fmla="*/ 2147483647 h 161"/>
                <a:gd name="T96" fmla="*/ 2147483647 w 118"/>
                <a:gd name="T97" fmla="*/ 2147483647 h 161"/>
                <a:gd name="T98" fmla="*/ 2147483647 w 118"/>
                <a:gd name="T99" fmla="*/ 2147483647 h 161"/>
                <a:gd name="T100" fmla="*/ 2147483647 w 118"/>
                <a:gd name="T101" fmla="*/ 2147483647 h 161"/>
                <a:gd name="T102" fmla="*/ 2147483647 w 118"/>
                <a:gd name="T103" fmla="*/ 2147483647 h 161"/>
                <a:gd name="T104" fmla="*/ 2147483647 w 118"/>
                <a:gd name="T105" fmla="*/ 2147483647 h 16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8"/>
                <a:gd name="T160" fmla="*/ 0 h 161"/>
                <a:gd name="T161" fmla="*/ 118 w 118"/>
                <a:gd name="T162" fmla="*/ 161 h 16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8" h="161">
                  <a:moveTo>
                    <a:pt x="16" y="40"/>
                  </a:moveTo>
                  <a:lnTo>
                    <a:pt x="20" y="44"/>
                  </a:lnTo>
                  <a:lnTo>
                    <a:pt x="25" y="48"/>
                  </a:lnTo>
                  <a:lnTo>
                    <a:pt x="36" y="51"/>
                  </a:lnTo>
                  <a:lnTo>
                    <a:pt x="53" y="45"/>
                  </a:lnTo>
                  <a:lnTo>
                    <a:pt x="64" y="30"/>
                  </a:lnTo>
                  <a:lnTo>
                    <a:pt x="71" y="17"/>
                  </a:lnTo>
                  <a:lnTo>
                    <a:pt x="75" y="10"/>
                  </a:lnTo>
                  <a:lnTo>
                    <a:pt x="81" y="5"/>
                  </a:lnTo>
                  <a:lnTo>
                    <a:pt x="91" y="0"/>
                  </a:lnTo>
                  <a:lnTo>
                    <a:pt x="102" y="0"/>
                  </a:lnTo>
                  <a:lnTo>
                    <a:pt x="112" y="8"/>
                  </a:lnTo>
                  <a:lnTo>
                    <a:pt x="117" y="17"/>
                  </a:lnTo>
                  <a:lnTo>
                    <a:pt x="112" y="20"/>
                  </a:lnTo>
                  <a:lnTo>
                    <a:pt x="110" y="30"/>
                  </a:lnTo>
                  <a:lnTo>
                    <a:pt x="110" y="40"/>
                  </a:lnTo>
                  <a:lnTo>
                    <a:pt x="113" y="48"/>
                  </a:lnTo>
                  <a:lnTo>
                    <a:pt x="117" y="55"/>
                  </a:lnTo>
                  <a:lnTo>
                    <a:pt x="117" y="68"/>
                  </a:lnTo>
                  <a:lnTo>
                    <a:pt x="115" y="76"/>
                  </a:lnTo>
                  <a:lnTo>
                    <a:pt x="112" y="83"/>
                  </a:lnTo>
                  <a:lnTo>
                    <a:pt x="109" y="86"/>
                  </a:lnTo>
                  <a:lnTo>
                    <a:pt x="105" y="91"/>
                  </a:lnTo>
                  <a:lnTo>
                    <a:pt x="96" y="106"/>
                  </a:lnTo>
                  <a:lnTo>
                    <a:pt x="89" y="118"/>
                  </a:lnTo>
                  <a:lnTo>
                    <a:pt x="87" y="129"/>
                  </a:lnTo>
                  <a:lnTo>
                    <a:pt x="89" y="135"/>
                  </a:lnTo>
                  <a:lnTo>
                    <a:pt x="90" y="139"/>
                  </a:lnTo>
                  <a:lnTo>
                    <a:pt x="83" y="151"/>
                  </a:lnTo>
                  <a:lnTo>
                    <a:pt x="75" y="159"/>
                  </a:lnTo>
                  <a:lnTo>
                    <a:pt x="71" y="160"/>
                  </a:lnTo>
                  <a:lnTo>
                    <a:pt x="67" y="159"/>
                  </a:lnTo>
                  <a:lnTo>
                    <a:pt x="59" y="156"/>
                  </a:lnTo>
                  <a:lnTo>
                    <a:pt x="50" y="151"/>
                  </a:lnTo>
                  <a:lnTo>
                    <a:pt x="39" y="148"/>
                  </a:lnTo>
                  <a:lnTo>
                    <a:pt x="34" y="148"/>
                  </a:lnTo>
                  <a:lnTo>
                    <a:pt x="27" y="146"/>
                  </a:lnTo>
                  <a:lnTo>
                    <a:pt x="16" y="139"/>
                  </a:lnTo>
                  <a:lnTo>
                    <a:pt x="9" y="136"/>
                  </a:lnTo>
                  <a:lnTo>
                    <a:pt x="6" y="131"/>
                  </a:lnTo>
                  <a:lnTo>
                    <a:pt x="5" y="126"/>
                  </a:lnTo>
                  <a:lnTo>
                    <a:pt x="1" y="118"/>
                  </a:lnTo>
                  <a:lnTo>
                    <a:pt x="0" y="113"/>
                  </a:lnTo>
                  <a:lnTo>
                    <a:pt x="0" y="99"/>
                  </a:lnTo>
                  <a:lnTo>
                    <a:pt x="1" y="96"/>
                  </a:lnTo>
                  <a:lnTo>
                    <a:pt x="5" y="94"/>
                  </a:lnTo>
                  <a:lnTo>
                    <a:pt x="9" y="91"/>
                  </a:lnTo>
                  <a:lnTo>
                    <a:pt x="12" y="78"/>
                  </a:lnTo>
                  <a:lnTo>
                    <a:pt x="14" y="65"/>
                  </a:lnTo>
                  <a:lnTo>
                    <a:pt x="14" y="64"/>
                  </a:lnTo>
                  <a:lnTo>
                    <a:pt x="14" y="61"/>
                  </a:lnTo>
                  <a:lnTo>
                    <a:pt x="14" y="47"/>
                  </a:lnTo>
                  <a:lnTo>
                    <a:pt x="16" y="40"/>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5" name="Freeform 11"/>
            <p:cNvSpPr>
              <a:spLocks/>
            </p:cNvSpPr>
            <p:nvPr/>
          </p:nvSpPr>
          <p:spPr bwMode="auto">
            <a:xfrm>
              <a:off x="6127750" y="2819427"/>
              <a:ext cx="254000" cy="361959"/>
            </a:xfrm>
            <a:custGeom>
              <a:avLst/>
              <a:gdLst>
                <a:gd name="T0" fmla="*/ 37 w 119"/>
                <a:gd name="T1" fmla="*/ 82 h 146"/>
                <a:gd name="T2" fmla="*/ 32 w 119"/>
                <a:gd name="T3" fmla="*/ 82 h 146"/>
                <a:gd name="T4" fmla="*/ 25 w 119"/>
                <a:gd name="T5" fmla="*/ 87 h 146"/>
                <a:gd name="T6" fmla="*/ 11 w 119"/>
                <a:gd name="T7" fmla="*/ 92 h 146"/>
                <a:gd name="T8" fmla="*/ 2 w 119"/>
                <a:gd name="T9" fmla="*/ 95 h 146"/>
                <a:gd name="T10" fmla="*/ 0 w 119"/>
                <a:gd name="T11" fmla="*/ 101 h 146"/>
                <a:gd name="T12" fmla="*/ 0 w 119"/>
                <a:gd name="T13" fmla="*/ 112 h 146"/>
                <a:gd name="T14" fmla="*/ 0 w 119"/>
                <a:gd name="T15" fmla="*/ 122 h 146"/>
                <a:gd name="T16" fmla="*/ 2 w 119"/>
                <a:gd name="T17" fmla="*/ 132 h 146"/>
                <a:gd name="T18" fmla="*/ 2 w 119"/>
                <a:gd name="T19" fmla="*/ 141 h 146"/>
                <a:gd name="T20" fmla="*/ 2 w 119"/>
                <a:gd name="T21" fmla="*/ 145 h 146"/>
                <a:gd name="T22" fmla="*/ 11 w 119"/>
                <a:gd name="T23" fmla="*/ 145 h 146"/>
                <a:gd name="T24" fmla="*/ 25 w 119"/>
                <a:gd name="T25" fmla="*/ 141 h 146"/>
                <a:gd name="T26" fmla="*/ 34 w 119"/>
                <a:gd name="T27" fmla="*/ 141 h 146"/>
                <a:gd name="T28" fmla="*/ 39 w 119"/>
                <a:gd name="T29" fmla="*/ 137 h 146"/>
                <a:gd name="T30" fmla="*/ 41 w 119"/>
                <a:gd name="T31" fmla="*/ 131 h 146"/>
                <a:gd name="T32" fmla="*/ 42 w 119"/>
                <a:gd name="T33" fmla="*/ 127 h 146"/>
                <a:gd name="T34" fmla="*/ 47 w 119"/>
                <a:gd name="T35" fmla="*/ 123 h 146"/>
                <a:gd name="T36" fmla="*/ 51 w 119"/>
                <a:gd name="T37" fmla="*/ 120 h 146"/>
                <a:gd name="T38" fmla="*/ 55 w 119"/>
                <a:gd name="T39" fmla="*/ 110 h 146"/>
                <a:gd name="T40" fmla="*/ 60 w 119"/>
                <a:gd name="T41" fmla="*/ 100 h 146"/>
                <a:gd name="T42" fmla="*/ 74 w 119"/>
                <a:gd name="T43" fmla="*/ 92 h 146"/>
                <a:gd name="T44" fmla="*/ 83 w 119"/>
                <a:gd name="T45" fmla="*/ 95 h 146"/>
                <a:gd name="T46" fmla="*/ 93 w 119"/>
                <a:gd name="T47" fmla="*/ 99 h 146"/>
                <a:gd name="T48" fmla="*/ 95 w 119"/>
                <a:gd name="T49" fmla="*/ 105 h 146"/>
                <a:gd name="T50" fmla="*/ 100 w 119"/>
                <a:gd name="T51" fmla="*/ 109 h 146"/>
                <a:gd name="T52" fmla="*/ 106 w 119"/>
                <a:gd name="T53" fmla="*/ 109 h 146"/>
                <a:gd name="T54" fmla="*/ 110 w 119"/>
                <a:gd name="T55" fmla="*/ 103 h 146"/>
                <a:gd name="T56" fmla="*/ 111 w 119"/>
                <a:gd name="T57" fmla="*/ 92 h 146"/>
                <a:gd name="T58" fmla="*/ 112 w 119"/>
                <a:gd name="T59" fmla="*/ 82 h 146"/>
                <a:gd name="T60" fmla="*/ 114 w 119"/>
                <a:gd name="T61" fmla="*/ 69 h 146"/>
                <a:gd name="T62" fmla="*/ 118 w 119"/>
                <a:gd name="T63" fmla="*/ 59 h 146"/>
                <a:gd name="T64" fmla="*/ 118 w 119"/>
                <a:gd name="T65" fmla="*/ 48 h 146"/>
                <a:gd name="T66" fmla="*/ 116 w 119"/>
                <a:gd name="T67" fmla="*/ 35 h 146"/>
                <a:gd name="T68" fmla="*/ 112 w 119"/>
                <a:gd name="T69" fmla="*/ 21 h 146"/>
                <a:gd name="T70" fmla="*/ 112 w 119"/>
                <a:gd name="T71" fmla="*/ 13 h 146"/>
                <a:gd name="T72" fmla="*/ 106 w 119"/>
                <a:gd name="T73" fmla="*/ 5 h 146"/>
                <a:gd name="T74" fmla="*/ 104 w 119"/>
                <a:gd name="T75" fmla="*/ 0 h 146"/>
                <a:gd name="T76" fmla="*/ 91 w 119"/>
                <a:gd name="T77" fmla="*/ 7 h 146"/>
                <a:gd name="T78" fmla="*/ 85 w 119"/>
                <a:gd name="T79" fmla="*/ 17 h 146"/>
                <a:gd name="T80" fmla="*/ 74 w 119"/>
                <a:gd name="T81" fmla="*/ 27 h 146"/>
                <a:gd name="T82" fmla="*/ 70 w 119"/>
                <a:gd name="T83" fmla="*/ 27 h 146"/>
                <a:gd name="T84" fmla="*/ 67 w 119"/>
                <a:gd name="T85" fmla="*/ 27 h 146"/>
                <a:gd name="T86" fmla="*/ 55 w 119"/>
                <a:gd name="T87" fmla="*/ 36 h 146"/>
                <a:gd name="T88" fmla="*/ 54 w 119"/>
                <a:gd name="T89" fmla="*/ 40 h 146"/>
                <a:gd name="T90" fmla="*/ 51 w 119"/>
                <a:gd name="T91" fmla="*/ 45 h 146"/>
                <a:gd name="T92" fmla="*/ 49 w 119"/>
                <a:gd name="T93" fmla="*/ 50 h 146"/>
                <a:gd name="T94" fmla="*/ 48 w 119"/>
                <a:gd name="T95" fmla="*/ 57 h 146"/>
                <a:gd name="T96" fmla="*/ 49 w 119"/>
                <a:gd name="T97" fmla="*/ 63 h 146"/>
                <a:gd name="T98" fmla="*/ 50 w 119"/>
                <a:gd name="T99" fmla="*/ 68 h 146"/>
                <a:gd name="T100" fmla="*/ 49 w 119"/>
                <a:gd name="T101" fmla="*/ 74 h 146"/>
                <a:gd name="T102" fmla="*/ 44 w 119"/>
                <a:gd name="T103" fmla="*/ 82 h 146"/>
                <a:gd name="T104" fmla="*/ 37 w 119"/>
                <a:gd name="T105" fmla="*/ 85 h 146"/>
                <a:gd name="T106" fmla="*/ 37 w 119"/>
                <a:gd name="T107" fmla="*/ 82 h 14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19"/>
                <a:gd name="T163" fmla="*/ 0 h 146"/>
                <a:gd name="T164" fmla="*/ 119 w 119"/>
                <a:gd name="T165" fmla="*/ 146 h 14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19" h="146">
                  <a:moveTo>
                    <a:pt x="37" y="82"/>
                  </a:moveTo>
                  <a:lnTo>
                    <a:pt x="32" y="82"/>
                  </a:lnTo>
                  <a:lnTo>
                    <a:pt x="25" y="87"/>
                  </a:lnTo>
                  <a:lnTo>
                    <a:pt x="11" y="92"/>
                  </a:lnTo>
                  <a:lnTo>
                    <a:pt x="2" y="95"/>
                  </a:lnTo>
                  <a:lnTo>
                    <a:pt x="0" y="101"/>
                  </a:lnTo>
                  <a:lnTo>
                    <a:pt x="0" y="112"/>
                  </a:lnTo>
                  <a:lnTo>
                    <a:pt x="0" y="122"/>
                  </a:lnTo>
                  <a:lnTo>
                    <a:pt x="2" y="132"/>
                  </a:lnTo>
                  <a:lnTo>
                    <a:pt x="2" y="141"/>
                  </a:lnTo>
                  <a:lnTo>
                    <a:pt x="2" y="145"/>
                  </a:lnTo>
                  <a:lnTo>
                    <a:pt x="11" y="145"/>
                  </a:lnTo>
                  <a:lnTo>
                    <a:pt x="25" y="141"/>
                  </a:lnTo>
                  <a:lnTo>
                    <a:pt x="34" y="141"/>
                  </a:lnTo>
                  <a:lnTo>
                    <a:pt x="39" y="137"/>
                  </a:lnTo>
                  <a:lnTo>
                    <a:pt x="41" y="131"/>
                  </a:lnTo>
                  <a:lnTo>
                    <a:pt x="42" y="127"/>
                  </a:lnTo>
                  <a:lnTo>
                    <a:pt x="47" y="123"/>
                  </a:lnTo>
                  <a:lnTo>
                    <a:pt x="51" y="120"/>
                  </a:lnTo>
                  <a:lnTo>
                    <a:pt x="55" y="110"/>
                  </a:lnTo>
                  <a:lnTo>
                    <a:pt x="60" y="100"/>
                  </a:lnTo>
                  <a:lnTo>
                    <a:pt x="74" y="92"/>
                  </a:lnTo>
                  <a:lnTo>
                    <a:pt x="83" y="95"/>
                  </a:lnTo>
                  <a:lnTo>
                    <a:pt x="93" y="99"/>
                  </a:lnTo>
                  <a:lnTo>
                    <a:pt x="95" y="105"/>
                  </a:lnTo>
                  <a:lnTo>
                    <a:pt x="100" y="109"/>
                  </a:lnTo>
                  <a:lnTo>
                    <a:pt x="106" y="109"/>
                  </a:lnTo>
                  <a:lnTo>
                    <a:pt x="110" y="103"/>
                  </a:lnTo>
                  <a:lnTo>
                    <a:pt x="111" y="92"/>
                  </a:lnTo>
                  <a:lnTo>
                    <a:pt x="112" y="82"/>
                  </a:lnTo>
                  <a:lnTo>
                    <a:pt x="114" y="69"/>
                  </a:lnTo>
                  <a:lnTo>
                    <a:pt x="118" y="59"/>
                  </a:lnTo>
                  <a:lnTo>
                    <a:pt x="118" y="48"/>
                  </a:lnTo>
                  <a:lnTo>
                    <a:pt x="116" y="35"/>
                  </a:lnTo>
                  <a:lnTo>
                    <a:pt x="112" y="21"/>
                  </a:lnTo>
                  <a:lnTo>
                    <a:pt x="112" y="13"/>
                  </a:lnTo>
                  <a:lnTo>
                    <a:pt x="106" y="5"/>
                  </a:lnTo>
                  <a:lnTo>
                    <a:pt x="104" y="0"/>
                  </a:lnTo>
                  <a:lnTo>
                    <a:pt x="91" y="7"/>
                  </a:lnTo>
                  <a:lnTo>
                    <a:pt x="85" y="17"/>
                  </a:lnTo>
                  <a:lnTo>
                    <a:pt x="74" y="27"/>
                  </a:lnTo>
                  <a:lnTo>
                    <a:pt x="70" y="27"/>
                  </a:lnTo>
                  <a:lnTo>
                    <a:pt x="67" y="27"/>
                  </a:lnTo>
                  <a:lnTo>
                    <a:pt x="55" y="36"/>
                  </a:lnTo>
                  <a:lnTo>
                    <a:pt x="54" y="40"/>
                  </a:lnTo>
                  <a:lnTo>
                    <a:pt x="51" y="45"/>
                  </a:lnTo>
                  <a:lnTo>
                    <a:pt x="49" y="50"/>
                  </a:lnTo>
                  <a:lnTo>
                    <a:pt x="48" y="57"/>
                  </a:lnTo>
                  <a:lnTo>
                    <a:pt x="49" y="63"/>
                  </a:lnTo>
                  <a:lnTo>
                    <a:pt x="50" y="68"/>
                  </a:lnTo>
                  <a:lnTo>
                    <a:pt x="49" y="74"/>
                  </a:lnTo>
                  <a:lnTo>
                    <a:pt x="44" y="82"/>
                  </a:lnTo>
                  <a:lnTo>
                    <a:pt x="37" y="85"/>
                  </a:lnTo>
                  <a:lnTo>
                    <a:pt x="37" y="82"/>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IN"/>
            </a:p>
          </p:txBody>
        </p:sp>
        <p:sp>
          <p:nvSpPr>
            <p:cNvPr id="16" name="Freeform 12"/>
            <p:cNvSpPr>
              <a:spLocks/>
            </p:cNvSpPr>
            <p:nvPr/>
          </p:nvSpPr>
          <p:spPr bwMode="auto">
            <a:xfrm>
              <a:off x="5737225" y="3009932"/>
              <a:ext cx="379413" cy="157167"/>
            </a:xfrm>
            <a:custGeom>
              <a:avLst/>
              <a:gdLst>
                <a:gd name="T0" fmla="*/ 2147483647 w 239"/>
                <a:gd name="T1" fmla="*/ 2147483647 h 99"/>
                <a:gd name="T2" fmla="*/ 2147483647 w 239"/>
                <a:gd name="T3" fmla="*/ 2147483647 h 99"/>
                <a:gd name="T4" fmla="*/ 2147483647 w 239"/>
                <a:gd name="T5" fmla="*/ 2147483647 h 99"/>
                <a:gd name="T6" fmla="*/ 2147483647 w 239"/>
                <a:gd name="T7" fmla="*/ 2147483647 h 99"/>
                <a:gd name="T8" fmla="*/ 2147483647 w 239"/>
                <a:gd name="T9" fmla="*/ 2147483647 h 99"/>
                <a:gd name="T10" fmla="*/ 2147483647 w 239"/>
                <a:gd name="T11" fmla="*/ 2147483647 h 99"/>
                <a:gd name="T12" fmla="*/ 2147483647 w 239"/>
                <a:gd name="T13" fmla="*/ 2147483647 h 99"/>
                <a:gd name="T14" fmla="*/ 2147483647 w 239"/>
                <a:gd name="T15" fmla="*/ 2147483647 h 99"/>
                <a:gd name="T16" fmla="*/ 2147483647 w 239"/>
                <a:gd name="T17" fmla="*/ 2147483647 h 99"/>
                <a:gd name="T18" fmla="*/ 2147483647 w 239"/>
                <a:gd name="T19" fmla="*/ 2147483647 h 99"/>
                <a:gd name="T20" fmla="*/ 2147483647 w 239"/>
                <a:gd name="T21" fmla="*/ 2147483647 h 99"/>
                <a:gd name="T22" fmla="*/ 2147483647 w 239"/>
                <a:gd name="T23" fmla="*/ 2147483647 h 99"/>
                <a:gd name="T24" fmla="*/ 2147483647 w 239"/>
                <a:gd name="T25" fmla="*/ 2147483647 h 99"/>
                <a:gd name="T26" fmla="*/ 2147483647 w 239"/>
                <a:gd name="T27" fmla="*/ 2147483647 h 99"/>
                <a:gd name="T28" fmla="*/ 2147483647 w 239"/>
                <a:gd name="T29" fmla="*/ 2147483647 h 99"/>
                <a:gd name="T30" fmla="*/ 2147483647 w 239"/>
                <a:gd name="T31" fmla="*/ 2147483647 h 99"/>
                <a:gd name="T32" fmla="*/ 2147483647 w 239"/>
                <a:gd name="T33" fmla="*/ 2147483647 h 99"/>
                <a:gd name="T34" fmla="*/ 2147483647 w 239"/>
                <a:gd name="T35" fmla="*/ 2147483647 h 99"/>
                <a:gd name="T36" fmla="*/ 2147483647 w 239"/>
                <a:gd name="T37" fmla="*/ 2147483647 h 99"/>
                <a:gd name="T38" fmla="*/ 2147483647 w 239"/>
                <a:gd name="T39" fmla="*/ 2147483647 h 99"/>
                <a:gd name="T40" fmla="*/ 2147483647 w 239"/>
                <a:gd name="T41" fmla="*/ 2147483647 h 99"/>
                <a:gd name="T42" fmla="*/ 2147483647 w 239"/>
                <a:gd name="T43" fmla="*/ 2147483647 h 99"/>
                <a:gd name="T44" fmla="*/ 2147483647 w 239"/>
                <a:gd name="T45" fmla="*/ 2147483647 h 99"/>
                <a:gd name="T46" fmla="*/ 2147483647 w 239"/>
                <a:gd name="T47" fmla="*/ 2147483647 h 99"/>
                <a:gd name="T48" fmla="*/ 2147483647 w 239"/>
                <a:gd name="T49" fmla="*/ 2147483647 h 99"/>
                <a:gd name="T50" fmla="*/ 2147483647 w 239"/>
                <a:gd name="T51" fmla="*/ 2147483647 h 99"/>
                <a:gd name="T52" fmla="*/ 2147483647 w 239"/>
                <a:gd name="T53" fmla="*/ 2147483647 h 99"/>
                <a:gd name="T54" fmla="*/ 2147483647 w 239"/>
                <a:gd name="T55" fmla="*/ 2147483647 h 99"/>
                <a:gd name="T56" fmla="*/ 2147483647 w 239"/>
                <a:gd name="T57" fmla="*/ 2147483647 h 99"/>
                <a:gd name="T58" fmla="*/ 2147483647 w 239"/>
                <a:gd name="T59" fmla="*/ 2147483647 h 99"/>
                <a:gd name="T60" fmla="*/ 2147483647 w 239"/>
                <a:gd name="T61" fmla="*/ 2147483647 h 99"/>
                <a:gd name="T62" fmla="*/ 2147483647 w 239"/>
                <a:gd name="T63" fmla="*/ 2147483647 h 99"/>
                <a:gd name="T64" fmla="*/ 0 w 239"/>
                <a:gd name="T65" fmla="*/ 2147483647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9"/>
                <a:gd name="T100" fmla="*/ 0 h 99"/>
                <a:gd name="T101" fmla="*/ 239 w 239"/>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9" h="99">
                  <a:moveTo>
                    <a:pt x="0" y="19"/>
                  </a:moveTo>
                  <a:lnTo>
                    <a:pt x="6" y="19"/>
                  </a:lnTo>
                  <a:lnTo>
                    <a:pt x="19" y="20"/>
                  </a:lnTo>
                  <a:lnTo>
                    <a:pt x="35" y="15"/>
                  </a:lnTo>
                  <a:lnTo>
                    <a:pt x="44" y="11"/>
                  </a:lnTo>
                  <a:lnTo>
                    <a:pt x="53" y="7"/>
                  </a:lnTo>
                  <a:lnTo>
                    <a:pt x="68" y="5"/>
                  </a:lnTo>
                  <a:lnTo>
                    <a:pt x="81" y="4"/>
                  </a:lnTo>
                  <a:lnTo>
                    <a:pt x="95" y="5"/>
                  </a:lnTo>
                  <a:lnTo>
                    <a:pt x="120" y="5"/>
                  </a:lnTo>
                  <a:lnTo>
                    <a:pt x="145" y="5"/>
                  </a:lnTo>
                  <a:lnTo>
                    <a:pt x="153" y="5"/>
                  </a:lnTo>
                  <a:lnTo>
                    <a:pt x="154" y="10"/>
                  </a:lnTo>
                  <a:lnTo>
                    <a:pt x="154" y="19"/>
                  </a:lnTo>
                  <a:lnTo>
                    <a:pt x="160" y="20"/>
                  </a:lnTo>
                  <a:lnTo>
                    <a:pt x="170" y="19"/>
                  </a:lnTo>
                  <a:lnTo>
                    <a:pt x="177" y="19"/>
                  </a:lnTo>
                  <a:lnTo>
                    <a:pt x="178" y="14"/>
                  </a:lnTo>
                  <a:lnTo>
                    <a:pt x="180" y="7"/>
                  </a:lnTo>
                  <a:lnTo>
                    <a:pt x="193" y="2"/>
                  </a:lnTo>
                  <a:lnTo>
                    <a:pt x="212" y="0"/>
                  </a:lnTo>
                  <a:lnTo>
                    <a:pt x="219" y="6"/>
                  </a:lnTo>
                  <a:lnTo>
                    <a:pt x="227" y="20"/>
                  </a:lnTo>
                  <a:lnTo>
                    <a:pt x="224" y="32"/>
                  </a:lnTo>
                  <a:lnTo>
                    <a:pt x="222" y="36"/>
                  </a:lnTo>
                  <a:lnTo>
                    <a:pt x="222" y="41"/>
                  </a:lnTo>
                  <a:lnTo>
                    <a:pt x="224" y="51"/>
                  </a:lnTo>
                  <a:lnTo>
                    <a:pt x="232" y="58"/>
                  </a:lnTo>
                  <a:lnTo>
                    <a:pt x="238" y="58"/>
                  </a:lnTo>
                  <a:lnTo>
                    <a:pt x="229" y="67"/>
                  </a:lnTo>
                  <a:lnTo>
                    <a:pt x="222" y="73"/>
                  </a:lnTo>
                  <a:lnTo>
                    <a:pt x="216" y="83"/>
                  </a:lnTo>
                  <a:lnTo>
                    <a:pt x="216" y="87"/>
                  </a:lnTo>
                  <a:lnTo>
                    <a:pt x="217" y="92"/>
                  </a:lnTo>
                  <a:lnTo>
                    <a:pt x="216" y="97"/>
                  </a:lnTo>
                  <a:lnTo>
                    <a:pt x="207" y="97"/>
                  </a:lnTo>
                  <a:lnTo>
                    <a:pt x="203" y="98"/>
                  </a:lnTo>
                  <a:lnTo>
                    <a:pt x="199" y="97"/>
                  </a:lnTo>
                  <a:lnTo>
                    <a:pt x="189" y="94"/>
                  </a:lnTo>
                  <a:lnTo>
                    <a:pt x="189" y="87"/>
                  </a:lnTo>
                  <a:lnTo>
                    <a:pt x="180" y="84"/>
                  </a:lnTo>
                  <a:lnTo>
                    <a:pt x="167" y="84"/>
                  </a:lnTo>
                  <a:lnTo>
                    <a:pt x="154" y="84"/>
                  </a:lnTo>
                  <a:lnTo>
                    <a:pt x="140" y="84"/>
                  </a:lnTo>
                  <a:lnTo>
                    <a:pt x="127" y="84"/>
                  </a:lnTo>
                  <a:lnTo>
                    <a:pt x="114" y="87"/>
                  </a:lnTo>
                  <a:lnTo>
                    <a:pt x="104" y="86"/>
                  </a:lnTo>
                  <a:lnTo>
                    <a:pt x="95" y="84"/>
                  </a:lnTo>
                  <a:lnTo>
                    <a:pt x="83" y="83"/>
                  </a:lnTo>
                  <a:lnTo>
                    <a:pt x="73" y="84"/>
                  </a:lnTo>
                  <a:lnTo>
                    <a:pt x="64" y="92"/>
                  </a:lnTo>
                  <a:lnTo>
                    <a:pt x="53" y="92"/>
                  </a:lnTo>
                  <a:lnTo>
                    <a:pt x="44" y="84"/>
                  </a:lnTo>
                  <a:lnTo>
                    <a:pt x="35" y="79"/>
                  </a:lnTo>
                  <a:lnTo>
                    <a:pt x="33" y="78"/>
                  </a:lnTo>
                  <a:lnTo>
                    <a:pt x="29" y="79"/>
                  </a:lnTo>
                  <a:lnTo>
                    <a:pt x="21" y="81"/>
                  </a:lnTo>
                  <a:lnTo>
                    <a:pt x="15" y="79"/>
                  </a:lnTo>
                  <a:lnTo>
                    <a:pt x="14" y="75"/>
                  </a:lnTo>
                  <a:lnTo>
                    <a:pt x="14" y="61"/>
                  </a:lnTo>
                  <a:lnTo>
                    <a:pt x="11" y="53"/>
                  </a:lnTo>
                  <a:lnTo>
                    <a:pt x="11" y="36"/>
                  </a:lnTo>
                  <a:lnTo>
                    <a:pt x="14" y="30"/>
                  </a:lnTo>
                  <a:lnTo>
                    <a:pt x="14" y="25"/>
                  </a:lnTo>
                  <a:lnTo>
                    <a:pt x="5" y="20"/>
                  </a:lnTo>
                  <a:lnTo>
                    <a:pt x="0" y="19"/>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7" name="Freeform 14"/>
            <p:cNvSpPr>
              <a:spLocks/>
            </p:cNvSpPr>
            <p:nvPr/>
          </p:nvSpPr>
          <p:spPr bwMode="auto">
            <a:xfrm>
              <a:off x="3690938" y="4459354"/>
              <a:ext cx="69850" cy="139703"/>
            </a:xfrm>
            <a:custGeom>
              <a:avLst/>
              <a:gdLst>
                <a:gd name="T0" fmla="*/ 0 w 44"/>
                <a:gd name="T1" fmla="*/ 2147483647 h 88"/>
                <a:gd name="T2" fmla="*/ 2147483647 w 44"/>
                <a:gd name="T3" fmla="*/ 2147483647 h 88"/>
                <a:gd name="T4" fmla="*/ 2147483647 w 44"/>
                <a:gd name="T5" fmla="*/ 2147483647 h 88"/>
                <a:gd name="T6" fmla="*/ 2147483647 w 44"/>
                <a:gd name="T7" fmla="*/ 0 h 88"/>
                <a:gd name="T8" fmla="*/ 2147483647 w 44"/>
                <a:gd name="T9" fmla="*/ 2147483647 h 88"/>
                <a:gd name="T10" fmla="*/ 2147483647 w 44"/>
                <a:gd name="T11" fmla="*/ 2147483647 h 88"/>
                <a:gd name="T12" fmla="*/ 2147483647 w 44"/>
                <a:gd name="T13" fmla="*/ 2147483647 h 88"/>
                <a:gd name="T14" fmla="*/ 2147483647 w 44"/>
                <a:gd name="T15" fmla="*/ 2147483647 h 88"/>
                <a:gd name="T16" fmla="*/ 2147483647 w 44"/>
                <a:gd name="T17" fmla="*/ 2147483647 h 88"/>
                <a:gd name="T18" fmla="*/ 2147483647 w 44"/>
                <a:gd name="T19" fmla="*/ 2147483647 h 88"/>
                <a:gd name="T20" fmla="*/ 2147483647 w 44"/>
                <a:gd name="T21" fmla="*/ 2147483647 h 88"/>
                <a:gd name="T22" fmla="*/ 2147483647 w 44"/>
                <a:gd name="T23" fmla="*/ 2147483647 h 88"/>
                <a:gd name="T24" fmla="*/ 2147483647 w 44"/>
                <a:gd name="T25" fmla="*/ 2147483647 h 88"/>
                <a:gd name="T26" fmla="*/ 2147483647 w 44"/>
                <a:gd name="T27" fmla="*/ 2147483647 h 88"/>
                <a:gd name="T28" fmla="*/ 2147483647 w 44"/>
                <a:gd name="T29" fmla="*/ 2147483647 h 88"/>
                <a:gd name="T30" fmla="*/ 2147483647 w 44"/>
                <a:gd name="T31" fmla="*/ 2147483647 h 88"/>
                <a:gd name="T32" fmla="*/ 2147483647 w 44"/>
                <a:gd name="T33" fmla="*/ 2147483647 h 88"/>
                <a:gd name="T34" fmla="*/ 2147483647 w 44"/>
                <a:gd name="T35" fmla="*/ 2147483647 h 88"/>
                <a:gd name="T36" fmla="*/ 2147483647 w 44"/>
                <a:gd name="T37" fmla="*/ 2147483647 h 88"/>
                <a:gd name="T38" fmla="*/ 2147483647 w 44"/>
                <a:gd name="T39" fmla="*/ 2147483647 h 88"/>
                <a:gd name="T40" fmla="*/ 2147483647 w 44"/>
                <a:gd name="T41" fmla="*/ 2147483647 h 88"/>
                <a:gd name="T42" fmla="*/ 2147483647 w 44"/>
                <a:gd name="T43" fmla="*/ 2147483647 h 88"/>
                <a:gd name="T44" fmla="*/ 2147483647 w 44"/>
                <a:gd name="T45" fmla="*/ 2147483647 h 88"/>
                <a:gd name="T46" fmla="*/ 2147483647 w 44"/>
                <a:gd name="T47" fmla="*/ 2147483647 h 88"/>
                <a:gd name="T48" fmla="*/ 2147483647 w 44"/>
                <a:gd name="T49" fmla="*/ 2147483647 h 88"/>
                <a:gd name="T50" fmla="*/ 2147483647 w 44"/>
                <a:gd name="T51" fmla="*/ 2147483647 h 88"/>
                <a:gd name="T52" fmla="*/ 2147483647 w 44"/>
                <a:gd name="T53" fmla="*/ 2147483647 h 88"/>
                <a:gd name="T54" fmla="*/ 2147483647 w 44"/>
                <a:gd name="T55" fmla="*/ 2147483647 h 88"/>
                <a:gd name="T56" fmla="*/ 2147483647 w 44"/>
                <a:gd name="T57" fmla="*/ 2147483647 h 88"/>
                <a:gd name="T58" fmla="*/ 2147483647 w 44"/>
                <a:gd name="T59" fmla="*/ 2147483647 h 88"/>
                <a:gd name="T60" fmla="*/ 2147483647 w 44"/>
                <a:gd name="T61" fmla="*/ 2147483647 h 88"/>
                <a:gd name="T62" fmla="*/ 2147483647 w 44"/>
                <a:gd name="T63" fmla="*/ 2147483647 h 88"/>
                <a:gd name="T64" fmla="*/ 2147483647 w 44"/>
                <a:gd name="T65" fmla="*/ 2147483647 h 88"/>
                <a:gd name="T66" fmla="*/ 2147483647 w 44"/>
                <a:gd name="T67" fmla="*/ 2147483647 h 88"/>
                <a:gd name="T68" fmla="*/ 2147483647 w 44"/>
                <a:gd name="T69" fmla="*/ 2147483647 h 88"/>
                <a:gd name="T70" fmla="*/ 2147483647 w 44"/>
                <a:gd name="T71" fmla="*/ 2147483647 h 88"/>
                <a:gd name="T72" fmla="*/ 2147483647 w 44"/>
                <a:gd name="T73" fmla="*/ 2147483647 h 88"/>
                <a:gd name="T74" fmla="*/ 0 w 44"/>
                <a:gd name="T75" fmla="*/ 2147483647 h 88"/>
                <a:gd name="T76" fmla="*/ 0 w 44"/>
                <a:gd name="T77" fmla="*/ 2147483647 h 8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4"/>
                <a:gd name="T118" fmla="*/ 0 h 88"/>
                <a:gd name="T119" fmla="*/ 44 w 44"/>
                <a:gd name="T120" fmla="*/ 88 h 8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4" h="88">
                  <a:moveTo>
                    <a:pt x="0" y="8"/>
                  </a:moveTo>
                  <a:lnTo>
                    <a:pt x="6" y="5"/>
                  </a:lnTo>
                  <a:lnTo>
                    <a:pt x="14" y="5"/>
                  </a:lnTo>
                  <a:lnTo>
                    <a:pt x="21" y="0"/>
                  </a:lnTo>
                  <a:lnTo>
                    <a:pt x="25" y="6"/>
                  </a:lnTo>
                  <a:lnTo>
                    <a:pt x="27" y="13"/>
                  </a:lnTo>
                  <a:lnTo>
                    <a:pt x="29" y="16"/>
                  </a:lnTo>
                  <a:lnTo>
                    <a:pt x="31" y="13"/>
                  </a:lnTo>
                  <a:lnTo>
                    <a:pt x="33" y="10"/>
                  </a:lnTo>
                  <a:lnTo>
                    <a:pt x="42" y="16"/>
                  </a:lnTo>
                  <a:lnTo>
                    <a:pt x="42" y="24"/>
                  </a:lnTo>
                  <a:lnTo>
                    <a:pt x="43" y="35"/>
                  </a:lnTo>
                  <a:lnTo>
                    <a:pt x="43" y="39"/>
                  </a:lnTo>
                  <a:lnTo>
                    <a:pt x="43" y="42"/>
                  </a:lnTo>
                  <a:lnTo>
                    <a:pt x="42" y="50"/>
                  </a:lnTo>
                  <a:lnTo>
                    <a:pt x="41" y="52"/>
                  </a:lnTo>
                  <a:lnTo>
                    <a:pt x="42" y="54"/>
                  </a:lnTo>
                  <a:lnTo>
                    <a:pt x="42" y="58"/>
                  </a:lnTo>
                  <a:lnTo>
                    <a:pt x="42" y="62"/>
                  </a:lnTo>
                  <a:lnTo>
                    <a:pt x="39" y="65"/>
                  </a:lnTo>
                  <a:lnTo>
                    <a:pt x="36" y="68"/>
                  </a:lnTo>
                  <a:lnTo>
                    <a:pt x="33" y="71"/>
                  </a:lnTo>
                  <a:lnTo>
                    <a:pt x="29" y="81"/>
                  </a:lnTo>
                  <a:lnTo>
                    <a:pt x="27" y="87"/>
                  </a:lnTo>
                  <a:lnTo>
                    <a:pt x="21" y="87"/>
                  </a:lnTo>
                  <a:lnTo>
                    <a:pt x="18" y="81"/>
                  </a:lnTo>
                  <a:lnTo>
                    <a:pt x="18" y="75"/>
                  </a:lnTo>
                  <a:lnTo>
                    <a:pt x="18" y="71"/>
                  </a:lnTo>
                  <a:lnTo>
                    <a:pt x="13" y="71"/>
                  </a:lnTo>
                  <a:lnTo>
                    <a:pt x="8" y="65"/>
                  </a:lnTo>
                  <a:lnTo>
                    <a:pt x="7" y="62"/>
                  </a:lnTo>
                  <a:lnTo>
                    <a:pt x="8" y="57"/>
                  </a:lnTo>
                  <a:lnTo>
                    <a:pt x="10" y="50"/>
                  </a:lnTo>
                  <a:lnTo>
                    <a:pt x="13" y="45"/>
                  </a:lnTo>
                  <a:lnTo>
                    <a:pt x="12" y="39"/>
                  </a:lnTo>
                  <a:lnTo>
                    <a:pt x="8" y="31"/>
                  </a:lnTo>
                  <a:lnTo>
                    <a:pt x="4" y="25"/>
                  </a:lnTo>
                  <a:lnTo>
                    <a:pt x="0" y="16"/>
                  </a:lnTo>
                  <a:lnTo>
                    <a:pt x="0" y="8"/>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8" name="Freeform 15"/>
            <p:cNvSpPr>
              <a:spLocks/>
            </p:cNvSpPr>
            <p:nvPr/>
          </p:nvSpPr>
          <p:spPr bwMode="auto">
            <a:xfrm>
              <a:off x="3690938" y="4459354"/>
              <a:ext cx="87312" cy="158754"/>
            </a:xfrm>
            <a:custGeom>
              <a:avLst/>
              <a:gdLst>
                <a:gd name="T0" fmla="*/ 0 w 55"/>
                <a:gd name="T1" fmla="*/ 2147483647 h 100"/>
                <a:gd name="T2" fmla="*/ 2147483647 w 55"/>
                <a:gd name="T3" fmla="*/ 2147483647 h 100"/>
                <a:gd name="T4" fmla="*/ 2147483647 w 55"/>
                <a:gd name="T5" fmla="*/ 2147483647 h 100"/>
                <a:gd name="T6" fmla="*/ 2147483647 w 55"/>
                <a:gd name="T7" fmla="*/ 0 h 100"/>
                <a:gd name="T8" fmla="*/ 2147483647 w 55"/>
                <a:gd name="T9" fmla="*/ 2147483647 h 100"/>
                <a:gd name="T10" fmla="*/ 2147483647 w 55"/>
                <a:gd name="T11" fmla="*/ 2147483647 h 100"/>
                <a:gd name="T12" fmla="*/ 2147483647 w 55"/>
                <a:gd name="T13" fmla="*/ 2147483647 h 100"/>
                <a:gd name="T14" fmla="*/ 2147483647 w 55"/>
                <a:gd name="T15" fmla="*/ 2147483647 h 100"/>
                <a:gd name="T16" fmla="*/ 2147483647 w 55"/>
                <a:gd name="T17" fmla="*/ 2147483647 h 100"/>
                <a:gd name="T18" fmla="*/ 2147483647 w 55"/>
                <a:gd name="T19" fmla="*/ 2147483647 h 100"/>
                <a:gd name="T20" fmla="*/ 2147483647 w 55"/>
                <a:gd name="T21" fmla="*/ 2147483647 h 100"/>
                <a:gd name="T22" fmla="*/ 2147483647 w 55"/>
                <a:gd name="T23" fmla="*/ 2147483647 h 100"/>
                <a:gd name="T24" fmla="*/ 2147483647 w 55"/>
                <a:gd name="T25" fmla="*/ 2147483647 h 100"/>
                <a:gd name="T26" fmla="*/ 2147483647 w 55"/>
                <a:gd name="T27" fmla="*/ 2147483647 h 100"/>
                <a:gd name="T28" fmla="*/ 2147483647 w 55"/>
                <a:gd name="T29" fmla="*/ 2147483647 h 100"/>
                <a:gd name="T30" fmla="*/ 2147483647 w 55"/>
                <a:gd name="T31" fmla="*/ 2147483647 h 100"/>
                <a:gd name="T32" fmla="*/ 2147483647 w 55"/>
                <a:gd name="T33" fmla="*/ 2147483647 h 100"/>
                <a:gd name="T34" fmla="*/ 2147483647 w 55"/>
                <a:gd name="T35" fmla="*/ 2147483647 h 100"/>
                <a:gd name="T36" fmla="*/ 2147483647 w 55"/>
                <a:gd name="T37" fmla="*/ 2147483647 h 100"/>
                <a:gd name="T38" fmla="*/ 2147483647 w 55"/>
                <a:gd name="T39" fmla="*/ 2147483647 h 100"/>
                <a:gd name="T40" fmla="*/ 2147483647 w 55"/>
                <a:gd name="T41" fmla="*/ 2147483647 h 100"/>
                <a:gd name="T42" fmla="*/ 2147483647 w 55"/>
                <a:gd name="T43" fmla="*/ 2147483647 h 100"/>
                <a:gd name="T44" fmla="*/ 2147483647 w 55"/>
                <a:gd name="T45" fmla="*/ 2147483647 h 100"/>
                <a:gd name="T46" fmla="*/ 2147483647 w 55"/>
                <a:gd name="T47" fmla="*/ 2147483647 h 100"/>
                <a:gd name="T48" fmla="*/ 2147483647 w 55"/>
                <a:gd name="T49" fmla="*/ 2147483647 h 100"/>
                <a:gd name="T50" fmla="*/ 2147483647 w 55"/>
                <a:gd name="T51" fmla="*/ 2147483647 h 100"/>
                <a:gd name="T52" fmla="*/ 2147483647 w 55"/>
                <a:gd name="T53" fmla="*/ 2147483647 h 100"/>
                <a:gd name="T54" fmla="*/ 2147483647 w 55"/>
                <a:gd name="T55" fmla="*/ 2147483647 h 100"/>
                <a:gd name="T56" fmla="*/ 2147483647 w 55"/>
                <a:gd name="T57" fmla="*/ 2147483647 h 100"/>
                <a:gd name="T58" fmla="*/ 2147483647 w 55"/>
                <a:gd name="T59" fmla="*/ 2147483647 h 100"/>
                <a:gd name="T60" fmla="*/ 2147483647 w 55"/>
                <a:gd name="T61" fmla="*/ 2147483647 h 100"/>
                <a:gd name="T62" fmla="*/ 2147483647 w 55"/>
                <a:gd name="T63" fmla="*/ 2147483647 h 100"/>
                <a:gd name="T64" fmla="*/ 2147483647 w 55"/>
                <a:gd name="T65" fmla="*/ 2147483647 h 100"/>
                <a:gd name="T66" fmla="*/ 2147483647 w 55"/>
                <a:gd name="T67" fmla="*/ 2147483647 h 100"/>
                <a:gd name="T68" fmla="*/ 2147483647 w 55"/>
                <a:gd name="T69" fmla="*/ 2147483647 h 100"/>
                <a:gd name="T70" fmla="*/ 2147483647 w 55"/>
                <a:gd name="T71" fmla="*/ 2147483647 h 100"/>
                <a:gd name="T72" fmla="*/ 2147483647 w 55"/>
                <a:gd name="T73" fmla="*/ 2147483647 h 100"/>
                <a:gd name="T74" fmla="*/ 0 w 55"/>
                <a:gd name="T75" fmla="*/ 2147483647 h 100"/>
                <a:gd name="T76" fmla="*/ 0 w 55"/>
                <a:gd name="T77" fmla="*/ 2147483647 h 1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5"/>
                <a:gd name="T118" fmla="*/ 0 h 100"/>
                <a:gd name="T119" fmla="*/ 55 w 55"/>
                <a:gd name="T120" fmla="*/ 100 h 10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5" h="100">
                  <a:moveTo>
                    <a:pt x="0" y="10"/>
                  </a:moveTo>
                  <a:lnTo>
                    <a:pt x="8" y="5"/>
                  </a:lnTo>
                  <a:lnTo>
                    <a:pt x="18" y="5"/>
                  </a:lnTo>
                  <a:lnTo>
                    <a:pt x="26" y="0"/>
                  </a:lnTo>
                  <a:lnTo>
                    <a:pt x="31" y="7"/>
                  </a:lnTo>
                  <a:lnTo>
                    <a:pt x="33" y="14"/>
                  </a:lnTo>
                  <a:lnTo>
                    <a:pt x="36" y="18"/>
                  </a:lnTo>
                  <a:lnTo>
                    <a:pt x="38" y="14"/>
                  </a:lnTo>
                  <a:lnTo>
                    <a:pt x="41" y="11"/>
                  </a:lnTo>
                  <a:lnTo>
                    <a:pt x="53" y="18"/>
                  </a:lnTo>
                  <a:lnTo>
                    <a:pt x="53" y="27"/>
                  </a:lnTo>
                  <a:lnTo>
                    <a:pt x="54" y="41"/>
                  </a:lnTo>
                  <a:lnTo>
                    <a:pt x="54" y="44"/>
                  </a:lnTo>
                  <a:lnTo>
                    <a:pt x="54" y="48"/>
                  </a:lnTo>
                  <a:lnTo>
                    <a:pt x="53" y="56"/>
                  </a:lnTo>
                  <a:lnTo>
                    <a:pt x="51" y="59"/>
                  </a:lnTo>
                  <a:lnTo>
                    <a:pt x="53" y="61"/>
                  </a:lnTo>
                  <a:lnTo>
                    <a:pt x="53" y="66"/>
                  </a:lnTo>
                  <a:lnTo>
                    <a:pt x="53" y="69"/>
                  </a:lnTo>
                  <a:lnTo>
                    <a:pt x="49" y="75"/>
                  </a:lnTo>
                  <a:lnTo>
                    <a:pt x="45" y="77"/>
                  </a:lnTo>
                  <a:lnTo>
                    <a:pt x="41" y="81"/>
                  </a:lnTo>
                  <a:lnTo>
                    <a:pt x="36" y="92"/>
                  </a:lnTo>
                  <a:lnTo>
                    <a:pt x="33" y="99"/>
                  </a:lnTo>
                  <a:lnTo>
                    <a:pt x="26" y="99"/>
                  </a:lnTo>
                  <a:lnTo>
                    <a:pt x="23" y="92"/>
                  </a:lnTo>
                  <a:lnTo>
                    <a:pt x="23" y="86"/>
                  </a:lnTo>
                  <a:lnTo>
                    <a:pt x="23" y="81"/>
                  </a:lnTo>
                  <a:lnTo>
                    <a:pt x="16" y="81"/>
                  </a:lnTo>
                  <a:lnTo>
                    <a:pt x="10" y="75"/>
                  </a:lnTo>
                  <a:lnTo>
                    <a:pt x="9" y="69"/>
                  </a:lnTo>
                  <a:lnTo>
                    <a:pt x="10" y="65"/>
                  </a:lnTo>
                  <a:lnTo>
                    <a:pt x="13" y="56"/>
                  </a:lnTo>
                  <a:lnTo>
                    <a:pt x="16" y="51"/>
                  </a:lnTo>
                  <a:lnTo>
                    <a:pt x="15" y="44"/>
                  </a:lnTo>
                  <a:lnTo>
                    <a:pt x="10" y="35"/>
                  </a:lnTo>
                  <a:lnTo>
                    <a:pt x="5" y="30"/>
                  </a:lnTo>
                  <a:lnTo>
                    <a:pt x="0" y="18"/>
                  </a:lnTo>
                  <a:lnTo>
                    <a:pt x="0" y="10"/>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9" name="Freeform 16"/>
            <p:cNvSpPr>
              <a:spLocks/>
            </p:cNvSpPr>
            <p:nvPr/>
          </p:nvSpPr>
          <p:spPr bwMode="auto">
            <a:xfrm>
              <a:off x="4953000" y="3167099"/>
              <a:ext cx="531813" cy="157166"/>
            </a:xfrm>
            <a:custGeom>
              <a:avLst/>
              <a:gdLst>
                <a:gd name="T0" fmla="*/ 2147483647 w 335"/>
                <a:gd name="T1" fmla="*/ 2147483647 h 99"/>
                <a:gd name="T2" fmla="*/ 2147483647 w 335"/>
                <a:gd name="T3" fmla="*/ 2147483647 h 99"/>
                <a:gd name="T4" fmla="*/ 2147483647 w 335"/>
                <a:gd name="T5" fmla="*/ 2147483647 h 99"/>
                <a:gd name="T6" fmla="*/ 2147483647 w 335"/>
                <a:gd name="T7" fmla="*/ 2147483647 h 99"/>
                <a:gd name="T8" fmla="*/ 2147483647 w 335"/>
                <a:gd name="T9" fmla="*/ 2147483647 h 99"/>
                <a:gd name="T10" fmla="*/ 2147483647 w 335"/>
                <a:gd name="T11" fmla="*/ 2147483647 h 99"/>
                <a:gd name="T12" fmla="*/ 2147483647 w 335"/>
                <a:gd name="T13" fmla="*/ 2147483647 h 99"/>
                <a:gd name="T14" fmla="*/ 2147483647 w 335"/>
                <a:gd name="T15" fmla="*/ 2147483647 h 99"/>
                <a:gd name="T16" fmla="*/ 2147483647 w 335"/>
                <a:gd name="T17" fmla="*/ 2147483647 h 99"/>
                <a:gd name="T18" fmla="*/ 2147483647 w 335"/>
                <a:gd name="T19" fmla="*/ 2147483647 h 99"/>
                <a:gd name="T20" fmla="*/ 2147483647 w 335"/>
                <a:gd name="T21" fmla="*/ 2147483647 h 99"/>
                <a:gd name="T22" fmla="*/ 2147483647 w 335"/>
                <a:gd name="T23" fmla="*/ 2147483647 h 99"/>
                <a:gd name="T24" fmla="*/ 2147483647 w 335"/>
                <a:gd name="T25" fmla="*/ 2147483647 h 99"/>
                <a:gd name="T26" fmla="*/ 2147483647 w 335"/>
                <a:gd name="T27" fmla="*/ 2147483647 h 99"/>
                <a:gd name="T28" fmla="*/ 2147483647 w 335"/>
                <a:gd name="T29" fmla="*/ 2147483647 h 99"/>
                <a:gd name="T30" fmla="*/ 2147483647 w 335"/>
                <a:gd name="T31" fmla="*/ 2147483647 h 99"/>
                <a:gd name="T32" fmla="*/ 2147483647 w 335"/>
                <a:gd name="T33" fmla="*/ 2147483647 h 99"/>
                <a:gd name="T34" fmla="*/ 2147483647 w 335"/>
                <a:gd name="T35" fmla="*/ 2147483647 h 99"/>
                <a:gd name="T36" fmla="*/ 2147483647 w 335"/>
                <a:gd name="T37" fmla="*/ 2147483647 h 99"/>
                <a:gd name="T38" fmla="*/ 2147483647 w 335"/>
                <a:gd name="T39" fmla="*/ 2147483647 h 99"/>
                <a:gd name="T40" fmla="*/ 2147483647 w 335"/>
                <a:gd name="T41" fmla="*/ 2147483647 h 99"/>
                <a:gd name="T42" fmla="*/ 2147483647 w 335"/>
                <a:gd name="T43" fmla="*/ 2147483647 h 99"/>
                <a:gd name="T44" fmla="*/ 2147483647 w 335"/>
                <a:gd name="T45" fmla="*/ 2147483647 h 99"/>
                <a:gd name="T46" fmla="*/ 2147483647 w 335"/>
                <a:gd name="T47" fmla="*/ 2147483647 h 99"/>
                <a:gd name="T48" fmla="*/ 2147483647 w 335"/>
                <a:gd name="T49" fmla="*/ 2147483647 h 99"/>
                <a:gd name="T50" fmla="*/ 2147483647 w 335"/>
                <a:gd name="T51" fmla="*/ 2147483647 h 99"/>
                <a:gd name="T52" fmla="*/ 2147483647 w 335"/>
                <a:gd name="T53" fmla="*/ 2147483647 h 99"/>
                <a:gd name="T54" fmla="*/ 2147483647 w 335"/>
                <a:gd name="T55" fmla="*/ 2147483647 h 99"/>
                <a:gd name="T56" fmla="*/ 2147483647 w 335"/>
                <a:gd name="T57" fmla="*/ 2147483647 h 99"/>
                <a:gd name="T58" fmla="*/ 2147483647 w 335"/>
                <a:gd name="T59" fmla="*/ 2147483647 h 99"/>
                <a:gd name="T60" fmla="*/ 2147483647 w 335"/>
                <a:gd name="T61" fmla="*/ 2147483647 h 99"/>
                <a:gd name="T62" fmla="*/ 2147483647 w 335"/>
                <a:gd name="T63" fmla="*/ 2147483647 h 99"/>
                <a:gd name="T64" fmla="*/ 2147483647 w 335"/>
                <a:gd name="T65" fmla="*/ 2147483647 h 99"/>
                <a:gd name="T66" fmla="*/ 2147483647 w 335"/>
                <a:gd name="T67" fmla="*/ 2147483647 h 99"/>
                <a:gd name="T68" fmla="*/ 2147483647 w 335"/>
                <a:gd name="T69" fmla="*/ 2147483647 h 99"/>
                <a:gd name="T70" fmla="*/ 2147483647 w 335"/>
                <a:gd name="T71" fmla="*/ 2147483647 h 99"/>
                <a:gd name="T72" fmla="*/ 2147483647 w 335"/>
                <a:gd name="T73" fmla="*/ 2147483647 h 99"/>
                <a:gd name="T74" fmla="*/ 2147483647 w 335"/>
                <a:gd name="T75" fmla="*/ 2147483647 h 99"/>
                <a:gd name="T76" fmla="*/ 2147483647 w 335"/>
                <a:gd name="T77" fmla="*/ 2147483647 h 99"/>
                <a:gd name="T78" fmla="*/ 2147483647 w 335"/>
                <a:gd name="T79" fmla="*/ 2147483647 h 99"/>
                <a:gd name="T80" fmla="*/ 2147483647 w 335"/>
                <a:gd name="T81" fmla="*/ 2147483647 h 99"/>
                <a:gd name="T82" fmla="*/ 2147483647 w 335"/>
                <a:gd name="T83" fmla="*/ 2147483647 h 99"/>
                <a:gd name="T84" fmla="*/ 2147483647 w 335"/>
                <a:gd name="T85" fmla="*/ 2147483647 h 99"/>
                <a:gd name="T86" fmla="*/ 2147483647 w 335"/>
                <a:gd name="T87" fmla="*/ 2147483647 h 99"/>
                <a:gd name="T88" fmla="*/ 2147483647 w 335"/>
                <a:gd name="T89" fmla="*/ 2147483647 h 99"/>
                <a:gd name="T90" fmla="*/ 2147483647 w 335"/>
                <a:gd name="T91" fmla="*/ 2147483647 h 99"/>
                <a:gd name="T92" fmla="*/ 2147483647 w 335"/>
                <a:gd name="T93" fmla="*/ 2147483647 h 99"/>
                <a:gd name="T94" fmla="*/ 2147483647 w 335"/>
                <a:gd name="T95" fmla="*/ 2147483647 h 99"/>
                <a:gd name="T96" fmla="*/ 2147483647 w 335"/>
                <a:gd name="T97" fmla="*/ 2147483647 h 99"/>
                <a:gd name="T98" fmla="*/ 2147483647 w 335"/>
                <a:gd name="T99" fmla="*/ 2147483647 h 99"/>
                <a:gd name="T100" fmla="*/ 2147483647 w 335"/>
                <a:gd name="T101" fmla="*/ 2147483647 h 99"/>
                <a:gd name="T102" fmla="*/ 2147483647 w 335"/>
                <a:gd name="T103" fmla="*/ 2147483647 h 99"/>
                <a:gd name="T104" fmla="*/ 2147483647 w 335"/>
                <a:gd name="T105" fmla="*/ 2147483647 h 99"/>
                <a:gd name="T106" fmla="*/ 2147483647 w 335"/>
                <a:gd name="T107" fmla="*/ 2147483647 h 99"/>
                <a:gd name="T108" fmla="*/ 2147483647 w 335"/>
                <a:gd name="T109" fmla="*/ 2147483647 h 99"/>
                <a:gd name="T110" fmla="*/ 2147483647 w 335"/>
                <a:gd name="T111" fmla="*/ 2147483647 h 99"/>
                <a:gd name="T112" fmla="*/ 2147483647 w 335"/>
                <a:gd name="T113" fmla="*/ 2147483647 h 99"/>
                <a:gd name="T114" fmla="*/ 2147483647 w 335"/>
                <a:gd name="T115" fmla="*/ 2147483647 h 99"/>
                <a:gd name="T116" fmla="*/ 2147483647 w 335"/>
                <a:gd name="T117" fmla="*/ 2147483647 h 99"/>
                <a:gd name="T118" fmla="*/ 2147483647 w 335"/>
                <a:gd name="T119" fmla="*/ 2147483647 h 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35"/>
                <a:gd name="T181" fmla="*/ 0 h 99"/>
                <a:gd name="T182" fmla="*/ 335 w 335"/>
                <a:gd name="T183" fmla="*/ 99 h 9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35" h="99">
                  <a:moveTo>
                    <a:pt x="0" y="83"/>
                  </a:moveTo>
                  <a:lnTo>
                    <a:pt x="4" y="82"/>
                  </a:lnTo>
                  <a:lnTo>
                    <a:pt x="7" y="81"/>
                  </a:lnTo>
                  <a:lnTo>
                    <a:pt x="10" y="80"/>
                  </a:lnTo>
                  <a:lnTo>
                    <a:pt x="12" y="79"/>
                  </a:lnTo>
                  <a:lnTo>
                    <a:pt x="15" y="78"/>
                  </a:lnTo>
                  <a:lnTo>
                    <a:pt x="17" y="77"/>
                  </a:lnTo>
                  <a:lnTo>
                    <a:pt x="19" y="77"/>
                  </a:lnTo>
                  <a:lnTo>
                    <a:pt x="22" y="77"/>
                  </a:lnTo>
                  <a:lnTo>
                    <a:pt x="25" y="78"/>
                  </a:lnTo>
                  <a:lnTo>
                    <a:pt x="27" y="79"/>
                  </a:lnTo>
                  <a:lnTo>
                    <a:pt x="30" y="80"/>
                  </a:lnTo>
                  <a:lnTo>
                    <a:pt x="33" y="83"/>
                  </a:lnTo>
                  <a:lnTo>
                    <a:pt x="36" y="86"/>
                  </a:lnTo>
                  <a:lnTo>
                    <a:pt x="38" y="89"/>
                  </a:lnTo>
                  <a:lnTo>
                    <a:pt x="42" y="91"/>
                  </a:lnTo>
                  <a:lnTo>
                    <a:pt x="44" y="93"/>
                  </a:lnTo>
                  <a:lnTo>
                    <a:pt x="48" y="95"/>
                  </a:lnTo>
                  <a:lnTo>
                    <a:pt x="52" y="96"/>
                  </a:lnTo>
                  <a:lnTo>
                    <a:pt x="57" y="98"/>
                  </a:lnTo>
                  <a:lnTo>
                    <a:pt x="63" y="96"/>
                  </a:lnTo>
                  <a:lnTo>
                    <a:pt x="67" y="94"/>
                  </a:lnTo>
                  <a:lnTo>
                    <a:pt x="72" y="92"/>
                  </a:lnTo>
                  <a:lnTo>
                    <a:pt x="77" y="89"/>
                  </a:lnTo>
                  <a:lnTo>
                    <a:pt x="81" y="86"/>
                  </a:lnTo>
                  <a:lnTo>
                    <a:pt x="86" y="84"/>
                  </a:lnTo>
                  <a:lnTo>
                    <a:pt x="92" y="82"/>
                  </a:lnTo>
                  <a:lnTo>
                    <a:pt x="97" y="80"/>
                  </a:lnTo>
                  <a:lnTo>
                    <a:pt x="100" y="81"/>
                  </a:lnTo>
                  <a:lnTo>
                    <a:pt x="102" y="82"/>
                  </a:lnTo>
                  <a:lnTo>
                    <a:pt x="105" y="82"/>
                  </a:lnTo>
                  <a:lnTo>
                    <a:pt x="106" y="83"/>
                  </a:lnTo>
                  <a:lnTo>
                    <a:pt x="107" y="83"/>
                  </a:lnTo>
                  <a:lnTo>
                    <a:pt x="108" y="83"/>
                  </a:lnTo>
                  <a:lnTo>
                    <a:pt x="109" y="83"/>
                  </a:lnTo>
                  <a:lnTo>
                    <a:pt x="109" y="82"/>
                  </a:lnTo>
                  <a:lnTo>
                    <a:pt x="111" y="81"/>
                  </a:lnTo>
                  <a:lnTo>
                    <a:pt x="111" y="80"/>
                  </a:lnTo>
                  <a:lnTo>
                    <a:pt x="112" y="79"/>
                  </a:lnTo>
                  <a:lnTo>
                    <a:pt x="113" y="77"/>
                  </a:lnTo>
                  <a:lnTo>
                    <a:pt x="114" y="75"/>
                  </a:lnTo>
                  <a:lnTo>
                    <a:pt x="115" y="72"/>
                  </a:lnTo>
                  <a:lnTo>
                    <a:pt x="118" y="69"/>
                  </a:lnTo>
                  <a:lnTo>
                    <a:pt x="120" y="65"/>
                  </a:lnTo>
                  <a:lnTo>
                    <a:pt x="122" y="63"/>
                  </a:lnTo>
                  <a:lnTo>
                    <a:pt x="126" y="62"/>
                  </a:lnTo>
                  <a:lnTo>
                    <a:pt x="129" y="61"/>
                  </a:lnTo>
                  <a:lnTo>
                    <a:pt x="132" y="60"/>
                  </a:lnTo>
                  <a:lnTo>
                    <a:pt x="135" y="60"/>
                  </a:lnTo>
                  <a:lnTo>
                    <a:pt x="138" y="59"/>
                  </a:lnTo>
                  <a:lnTo>
                    <a:pt x="140" y="59"/>
                  </a:lnTo>
                  <a:lnTo>
                    <a:pt x="142" y="57"/>
                  </a:lnTo>
                  <a:lnTo>
                    <a:pt x="143" y="56"/>
                  </a:lnTo>
                  <a:lnTo>
                    <a:pt x="145" y="54"/>
                  </a:lnTo>
                  <a:lnTo>
                    <a:pt x="146" y="53"/>
                  </a:lnTo>
                  <a:lnTo>
                    <a:pt x="147" y="52"/>
                  </a:lnTo>
                  <a:lnTo>
                    <a:pt x="149" y="51"/>
                  </a:lnTo>
                  <a:lnTo>
                    <a:pt x="150" y="50"/>
                  </a:lnTo>
                  <a:lnTo>
                    <a:pt x="152" y="50"/>
                  </a:lnTo>
                  <a:lnTo>
                    <a:pt x="154" y="49"/>
                  </a:lnTo>
                  <a:lnTo>
                    <a:pt x="158" y="49"/>
                  </a:lnTo>
                  <a:lnTo>
                    <a:pt x="162" y="49"/>
                  </a:lnTo>
                  <a:lnTo>
                    <a:pt x="167" y="50"/>
                  </a:lnTo>
                  <a:lnTo>
                    <a:pt x="169" y="52"/>
                  </a:lnTo>
                  <a:lnTo>
                    <a:pt x="171" y="54"/>
                  </a:lnTo>
                  <a:lnTo>
                    <a:pt x="174" y="56"/>
                  </a:lnTo>
                  <a:lnTo>
                    <a:pt x="175" y="57"/>
                  </a:lnTo>
                  <a:lnTo>
                    <a:pt x="177" y="58"/>
                  </a:lnTo>
                  <a:lnTo>
                    <a:pt x="178" y="59"/>
                  </a:lnTo>
                  <a:lnTo>
                    <a:pt x="180" y="60"/>
                  </a:lnTo>
                  <a:lnTo>
                    <a:pt x="182" y="61"/>
                  </a:lnTo>
                  <a:lnTo>
                    <a:pt x="183" y="61"/>
                  </a:lnTo>
                  <a:lnTo>
                    <a:pt x="185" y="61"/>
                  </a:lnTo>
                  <a:lnTo>
                    <a:pt x="187" y="61"/>
                  </a:lnTo>
                  <a:lnTo>
                    <a:pt x="189" y="61"/>
                  </a:lnTo>
                  <a:lnTo>
                    <a:pt x="194" y="60"/>
                  </a:lnTo>
                  <a:lnTo>
                    <a:pt x="200" y="59"/>
                  </a:lnTo>
                  <a:lnTo>
                    <a:pt x="205" y="60"/>
                  </a:lnTo>
                  <a:lnTo>
                    <a:pt x="210" y="61"/>
                  </a:lnTo>
                  <a:lnTo>
                    <a:pt x="219" y="65"/>
                  </a:lnTo>
                  <a:lnTo>
                    <a:pt x="228" y="68"/>
                  </a:lnTo>
                  <a:lnTo>
                    <a:pt x="237" y="71"/>
                  </a:lnTo>
                  <a:lnTo>
                    <a:pt x="241" y="70"/>
                  </a:lnTo>
                  <a:lnTo>
                    <a:pt x="244" y="68"/>
                  </a:lnTo>
                  <a:lnTo>
                    <a:pt x="246" y="66"/>
                  </a:lnTo>
                  <a:lnTo>
                    <a:pt x="247" y="64"/>
                  </a:lnTo>
                  <a:lnTo>
                    <a:pt x="249" y="62"/>
                  </a:lnTo>
                  <a:lnTo>
                    <a:pt x="250" y="59"/>
                  </a:lnTo>
                  <a:lnTo>
                    <a:pt x="252" y="54"/>
                  </a:lnTo>
                  <a:lnTo>
                    <a:pt x="254" y="49"/>
                  </a:lnTo>
                  <a:lnTo>
                    <a:pt x="257" y="44"/>
                  </a:lnTo>
                  <a:lnTo>
                    <a:pt x="258" y="42"/>
                  </a:lnTo>
                  <a:lnTo>
                    <a:pt x="261" y="40"/>
                  </a:lnTo>
                  <a:lnTo>
                    <a:pt x="264" y="38"/>
                  </a:lnTo>
                  <a:lnTo>
                    <a:pt x="267" y="36"/>
                  </a:lnTo>
                  <a:lnTo>
                    <a:pt x="272" y="34"/>
                  </a:lnTo>
                  <a:lnTo>
                    <a:pt x="277" y="33"/>
                  </a:lnTo>
                  <a:lnTo>
                    <a:pt x="286" y="30"/>
                  </a:lnTo>
                  <a:lnTo>
                    <a:pt x="297" y="27"/>
                  </a:lnTo>
                  <a:lnTo>
                    <a:pt x="307" y="24"/>
                  </a:lnTo>
                  <a:lnTo>
                    <a:pt x="310" y="23"/>
                  </a:lnTo>
                  <a:lnTo>
                    <a:pt x="313" y="22"/>
                  </a:lnTo>
                  <a:lnTo>
                    <a:pt x="319" y="20"/>
                  </a:lnTo>
                  <a:lnTo>
                    <a:pt x="322" y="19"/>
                  </a:lnTo>
                  <a:lnTo>
                    <a:pt x="325" y="19"/>
                  </a:lnTo>
                  <a:lnTo>
                    <a:pt x="326" y="18"/>
                  </a:lnTo>
                  <a:lnTo>
                    <a:pt x="327" y="18"/>
                  </a:lnTo>
                  <a:lnTo>
                    <a:pt x="328" y="16"/>
                  </a:lnTo>
                  <a:lnTo>
                    <a:pt x="329" y="15"/>
                  </a:lnTo>
                  <a:lnTo>
                    <a:pt x="331" y="13"/>
                  </a:lnTo>
                  <a:lnTo>
                    <a:pt x="332" y="12"/>
                  </a:lnTo>
                  <a:lnTo>
                    <a:pt x="333" y="12"/>
                  </a:lnTo>
                  <a:lnTo>
                    <a:pt x="333" y="11"/>
                  </a:lnTo>
                  <a:lnTo>
                    <a:pt x="334" y="10"/>
                  </a:lnTo>
                  <a:lnTo>
                    <a:pt x="334" y="9"/>
                  </a:lnTo>
                  <a:lnTo>
                    <a:pt x="334" y="8"/>
                  </a:lnTo>
                  <a:lnTo>
                    <a:pt x="334" y="7"/>
                  </a:lnTo>
                  <a:lnTo>
                    <a:pt x="334" y="6"/>
                  </a:lnTo>
                  <a:lnTo>
                    <a:pt x="334" y="4"/>
                  </a:lnTo>
                  <a:lnTo>
                    <a:pt x="334" y="2"/>
                  </a:lnTo>
                  <a:lnTo>
                    <a:pt x="334" y="0"/>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0" name="Freeform 17"/>
            <p:cNvSpPr>
              <a:spLocks/>
            </p:cNvSpPr>
            <p:nvPr/>
          </p:nvSpPr>
          <p:spPr bwMode="auto">
            <a:xfrm>
              <a:off x="4267200" y="2481282"/>
              <a:ext cx="323850" cy="306394"/>
            </a:xfrm>
            <a:custGeom>
              <a:avLst/>
              <a:gdLst>
                <a:gd name="T0" fmla="*/ 2147483647 w 204"/>
                <a:gd name="T1" fmla="*/ 2147483647 h 193"/>
                <a:gd name="T2" fmla="*/ 2147483647 w 204"/>
                <a:gd name="T3" fmla="*/ 2147483647 h 193"/>
                <a:gd name="T4" fmla="*/ 2147483647 w 204"/>
                <a:gd name="T5" fmla="*/ 2147483647 h 193"/>
                <a:gd name="T6" fmla="*/ 2147483647 w 204"/>
                <a:gd name="T7" fmla="*/ 2147483647 h 193"/>
                <a:gd name="T8" fmla="*/ 2147483647 w 204"/>
                <a:gd name="T9" fmla="*/ 2147483647 h 193"/>
                <a:gd name="T10" fmla="*/ 2147483647 w 204"/>
                <a:gd name="T11" fmla="*/ 2147483647 h 193"/>
                <a:gd name="T12" fmla="*/ 2147483647 w 204"/>
                <a:gd name="T13" fmla="*/ 2147483647 h 193"/>
                <a:gd name="T14" fmla="*/ 2147483647 w 204"/>
                <a:gd name="T15" fmla="*/ 2147483647 h 193"/>
                <a:gd name="T16" fmla="*/ 2147483647 w 204"/>
                <a:gd name="T17" fmla="*/ 2147483647 h 193"/>
                <a:gd name="T18" fmla="*/ 2147483647 w 204"/>
                <a:gd name="T19" fmla="*/ 2147483647 h 193"/>
                <a:gd name="T20" fmla="*/ 2147483647 w 204"/>
                <a:gd name="T21" fmla="*/ 2147483647 h 193"/>
                <a:gd name="T22" fmla="*/ 2147483647 w 204"/>
                <a:gd name="T23" fmla="*/ 2147483647 h 193"/>
                <a:gd name="T24" fmla="*/ 2147483647 w 204"/>
                <a:gd name="T25" fmla="*/ 2147483647 h 193"/>
                <a:gd name="T26" fmla="*/ 2147483647 w 204"/>
                <a:gd name="T27" fmla="*/ 2147483647 h 193"/>
                <a:gd name="T28" fmla="*/ 2147483647 w 204"/>
                <a:gd name="T29" fmla="*/ 2147483647 h 193"/>
                <a:gd name="T30" fmla="*/ 2147483647 w 204"/>
                <a:gd name="T31" fmla="*/ 2147483647 h 193"/>
                <a:gd name="T32" fmla="*/ 2147483647 w 204"/>
                <a:gd name="T33" fmla="*/ 2147483647 h 193"/>
                <a:gd name="T34" fmla="*/ 2147483647 w 204"/>
                <a:gd name="T35" fmla="*/ 2147483647 h 193"/>
                <a:gd name="T36" fmla="*/ 2147483647 w 204"/>
                <a:gd name="T37" fmla="*/ 2147483647 h 193"/>
                <a:gd name="T38" fmla="*/ 2147483647 w 204"/>
                <a:gd name="T39" fmla="*/ 2147483647 h 193"/>
                <a:gd name="T40" fmla="*/ 2147483647 w 204"/>
                <a:gd name="T41" fmla="*/ 2147483647 h 193"/>
                <a:gd name="T42" fmla="*/ 2147483647 w 204"/>
                <a:gd name="T43" fmla="*/ 2147483647 h 193"/>
                <a:gd name="T44" fmla="*/ 2147483647 w 204"/>
                <a:gd name="T45" fmla="*/ 2147483647 h 193"/>
                <a:gd name="T46" fmla="*/ 2147483647 w 204"/>
                <a:gd name="T47" fmla="*/ 2147483647 h 193"/>
                <a:gd name="T48" fmla="*/ 2147483647 w 204"/>
                <a:gd name="T49" fmla="*/ 2147483647 h 193"/>
                <a:gd name="T50" fmla="*/ 2147483647 w 204"/>
                <a:gd name="T51" fmla="*/ 2147483647 h 193"/>
                <a:gd name="T52" fmla="*/ 2147483647 w 204"/>
                <a:gd name="T53" fmla="*/ 2147483647 h 193"/>
                <a:gd name="T54" fmla="*/ 2147483647 w 204"/>
                <a:gd name="T55" fmla="*/ 2147483647 h 193"/>
                <a:gd name="T56" fmla="*/ 2147483647 w 204"/>
                <a:gd name="T57" fmla="*/ 2147483647 h 193"/>
                <a:gd name="T58" fmla="*/ 2147483647 w 204"/>
                <a:gd name="T59" fmla="*/ 2147483647 h 193"/>
                <a:gd name="T60" fmla="*/ 2147483647 w 204"/>
                <a:gd name="T61" fmla="*/ 2147483647 h 193"/>
                <a:gd name="T62" fmla="*/ 2147483647 w 204"/>
                <a:gd name="T63" fmla="*/ 2147483647 h 193"/>
                <a:gd name="T64" fmla="*/ 2147483647 w 204"/>
                <a:gd name="T65" fmla="*/ 2147483647 h 193"/>
                <a:gd name="T66" fmla="*/ 2147483647 w 204"/>
                <a:gd name="T67" fmla="*/ 2147483647 h 193"/>
                <a:gd name="T68" fmla="*/ 2147483647 w 204"/>
                <a:gd name="T69" fmla="*/ 2147483647 h 193"/>
                <a:gd name="T70" fmla="*/ 2147483647 w 204"/>
                <a:gd name="T71" fmla="*/ 2147483647 h 193"/>
                <a:gd name="T72" fmla="*/ 2147483647 w 204"/>
                <a:gd name="T73" fmla="*/ 2147483647 h 193"/>
                <a:gd name="T74" fmla="*/ 2147483647 w 204"/>
                <a:gd name="T75" fmla="*/ 2147483647 h 193"/>
                <a:gd name="T76" fmla="*/ 2147483647 w 204"/>
                <a:gd name="T77" fmla="*/ 2147483647 h 193"/>
                <a:gd name="T78" fmla="*/ 2147483647 w 204"/>
                <a:gd name="T79" fmla="*/ 2147483647 h 193"/>
                <a:gd name="T80" fmla="*/ 2147483647 w 204"/>
                <a:gd name="T81" fmla="*/ 2147483647 h 193"/>
                <a:gd name="T82" fmla="*/ 2147483647 w 204"/>
                <a:gd name="T83" fmla="*/ 2147483647 h 193"/>
                <a:gd name="T84" fmla="*/ 2147483647 w 204"/>
                <a:gd name="T85" fmla="*/ 2147483647 h 193"/>
                <a:gd name="T86" fmla="*/ 2147483647 w 204"/>
                <a:gd name="T87" fmla="*/ 2147483647 h 193"/>
                <a:gd name="T88" fmla="*/ 2147483647 w 204"/>
                <a:gd name="T89" fmla="*/ 2147483647 h 193"/>
                <a:gd name="T90" fmla="*/ 2147483647 w 204"/>
                <a:gd name="T91" fmla="*/ 2147483647 h 193"/>
                <a:gd name="T92" fmla="*/ 2147483647 w 204"/>
                <a:gd name="T93" fmla="*/ 2147483647 h 19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04"/>
                <a:gd name="T142" fmla="*/ 0 h 193"/>
                <a:gd name="T143" fmla="*/ 204 w 204"/>
                <a:gd name="T144" fmla="*/ 193 h 19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04" h="193">
                  <a:moveTo>
                    <a:pt x="0" y="0"/>
                  </a:moveTo>
                  <a:lnTo>
                    <a:pt x="7" y="2"/>
                  </a:lnTo>
                  <a:lnTo>
                    <a:pt x="13" y="5"/>
                  </a:lnTo>
                  <a:lnTo>
                    <a:pt x="16" y="6"/>
                  </a:lnTo>
                  <a:lnTo>
                    <a:pt x="19" y="8"/>
                  </a:lnTo>
                  <a:lnTo>
                    <a:pt x="21" y="10"/>
                  </a:lnTo>
                  <a:lnTo>
                    <a:pt x="24" y="12"/>
                  </a:lnTo>
                  <a:lnTo>
                    <a:pt x="26" y="15"/>
                  </a:lnTo>
                  <a:lnTo>
                    <a:pt x="29" y="19"/>
                  </a:lnTo>
                  <a:lnTo>
                    <a:pt x="32" y="23"/>
                  </a:lnTo>
                  <a:lnTo>
                    <a:pt x="34" y="27"/>
                  </a:lnTo>
                  <a:lnTo>
                    <a:pt x="37" y="30"/>
                  </a:lnTo>
                  <a:lnTo>
                    <a:pt x="38" y="33"/>
                  </a:lnTo>
                  <a:lnTo>
                    <a:pt x="39" y="35"/>
                  </a:lnTo>
                  <a:lnTo>
                    <a:pt x="40" y="36"/>
                  </a:lnTo>
                  <a:lnTo>
                    <a:pt x="39" y="43"/>
                  </a:lnTo>
                  <a:lnTo>
                    <a:pt x="38" y="49"/>
                  </a:lnTo>
                  <a:lnTo>
                    <a:pt x="38" y="55"/>
                  </a:lnTo>
                  <a:lnTo>
                    <a:pt x="37" y="60"/>
                  </a:lnTo>
                  <a:lnTo>
                    <a:pt x="37" y="65"/>
                  </a:lnTo>
                  <a:lnTo>
                    <a:pt x="36" y="70"/>
                  </a:lnTo>
                  <a:lnTo>
                    <a:pt x="37" y="75"/>
                  </a:lnTo>
                  <a:lnTo>
                    <a:pt x="37" y="79"/>
                  </a:lnTo>
                  <a:lnTo>
                    <a:pt x="38" y="83"/>
                  </a:lnTo>
                  <a:lnTo>
                    <a:pt x="40" y="87"/>
                  </a:lnTo>
                  <a:lnTo>
                    <a:pt x="42" y="90"/>
                  </a:lnTo>
                  <a:lnTo>
                    <a:pt x="45" y="94"/>
                  </a:lnTo>
                  <a:lnTo>
                    <a:pt x="48" y="96"/>
                  </a:lnTo>
                  <a:lnTo>
                    <a:pt x="52" y="99"/>
                  </a:lnTo>
                  <a:lnTo>
                    <a:pt x="58" y="102"/>
                  </a:lnTo>
                  <a:lnTo>
                    <a:pt x="64" y="104"/>
                  </a:lnTo>
                  <a:lnTo>
                    <a:pt x="65" y="110"/>
                  </a:lnTo>
                  <a:lnTo>
                    <a:pt x="66" y="115"/>
                  </a:lnTo>
                  <a:lnTo>
                    <a:pt x="66" y="120"/>
                  </a:lnTo>
                  <a:lnTo>
                    <a:pt x="65" y="126"/>
                  </a:lnTo>
                  <a:lnTo>
                    <a:pt x="64" y="131"/>
                  </a:lnTo>
                  <a:lnTo>
                    <a:pt x="63" y="136"/>
                  </a:lnTo>
                  <a:lnTo>
                    <a:pt x="61" y="142"/>
                  </a:lnTo>
                  <a:lnTo>
                    <a:pt x="60" y="148"/>
                  </a:lnTo>
                  <a:lnTo>
                    <a:pt x="61" y="153"/>
                  </a:lnTo>
                  <a:lnTo>
                    <a:pt x="61" y="157"/>
                  </a:lnTo>
                  <a:lnTo>
                    <a:pt x="62" y="161"/>
                  </a:lnTo>
                  <a:lnTo>
                    <a:pt x="63" y="165"/>
                  </a:lnTo>
                  <a:lnTo>
                    <a:pt x="64" y="171"/>
                  </a:lnTo>
                  <a:lnTo>
                    <a:pt x="66" y="177"/>
                  </a:lnTo>
                  <a:lnTo>
                    <a:pt x="69" y="182"/>
                  </a:lnTo>
                  <a:lnTo>
                    <a:pt x="71" y="183"/>
                  </a:lnTo>
                  <a:lnTo>
                    <a:pt x="74" y="186"/>
                  </a:lnTo>
                  <a:lnTo>
                    <a:pt x="76" y="187"/>
                  </a:lnTo>
                  <a:lnTo>
                    <a:pt x="80" y="189"/>
                  </a:lnTo>
                  <a:lnTo>
                    <a:pt x="84" y="191"/>
                  </a:lnTo>
                  <a:lnTo>
                    <a:pt x="88" y="192"/>
                  </a:lnTo>
                  <a:lnTo>
                    <a:pt x="94" y="191"/>
                  </a:lnTo>
                  <a:lnTo>
                    <a:pt x="100" y="189"/>
                  </a:lnTo>
                  <a:lnTo>
                    <a:pt x="104" y="188"/>
                  </a:lnTo>
                  <a:lnTo>
                    <a:pt x="107" y="187"/>
                  </a:lnTo>
                  <a:lnTo>
                    <a:pt x="110" y="185"/>
                  </a:lnTo>
                  <a:lnTo>
                    <a:pt x="112" y="183"/>
                  </a:lnTo>
                  <a:lnTo>
                    <a:pt x="113" y="182"/>
                  </a:lnTo>
                  <a:lnTo>
                    <a:pt x="114" y="180"/>
                  </a:lnTo>
                  <a:lnTo>
                    <a:pt x="117" y="177"/>
                  </a:lnTo>
                  <a:lnTo>
                    <a:pt x="119" y="173"/>
                  </a:lnTo>
                  <a:lnTo>
                    <a:pt x="120" y="171"/>
                  </a:lnTo>
                  <a:lnTo>
                    <a:pt x="122" y="169"/>
                  </a:lnTo>
                  <a:lnTo>
                    <a:pt x="125" y="166"/>
                  </a:lnTo>
                  <a:lnTo>
                    <a:pt x="128" y="164"/>
                  </a:lnTo>
                  <a:lnTo>
                    <a:pt x="131" y="162"/>
                  </a:lnTo>
                  <a:lnTo>
                    <a:pt x="135" y="161"/>
                  </a:lnTo>
                  <a:lnTo>
                    <a:pt x="143" y="158"/>
                  </a:lnTo>
                  <a:lnTo>
                    <a:pt x="146" y="157"/>
                  </a:lnTo>
                  <a:lnTo>
                    <a:pt x="149" y="157"/>
                  </a:lnTo>
                  <a:lnTo>
                    <a:pt x="151" y="156"/>
                  </a:lnTo>
                  <a:lnTo>
                    <a:pt x="152" y="156"/>
                  </a:lnTo>
                  <a:lnTo>
                    <a:pt x="157" y="158"/>
                  </a:lnTo>
                  <a:lnTo>
                    <a:pt x="162" y="159"/>
                  </a:lnTo>
                  <a:lnTo>
                    <a:pt x="166" y="161"/>
                  </a:lnTo>
                  <a:lnTo>
                    <a:pt x="171" y="161"/>
                  </a:lnTo>
                  <a:lnTo>
                    <a:pt x="175" y="161"/>
                  </a:lnTo>
                  <a:lnTo>
                    <a:pt x="180" y="161"/>
                  </a:lnTo>
                  <a:lnTo>
                    <a:pt x="186" y="159"/>
                  </a:lnTo>
                  <a:lnTo>
                    <a:pt x="192" y="156"/>
                  </a:lnTo>
                  <a:lnTo>
                    <a:pt x="194" y="155"/>
                  </a:lnTo>
                  <a:lnTo>
                    <a:pt x="196" y="154"/>
                  </a:lnTo>
                  <a:lnTo>
                    <a:pt x="199" y="152"/>
                  </a:lnTo>
                  <a:lnTo>
                    <a:pt x="201" y="150"/>
                  </a:lnTo>
                  <a:lnTo>
                    <a:pt x="202" y="149"/>
                  </a:lnTo>
                  <a:lnTo>
                    <a:pt x="203" y="147"/>
                  </a:lnTo>
                  <a:lnTo>
                    <a:pt x="202" y="146"/>
                  </a:lnTo>
                  <a:lnTo>
                    <a:pt x="201" y="145"/>
                  </a:lnTo>
                  <a:lnTo>
                    <a:pt x="198" y="144"/>
                  </a:lnTo>
                  <a:lnTo>
                    <a:pt x="197" y="144"/>
                  </a:lnTo>
                  <a:lnTo>
                    <a:pt x="196" y="144"/>
                  </a:lnTo>
                  <a:lnTo>
                    <a:pt x="198" y="144"/>
                  </a:lnTo>
                  <a:lnTo>
                    <a:pt x="200" y="144"/>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1" name="Freeform 18"/>
            <p:cNvSpPr>
              <a:spLocks/>
            </p:cNvSpPr>
            <p:nvPr/>
          </p:nvSpPr>
          <p:spPr bwMode="auto">
            <a:xfrm>
              <a:off x="3841750" y="2186000"/>
              <a:ext cx="296863" cy="317508"/>
            </a:xfrm>
            <a:custGeom>
              <a:avLst/>
              <a:gdLst>
                <a:gd name="T0" fmla="*/ 2147483647 w 187"/>
                <a:gd name="T1" fmla="*/ 2147483647 h 200"/>
                <a:gd name="T2" fmla="*/ 2147483647 w 187"/>
                <a:gd name="T3" fmla="*/ 2147483647 h 200"/>
                <a:gd name="T4" fmla="*/ 2147483647 w 187"/>
                <a:gd name="T5" fmla="*/ 2147483647 h 200"/>
                <a:gd name="T6" fmla="*/ 2147483647 w 187"/>
                <a:gd name="T7" fmla="*/ 2147483647 h 200"/>
                <a:gd name="T8" fmla="*/ 2147483647 w 187"/>
                <a:gd name="T9" fmla="*/ 2147483647 h 200"/>
                <a:gd name="T10" fmla="*/ 2147483647 w 187"/>
                <a:gd name="T11" fmla="*/ 2147483647 h 200"/>
                <a:gd name="T12" fmla="*/ 2147483647 w 187"/>
                <a:gd name="T13" fmla="*/ 2147483647 h 200"/>
                <a:gd name="T14" fmla="*/ 2147483647 w 187"/>
                <a:gd name="T15" fmla="*/ 2147483647 h 200"/>
                <a:gd name="T16" fmla="*/ 2147483647 w 187"/>
                <a:gd name="T17" fmla="*/ 2147483647 h 200"/>
                <a:gd name="T18" fmla="*/ 2147483647 w 187"/>
                <a:gd name="T19" fmla="*/ 2147483647 h 200"/>
                <a:gd name="T20" fmla="*/ 2147483647 w 187"/>
                <a:gd name="T21" fmla="*/ 2147483647 h 200"/>
                <a:gd name="T22" fmla="*/ 2147483647 w 187"/>
                <a:gd name="T23" fmla="*/ 2147483647 h 200"/>
                <a:gd name="T24" fmla="*/ 2147483647 w 187"/>
                <a:gd name="T25" fmla="*/ 2147483647 h 200"/>
                <a:gd name="T26" fmla="*/ 2147483647 w 187"/>
                <a:gd name="T27" fmla="*/ 2147483647 h 200"/>
                <a:gd name="T28" fmla="*/ 2147483647 w 187"/>
                <a:gd name="T29" fmla="*/ 2147483647 h 200"/>
                <a:gd name="T30" fmla="*/ 2147483647 w 187"/>
                <a:gd name="T31" fmla="*/ 2147483647 h 200"/>
                <a:gd name="T32" fmla="*/ 2147483647 w 187"/>
                <a:gd name="T33" fmla="*/ 2147483647 h 200"/>
                <a:gd name="T34" fmla="*/ 2147483647 w 187"/>
                <a:gd name="T35" fmla="*/ 2147483647 h 200"/>
                <a:gd name="T36" fmla="*/ 2147483647 w 187"/>
                <a:gd name="T37" fmla="*/ 2147483647 h 200"/>
                <a:gd name="T38" fmla="*/ 2147483647 w 187"/>
                <a:gd name="T39" fmla="*/ 2147483647 h 200"/>
                <a:gd name="T40" fmla="*/ 2147483647 w 187"/>
                <a:gd name="T41" fmla="*/ 2147483647 h 200"/>
                <a:gd name="T42" fmla="*/ 2147483647 w 187"/>
                <a:gd name="T43" fmla="*/ 2147483647 h 200"/>
                <a:gd name="T44" fmla="*/ 2147483647 w 187"/>
                <a:gd name="T45" fmla="*/ 2147483647 h 200"/>
                <a:gd name="T46" fmla="*/ 2147483647 w 187"/>
                <a:gd name="T47" fmla="*/ 2147483647 h 200"/>
                <a:gd name="T48" fmla="*/ 2147483647 w 187"/>
                <a:gd name="T49" fmla="*/ 2147483647 h 200"/>
                <a:gd name="T50" fmla="*/ 2147483647 w 187"/>
                <a:gd name="T51" fmla="*/ 2147483647 h 200"/>
                <a:gd name="T52" fmla="*/ 2147483647 w 187"/>
                <a:gd name="T53" fmla="*/ 2147483647 h 200"/>
                <a:gd name="T54" fmla="*/ 2147483647 w 187"/>
                <a:gd name="T55" fmla="*/ 2147483647 h 200"/>
                <a:gd name="T56" fmla="*/ 2147483647 w 187"/>
                <a:gd name="T57" fmla="*/ 2147483647 h 200"/>
                <a:gd name="T58" fmla="*/ 0 w 187"/>
                <a:gd name="T59" fmla="*/ 2147483647 h 200"/>
                <a:gd name="T60" fmla="*/ 0 w 187"/>
                <a:gd name="T61" fmla="*/ 2147483647 h 200"/>
                <a:gd name="T62" fmla="*/ 2147483647 w 187"/>
                <a:gd name="T63" fmla="*/ 2147483647 h 200"/>
                <a:gd name="T64" fmla="*/ 2147483647 w 187"/>
                <a:gd name="T65" fmla="*/ 2147483647 h 200"/>
                <a:gd name="T66" fmla="*/ 2147483647 w 187"/>
                <a:gd name="T67" fmla="*/ 2147483647 h 200"/>
                <a:gd name="T68" fmla="*/ 2147483647 w 187"/>
                <a:gd name="T69" fmla="*/ 2147483647 h 200"/>
                <a:gd name="T70" fmla="*/ 2147483647 w 187"/>
                <a:gd name="T71" fmla="*/ 2147483647 h 200"/>
                <a:gd name="T72" fmla="*/ 2147483647 w 187"/>
                <a:gd name="T73" fmla="*/ 2147483647 h 200"/>
                <a:gd name="T74" fmla="*/ 2147483647 w 187"/>
                <a:gd name="T75" fmla="*/ 2147483647 h 200"/>
                <a:gd name="T76" fmla="*/ 2147483647 w 187"/>
                <a:gd name="T77" fmla="*/ 2147483647 h 200"/>
                <a:gd name="T78" fmla="*/ 2147483647 w 187"/>
                <a:gd name="T79" fmla="*/ 2147483647 h 200"/>
                <a:gd name="T80" fmla="*/ 2147483647 w 187"/>
                <a:gd name="T81" fmla="*/ 2147483647 h 200"/>
                <a:gd name="T82" fmla="*/ 2147483647 w 187"/>
                <a:gd name="T83" fmla="*/ 2147483647 h 200"/>
                <a:gd name="T84" fmla="*/ 2147483647 w 187"/>
                <a:gd name="T85" fmla="*/ 2147483647 h 200"/>
                <a:gd name="T86" fmla="*/ 2147483647 w 187"/>
                <a:gd name="T87" fmla="*/ 2147483647 h 200"/>
                <a:gd name="T88" fmla="*/ 2147483647 w 187"/>
                <a:gd name="T89" fmla="*/ 2147483647 h 200"/>
                <a:gd name="T90" fmla="*/ 2147483647 w 187"/>
                <a:gd name="T91" fmla="*/ 2147483647 h 200"/>
                <a:gd name="T92" fmla="*/ 2147483647 w 187"/>
                <a:gd name="T93" fmla="*/ 0 h 2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87"/>
                <a:gd name="T142" fmla="*/ 0 h 200"/>
                <a:gd name="T143" fmla="*/ 187 w 187"/>
                <a:gd name="T144" fmla="*/ 200 h 2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87" h="200">
                  <a:moveTo>
                    <a:pt x="119" y="6"/>
                  </a:moveTo>
                  <a:lnTo>
                    <a:pt x="131" y="6"/>
                  </a:lnTo>
                  <a:lnTo>
                    <a:pt x="140" y="1"/>
                  </a:lnTo>
                  <a:lnTo>
                    <a:pt x="143" y="8"/>
                  </a:lnTo>
                  <a:lnTo>
                    <a:pt x="143" y="17"/>
                  </a:lnTo>
                  <a:lnTo>
                    <a:pt x="143" y="27"/>
                  </a:lnTo>
                  <a:lnTo>
                    <a:pt x="143" y="29"/>
                  </a:lnTo>
                  <a:lnTo>
                    <a:pt x="143" y="34"/>
                  </a:lnTo>
                  <a:lnTo>
                    <a:pt x="143" y="39"/>
                  </a:lnTo>
                  <a:lnTo>
                    <a:pt x="143" y="45"/>
                  </a:lnTo>
                  <a:lnTo>
                    <a:pt x="143" y="49"/>
                  </a:lnTo>
                  <a:lnTo>
                    <a:pt x="151" y="52"/>
                  </a:lnTo>
                  <a:lnTo>
                    <a:pt x="156" y="56"/>
                  </a:lnTo>
                  <a:lnTo>
                    <a:pt x="159" y="60"/>
                  </a:lnTo>
                  <a:lnTo>
                    <a:pt x="164" y="62"/>
                  </a:lnTo>
                  <a:lnTo>
                    <a:pt x="169" y="60"/>
                  </a:lnTo>
                  <a:lnTo>
                    <a:pt x="174" y="60"/>
                  </a:lnTo>
                  <a:lnTo>
                    <a:pt x="174" y="65"/>
                  </a:lnTo>
                  <a:lnTo>
                    <a:pt x="172" y="71"/>
                  </a:lnTo>
                  <a:lnTo>
                    <a:pt x="173" y="80"/>
                  </a:lnTo>
                  <a:lnTo>
                    <a:pt x="175" y="87"/>
                  </a:lnTo>
                  <a:lnTo>
                    <a:pt x="182" y="95"/>
                  </a:lnTo>
                  <a:lnTo>
                    <a:pt x="182" y="100"/>
                  </a:lnTo>
                  <a:lnTo>
                    <a:pt x="177" y="105"/>
                  </a:lnTo>
                  <a:lnTo>
                    <a:pt x="181" y="108"/>
                  </a:lnTo>
                  <a:lnTo>
                    <a:pt x="186" y="113"/>
                  </a:lnTo>
                  <a:lnTo>
                    <a:pt x="186" y="115"/>
                  </a:lnTo>
                  <a:lnTo>
                    <a:pt x="186" y="119"/>
                  </a:lnTo>
                  <a:lnTo>
                    <a:pt x="183" y="128"/>
                  </a:lnTo>
                  <a:lnTo>
                    <a:pt x="177" y="135"/>
                  </a:lnTo>
                  <a:lnTo>
                    <a:pt x="170" y="135"/>
                  </a:lnTo>
                  <a:lnTo>
                    <a:pt x="161" y="135"/>
                  </a:lnTo>
                  <a:lnTo>
                    <a:pt x="158" y="137"/>
                  </a:lnTo>
                  <a:lnTo>
                    <a:pt x="154" y="147"/>
                  </a:lnTo>
                  <a:lnTo>
                    <a:pt x="156" y="160"/>
                  </a:lnTo>
                  <a:lnTo>
                    <a:pt x="156" y="165"/>
                  </a:lnTo>
                  <a:lnTo>
                    <a:pt x="156" y="170"/>
                  </a:lnTo>
                  <a:lnTo>
                    <a:pt x="154" y="172"/>
                  </a:lnTo>
                  <a:lnTo>
                    <a:pt x="156" y="175"/>
                  </a:lnTo>
                  <a:lnTo>
                    <a:pt x="158" y="183"/>
                  </a:lnTo>
                  <a:lnTo>
                    <a:pt x="146" y="186"/>
                  </a:lnTo>
                  <a:lnTo>
                    <a:pt x="138" y="186"/>
                  </a:lnTo>
                  <a:lnTo>
                    <a:pt x="131" y="189"/>
                  </a:lnTo>
                  <a:lnTo>
                    <a:pt x="128" y="196"/>
                  </a:lnTo>
                  <a:lnTo>
                    <a:pt x="117" y="199"/>
                  </a:lnTo>
                  <a:lnTo>
                    <a:pt x="105" y="195"/>
                  </a:lnTo>
                  <a:lnTo>
                    <a:pt x="95" y="189"/>
                  </a:lnTo>
                  <a:lnTo>
                    <a:pt x="87" y="188"/>
                  </a:lnTo>
                  <a:lnTo>
                    <a:pt x="78" y="189"/>
                  </a:lnTo>
                  <a:lnTo>
                    <a:pt x="71" y="189"/>
                  </a:lnTo>
                  <a:lnTo>
                    <a:pt x="65" y="189"/>
                  </a:lnTo>
                  <a:lnTo>
                    <a:pt x="57" y="192"/>
                  </a:lnTo>
                  <a:lnTo>
                    <a:pt x="48" y="195"/>
                  </a:lnTo>
                  <a:lnTo>
                    <a:pt x="40" y="192"/>
                  </a:lnTo>
                  <a:lnTo>
                    <a:pt x="28" y="185"/>
                  </a:lnTo>
                  <a:lnTo>
                    <a:pt x="16" y="181"/>
                  </a:lnTo>
                  <a:lnTo>
                    <a:pt x="9" y="182"/>
                  </a:lnTo>
                  <a:lnTo>
                    <a:pt x="5" y="183"/>
                  </a:lnTo>
                  <a:lnTo>
                    <a:pt x="0" y="170"/>
                  </a:lnTo>
                  <a:lnTo>
                    <a:pt x="0" y="164"/>
                  </a:lnTo>
                  <a:lnTo>
                    <a:pt x="0" y="157"/>
                  </a:lnTo>
                  <a:lnTo>
                    <a:pt x="0" y="154"/>
                  </a:lnTo>
                  <a:lnTo>
                    <a:pt x="0" y="149"/>
                  </a:lnTo>
                  <a:lnTo>
                    <a:pt x="1" y="143"/>
                  </a:lnTo>
                  <a:lnTo>
                    <a:pt x="3" y="137"/>
                  </a:lnTo>
                  <a:lnTo>
                    <a:pt x="16" y="128"/>
                  </a:lnTo>
                  <a:lnTo>
                    <a:pt x="27" y="123"/>
                  </a:lnTo>
                  <a:lnTo>
                    <a:pt x="40" y="116"/>
                  </a:lnTo>
                  <a:lnTo>
                    <a:pt x="46" y="113"/>
                  </a:lnTo>
                  <a:lnTo>
                    <a:pt x="53" y="108"/>
                  </a:lnTo>
                  <a:lnTo>
                    <a:pt x="57" y="105"/>
                  </a:lnTo>
                  <a:lnTo>
                    <a:pt x="57" y="101"/>
                  </a:lnTo>
                  <a:lnTo>
                    <a:pt x="58" y="95"/>
                  </a:lnTo>
                  <a:lnTo>
                    <a:pt x="54" y="86"/>
                  </a:lnTo>
                  <a:lnTo>
                    <a:pt x="48" y="80"/>
                  </a:lnTo>
                  <a:lnTo>
                    <a:pt x="43" y="74"/>
                  </a:lnTo>
                  <a:lnTo>
                    <a:pt x="41" y="58"/>
                  </a:lnTo>
                  <a:lnTo>
                    <a:pt x="45" y="53"/>
                  </a:lnTo>
                  <a:lnTo>
                    <a:pt x="50" y="46"/>
                  </a:lnTo>
                  <a:lnTo>
                    <a:pt x="51" y="45"/>
                  </a:lnTo>
                  <a:lnTo>
                    <a:pt x="53" y="43"/>
                  </a:lnTo>
                  <a:lnTo>
                    <a:pt x="54" y="28"/>
                  </a:lnTo>
                  <a:lnTo>
                    <a:pt x="48" y="29"/>
                  </a:lnTo>
                  <a:lnTo>
                    <a:pt x="43" y="31"/>
                  </a:lnTo>
                  <a:lnTo>
                    <a:pt x="58" y="25"/>
                  </a:lnTo>
                  <a:lnTo>
                    <a:pt x="69" y="22"/>
                  </a:lnTo>
                  <a:lnTo>
                    <a:pt x="78" y="22"/>
                  </a:lnTo>
                  <a:lnTo>
                    <a:pt x="87" y="20"/>
                  </a:lnTo>
                  <a:lnTo>
                    <a:pt x="91" y="11"/>
                  </a:lnTo>
                  <a:lnTo>
                    <a:pt x="105" y="8"/>
                  </a:lnTo>
                  <a:lnTo>
                    <a:pt x="105" y="14"/>
                  </a:lnTo>
                  <a:lnTo>
                    <a:pt x="115" y="8"/>
                  </a:lnTo>
                  <a:lnTo>
                    <a:pt x="119" y="1"/>
                  </a:lnTo>
                  <a:lnTo>
                    <a:pt x="123" y="0"/>
                  </a:lnTo>
                  <a:lnTo>
                    <a:pt x="119" y="6"/>
                  </a:lnTo>
                </a:path>
              </a:pathLst>
            </a:custGeom>
            <a:solidFill>
              <a:srgbClr val="A7FFA7"/>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2" name="Freeform 19"/>
            <p:cNvSpPr>
              <a:spLocks/>
            </p:cNvSpPr>
            <p:nvPr/>
          </p:nvSpPr>
          <p:spPr bwMode="auto">
            <a:xfrm>
              <a:off x="5275263" y="2895629"/>
              <a:ext cx="455612" cy="762018"/>
            </a:xfrm>
            <a:custGeom>
              <a:avLst/>
              <a:gdLst>
                <a:gd name="T0" fmla="*/ 2147483647 w 287"/>
                <a:gd name="T1" fmla="*/ 2147483647 h 480"/>
                <a:gd name="T2" fmla="*/ 2147483647 w 287"/>
                <a:gd name="T3" fmla="*/ 2147483647 h 480"/>
                <a:gd name="T4" fmla="*/ 2147483647 w 287"/>
                <a:gd name="T5" fmla="*/ 2147483647 h 480"/>
                <a:gd name="T6" fmla="*/ 2147483647 w 287"/>
                <a:gd name="T7" fmla="*/ 2147483647 h 480"/>
                <a:gd name="T8" fmla="*/ 2147483647 w 287"/>
                <a:gd name="T9" fmla="*/ 2147483647 h 480"/>
                <a:gd name="T10" fmla="*/ 2147483647 w 287"/>
                <a:gd name="T11" fmla="*/ 2147483647 h 480"/>
                <a:gd name="T12" fmla="*/ 2147483647 w 287"/>
                <a:gd name="T13" fmla="*/ 2147483647 h 480"/>
                <a:gd name="T14" fmla="*/ 2147483647 w 287"/>
                <a:gd name="T15" fmla="*/ 2147483647 h 480"/>
                <a:gd name="T16" fmla="*/ 2147483647 w 287"/>
                <a:gd name="T17" fmla="*/ 2147483647 h 480"/>
                <a:gd name="T18" fmla="*/ 2147483647 w 287"/>
                <a:gd name="T19" fmla="*/ 2147483647 h 480"/>
                <a:gd name="T20" fmla="*/ 2147483647 w 287"/>
                <a:gd name="T21" fmla="*/ 2147483647 h 480"/>
                <a:gd name="T22" fmla="*/ 2147483647 w 287"/>
                <a:gd name="T23" fmla="*/ 2147483647 h 480"/>
                <a:gd name="T24" fmla="*/ 2147483647 w 287"/>
                <a:gd name="T25" fmla="*/ 2147483647 h 480"/>
                <a:gd name="T26" fmla="*/ 2147483647 w 287"/>
                <a:gd name="T27" fmla="*/ 2147483647 h 480"/>
                <a:gd name="T28" fmla="*/ 2147483647 w 287"/>
                <a:gd name="T29" fmla="*/ 2147483647 h 480"/>
                <a:gd name="T30" fmla="*/ 2147483647 w 287"/>
                <a:gd name="T31" fmla="*/ 2147483647 h 480"/>
                <a:gd name="T32" fmla="*/ 2147483647 w 287"/>
                <a:gd name="T33" fmla="*/ 2147483647 h 480"/>
                <a:gd name="T34" fmla="*/ 2147483647 w 287"/>
                <a:gd name="T35" fmla="*/ 2147483647 h 480"/>
                <a:gd name="T36" fmla="*/ 2147483647 w 287"/>
                <a:gd name="T37" fmla="*/ 2147483647 h 480"/>
                <a:gd name="T38" fmla="*/ 2147483647 w 287"/>
                <a:gd name="T39" fmla="*/ 2147483647 h 480"/>
                <a:gd name="T40" fmla="*/ 2147483647 w 287"/>
                <a:gd name="T41" fmla="*/ 2147483647 h 480"/>
                <a:gd name="T42" fmla="*/ 2147483647 w 287"/>
                <a:gd name="T43" fmla="*/ 2147483647 h 480"/>
                <a:gd name="T44" fmla="*/ 2147483647 w 287"/>
                <a:gd name="T45" fmla="*/ 2147483647 h 480"/>
                <a:gd name="T46" fmla="*/ 2147483647 w 287"/>
                <a:gd name="T47" fmla="*/ 2147483647 h 480"/>
                <a:gd name="T48" fmla="*/ 2147483647 w 287"/>
                <a:gd name="T49" fmla="*/ 2147483647 h 480"/>
                <a:gd name="T50" fmla="*/ 2147483647 w 287"/>
                <a:gd name="T51" fmla="*/ 2147483647 h 480"/>
                <a:gd name="T52" fmla="*/ 2147483647 w 287"/>
                <a:gd name="T53" fmla="*/ 2147483647 h 480"/>
                <a:gd name="T54" fmla="*/ 2147483647 w 287"/>
                <a:gd name="T55" fmla="*/ 2147483647 h 480"/>
                <a:gd name="T56" fmla="*/ 2147483647 w 287"/>
                <a:gd name="T57" fmla="*/ 2147483647 h 480"/>
                <a:gd name="T58" fmla="*/ 2147483647 w 287"/>
                <a:gd name="T59" fmla="*/ 2147483647 h 480"/>
                <a:gd name="T60" fmla="*/ 2147483647 w 287"/>
                <a:gd name="T61" fmla="*/ 2147483647 h 480"/>
                <a:gd name="T62" fmla="*/ 2147483647 w 287"/>
                <a:gd name="T63" fmla="*/ 2147483647 h 480"/>
                <a:gd name="T64" fmla="*/ 2147483647 w 287"/>
                <a:gd name="T65" fmla="*/ 2147483647 h 480"/>
                <a:gd name="T66" fmla="*/ 2147483647 w 287"/>
                <a:gd name="T67" fmla="*/ 2147483647 h 480"/>
                <a:gd name="T68" fmla="*/ 2147483647 w 287"/>
                <a:gd name="T69" fmla="*/ 2147483647 h 480"/>
                <a:gd name="T70" fmla="*/ 2147483647 w 287"/>
                <a:gd name="T71" fmla="*/ 2147483647 h 480"/>
                <a:gd name="T72" fmla="*/ 2147483647 w 287"/>
                <a:gd name="T73" fmla="*/ 2147483647 h 480"/>
                <a:gd name="T74" fmla="*/ 2147483647 w 287"/>
                <a:gd name="T75" fmla="*/ 2147483647 h 480"/>
                <a:gd name="T76" fmla="*/ 2147483647 w 287"/>
                <a:gd name="T77" fmla="*/ 2147483647 h 480"/>
                <a:gd name="T78" fmla="*/ 2147483647 w 287"/>
                <a:gd name="T79" fmla="*/ 2147483647 h 480"/>
                <a:gd name="T80" fmla="*/ 2147483647 w 287"/>
                <a:gd name="T81" fmla="*/ 2147483647 h 480"/>
                <a:gd name="T82" fmla="*/ 2147483647 w 287"/>
                <a:gd name="T83" fmla="*/ 2147483647 h 480"/>
                <a:gd name="T84" fmla="*/ 2147483647 w 287"/>
                <a:gd name="T85" fmla="*/ 2147483647 h 480"/>
                <a:gd name="T86" fmla="*/ 2147483647 w 287"/>
                <a:gd name="T87" fmla="*/ 2147483647 h 480"/>
                <a:gd name="T88" fmla="*/ 2147483647 w 287"/>
                <a:gd name="T89" fmla="*/ 2147483647 h 480"/>
                <a:gd name="T90" fmla="*/ 2147483647 w 287"/>
                <a:gd name="T91" fmla="*/ 2147483647 h 480"/>
                <a:gd name="T92" fmla="*/ 2147483647 w 287"/>
                <a:gd name="T93" fmla="*/ 2147483647 h 480"/>
                <a:gd name="T94" fmla="*/ 2147483647 w 287"/>
                <a:gd name="T95" fmla="*/ 2147483647 h 480"/>
                <a:gd name="T96" fmla="*/ 2147483647 w 287"/>
                <a:gd name="T97" fmla="*/ 2147483647 h 480"/>
                <a:gd name="T98" fmla="*/ 2147483647 w 287"/>
                <a:gd name="T99" fmla="*/ 2147483647 h 480"/>
                <a:gd name="T100" fmla="*/ 2147483647 w 287"/>
                <a:gd name="T101" fmla="*/ 2147483647 h 480"/>
                <a:gd name="T102" fmla="*/ 2147483647 w 287"/>
                <a:gd name="T103" fmla="*/ 2147483647 h 480"/>
                <a:gd name="T104" fmla="*/ 2147483647 w 287"/>
                <a:gd name="T105" fmla="*/ 2147483647 h 480"/>
                <a:gd name="T106" fmla="*/ 2147483647 w 287"/>
                <a:gd name="T107" fmla="*/ 2147483647 h 480"/>
                <a:gd name="T108" fmla="*/ 2147483647 w 287"/>
                <a:gd name="T109" fmla="*/ 2147483647 h 480"/>
                <a:gd name="T110" fmla="*/ 2147483647 w 287"/>
                <a:gd name="T111" fmla="*/ 2147483647 h 480"/>
                <a:gd name="T112" fmla="*/ 2147483647 w 287"/>
                <a:gd name="T113" fmla="*/ 2147483647 h 480"/>
                <a:gd name="T114" fmla="*/ 2147483647 w 287"/>
                <a:gd name="T115" fmla="*/ 2147483647 h 480"/>
                <a:gd name="T116" fmla="*/ 2147483647 w 287"/>
                <a:gd name="T117" fmla="*/ 2147483647 h 480"/>
                <a:gd name="T118" fmla="*/ 2147483647 w 287"/>
                <a:gd name="T119" fmla="*/ 2147483647 h 480"/>
                <a:gd name="T120" fmla="*/ 2147483647 w 287"/>
                <a:gd name="T121" fmla="*/ 2147483647 h 480"/>
                <a:gd name="T122" fmla="*/ 2147483647 w 287"/>
                <a:gd name="T123" fmla="*/ 2147483647 h 48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87"/>
                <a:gd name="T187" fmla="*/ 0 h 480"/>
                <a:gd name="T188" fmla="*/ 287 w 287"/>
                <a:gd name="T189" fmla="*/ 480 h 48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87" h="480">
                  <a:moveTo>
                    <a:pt x="151" y="8"/>
                  </a:moveTo>
                  <a:lnTo>
                    <a:pt x="159" y="3"/>
                  </a:lnTo>
                  <a:lnTo>
                    <a:pt x="168" y="5"/>
                  </a:lnTo>
                  <a:lnTo>
                    <a:pt x="175" y="7"/>
                  </a:lnTo>
                  <a:lnTo>
                    <a:pt x="176" y="3"/>
                  </a:lnTo>
                  <a:lnTo>
                    <a:pt x="183" y="1"/>
                  </a:lnTo>
                  <a:lnTo>
                    <a:pt x="189" y="3"/>
                  </a:lnTo>
                  <a:lnTo>
                    <a:pt x="203" y="0"/>
                  </a:lnTo>
                  <a:lnTo>
                    <a:pt x="214" y="7"/>
                  </a:lnTo>
                  <a:lnTo>
                    <a:pt x="215" y="14"/>
                  </a:lnTo>
                  <a:lnTo>
                    <a:pt x="220" y="19"/>
                  </a:lnTo>
                  <a:lnTo>
                    <a:pt x="227" y="24"/>
                  </a:lnTo>
                  <a:lnTo>
                    <a:pt x="232" y="29"/>
                  </a:lnTo>
                  <a:lnTo>
                    <a:pt x="237" y="31"/>
                  </a:lnTo>
                  <a:lnTo>
                    <a:pt x="244" y="26"/>
                  </a:lnTo>
                  <a:lnTo>
                    <a:pt x="259" y="26"/>
                  </a:lnTo>
                  <a:lnTo>
                    <a:pt x="267" y="31"/>
                  </a:lnTo>
                  <a:lnTo>
                    <a:pt x="276" y="34"/>
                  </a:lnTo>
                  <a:lnTo>
                    <a:pt x="282" y="36"/>
                  </a:lnTo>
                  <a:lnTo>
                    <a:pt x="286" y="51"/>
                  </a:lnTo>
                  <a:lnTo>
                    <a:pt x="286" y="64"/>
                  </a:lnTo>
                  <a:lnTo>
                    <a:pt x="280" y="78"/>
                  </a:lnTo>
                  <a:lnTo>
                    <a:pt x="272" y="85"/>
                  </a:lnTo>
                  <a:lnTo>
                    <a:pt x="267" y="86"/>
                  </a:lnTo>
                  <a:lnTo>
                    <a:pt x="267" y="93"/>
                  </a:lnTo>
                  <a:lnTo>
                    <a:pt x="266" y="97"/>
                  </a:lnTo>
                  <a:lnTo>
                    <a:pt x="252" y="95"/>
                  </a:lnTo>
                  <a:lnTo>
                    <a:pt x="244" y="90"/>
                  </a:lnTo>
                  <a:lnTo>
                    <a:pt x="239" y="85"/>
                  </a:lnTo>
                  <a:lnTo>
                    <a:pt x="228" y="78"/>
                  </a:lnTo>
                  <a:lnTo>
                    <a:pt x="227" y="71"/>
                  </a:lnTo>
                  <a:lnTo>
                    <a:pt x="220" y="64"/>
                  </a:lnTo>
                  <a:lnTo>
                    <a:pt x="214" y="68"/>
                  </a:lnTo>
                  <a:lnTo>
                    <a:pt x="205" y="75"/>
                  </a:lnTo>
                  <a:lnTo>
                    <a:pt x="203" y="78"/>
                  </a:lnTo>
                  <a:lnTo>
                    <a:pt x="200" y="74"/>
                  </a:lnTo>
                  <a:lnTo>
                    <a:pt x="200" y="64"/>
                  </a:lnTo>
                  <a:lnTo>
                    <a:pt x="193" y="60"/>
                  </a:lnTo>
                  <a:lnTo>
                    <a:pt x="179" y="55"/>
                  </a:lnTo>
                  <a:lnTo>
                    <a:pt x="178" y="55"/>
                  </a:lnTo>
                  <a:lnTo>
                    <a:pt x="176" y="55"/>
                  </a:lnTo>
                  <a:lnTo>
                    <a:pt x="173" y="58"/>
                  </a:lnTo>
                  <a:lnTo>
                    <a:pt x="173" y="64"/>
                  </a:lnTo>
                  <a:lnTo>
                    <a:pt x="176" y="71"/>
                  </a:lnTo>
                  <a:lnTo>
                    <a:pt x="176" y="82"/>
                  </a:lnTo>
                  <a:lnTo>
                    <a:pt x="171" y="97"/>
                  </a:lnTo>
                  <a:lnTo>
                    <a:pt x="166" y="105"/>
                  </a:lnTo>
                  <a:lnTo>
                    <a:pt x="163" y="115"/>
                  </a:lnTo>
                  <a:lnTo>
                    <a:pt x="163" y="122"/>
                  </a:lnTo>
                  <a:lnTo>
                    <a:pt x="171" y="124"/>
                  </a:lnTo>
                  <a:lnTo>
                    <a:pt x="176" y="134"/>
                  </a:lnTo>
                  <a:lnTo>
                    <a:pt x="188" y="142"/>
                  </a:lnTo>
                  <a:lnTo>
                    <a:pt x="198" y="145"/>
                  </a:lnTo>
                  <a:lnTo>
                    <a:pt x="208" y="147"/>
                  </a:lnTo>
                  <a:lnTo>
                    <a:pt x="213" y="151"/>
                  </a:lnTo>
                  <a:lnTo>
                    <a:pt x="223" y="163"/>
                  </a:lnTo>
                  <a:lnTo>
                    <a:pt x="224" y="174"/>
                  </a:lnTo>
                  <a:lnTo>
                    <a:pt x="215" y="177"/>
                  </a:lnTo>
                  <a:lnTo>
                    <a:pt x="200" y="177"/>
                  </a:lnTo>
                  <a:lnTo>
                    <a:pt x="189" y="174"/>
                  </a:lnTo>
                  <a:lnTo>
                    <a:pt x="183" y="177"/>
                  </a:lnTo>
                  <a:lnTo>
                    <a:pt x="183" y="186"/>
                  </a:lnTo>
                  <a:lnTo>
                    <a:pt x="181" y="193"/>
                  </a:lnTo>
                  <a:lnTo>
                    <a:pt x="175" y="193"/>
                  </a:lnTo>
                  <a:lnTo>
                    <a:pt x="169" y="193"/>
                  </a:lnTo>
                  <a:lnTo>
                    <a:pt x="164" y="201"/>
                  </a:lnTo>
                  <a:lnTo>
                    <a:pt x="164" y="213"/>
                  </a:lnTo>
                  <a:lnTo>
                    <a:pt x="165" y="216"/>
                  </a:lnTo>
                  <a:lnTo>
                    <a:pt x="166" y="219"/>
                  </a:lnTo>
                  <a:lnTo>
                    <a:pt x="166" y="224"/>
                  </a:lnTo>
                  <a:lnTo>
                    <a:pt x="166" y="229"/>
                  </a:lnTo>
                  <a:lnTo>
                    <a:pt x="173" y="235"/>
                  </a:lnTo>
                  <a:lnTo>
                    <a:pt x="185" y="242"/>
                  </a:lnTo>
                  <a:lnTo>
                    <a:pt x="198" y="245"/>
                  </a:lnTo>
                  <a:lnTo>
                    <a:pt x="205" y="243"/>
                  </a:lnTo>
                  <a:lnTo>
                    <a:pt x="213" y="245"/>
                  </a:lnTo>
                  <a:lnTo>
                    <a:pt x="215" y="255"/>
                  </a:lnTo>
                  <a:lnTo>
                    <a:pt x="215" y="271"/>
                  </a:lnTo>
                  <a:lnTo>
                    <a:pt x="210" y="282"/>
                  </a:lnTo>
                  <a:lnTo>
                    <a:pt x="205" y="300"/>
                  </a:lnTo>
                  <a:lnTo>
                    <a:pt x="205" y="315"/>
                  </a:lnTo>
                  <a:lnTo>
                    <a:pt x="208" y="322"/>
                  </a:lnTo>
                  <a:lnTo>
                    <a:pt x="213" y="328"/>
                  </a:lnTo>
                  <a:lnTo>
                    <a:pt x="220" y="335"/>
                  </a:lnTo>
                  <a:lnTo>
                    <a:pt x="227" y="342"/>
                  </a:lnTo>
                  <a:lnTo>
                    <a:pt x="228" y="357"/>
                  </a:lnTo>
                  <a:lnTo>
                    <a:pt x="230" y="372"/>
                  </a:lnTo>
                  <a:lnTo>
                    <a:pt x="237" y="400"/>
                  </a:lnTo>
                  <a:lnTo>
                    <a:pt x="242" y="416"/>
                  </a:lnTo>
                  <a:lnTo>
                    <a:pt x="242" y="432"/>
                  </a:lnTo>
                  <a:lnTo>
                    <a:pt x="242" y="439"/>
                  </a:lnTo>
                  <a:lnTo>
                    <a:pt x="242" y="448"/>
                  </a:lnTo>
                  <a:lnTo>
                    <a:pt x="243" y="456"/>
                  </a:lnTo>
                  <a:lnTo>
                    <a:pt x="242" y="465"/>
                  </a:lnTo>
                  <a:lnTo>
                    <a:pt x="242" y="476"/>
                  </a:lnTo>
                  <a:lnTo>
                    <a:pt x="234" y="478"/>
                  </a:lnTo>
                  <a:lnTo>
                    <a:pt x="227" y="476"/>
                  </a:lnTo>
                  <a:lnTo>
                    <a:pt x="215" y="476"/>
                  </a:lnTo>
                  <a:lnTo>
                    <a:pt x="217" y="468"/>
                  </a:lnTo>
                  <a:lnTo>
                    <a:pt x="218" y="458"/>
                  </a:lnTo>
                  <a:lnTo>
                    <a:pt x="208" y="456"/>
                  </a:lnTo>
                  <a:lnTo>
                    <a:pt x="204" y="465"/>
                  </a:lnTo>
                  <a:lnTo>
                    <a:pt x="203" y="475"/>
                  </a:lnTo>
                  <a:lnTo>
                    <a:pt x="193" y="475"/>
                  </a:lnTo>
                  <a:lnTo>
                    <a:pt x="185" y="475"/>
                  </a:lnTo>
                  <a:lnTo>
                    <a:pt x="179" y="475"/>
                  </a:lnTo>
                  <a:lnTo>
                    <a:pt x="173" y="467"/>
                  </a:lnTo>
                  <a:lnTo>
                    <a:pt x="171" y="457"/>
                  </a:lnTo>
                  <a:lnTo>
                    <a:pt x="173" y="448"/>
                  </a:lnTo>
                  <a:lnTo>
                    <a:pt x="173" y="439"/>
                  </a:lnTo>
                  <a:lnTo>
                    <a:pt x="173" y="432"/>
                  </a:lnTo>
                  <a:lnTo>
                    <a:pt x="169" y="424"/>
                  </a:lnTo>
                  <a:lnTo>
                    <a:pt x="163" y="425"/>
                  </a:lnTo>
                  <a:lnTo>
                    <a:pt x="161" y="431"/>
                  </a:lnTo>
                  <a:lnTo>
                    <a:pt x="163" y="438"/>
                  </a:lnTo>
                  <a:lnTo>
                    <a:pt x="163" y="443"/>
                  </a:lnTo>
                  <a:lnTo>
                    <a:pt x="163" y="448"/>
                  </a:lnTo>
                  <a:lnTo>
                    <a:pt x="161" y="456"/>
                  </a:lnTo>
                  <a:lnTo>
                    <a:pt x="156" y="456"/>
                  </a:lnTo>
                  <a:lnTo>
                    <a:pt x="147" y="462"/>
                  </a:lnTo>
                  <a:lnTo>
                    <a:pt x="143" y="468"/>
                  </a:lnTo>
                  <a:lnTo>
                    <a:pt x="139" y="475"/>
                  </a:lnTo>
                  <a:lnTo>
                    <a:pt x="130" y="479"/>
                  </a:lnTo>
                  <a:lnTo>
                    <a:pt x="122" y="476"/>
                  </a:lnTo>
                  <a:lnTo>
                    <a:pt x="122" y="467"/>
                  </a:lnTo>
                  <a:lnTo>
                    <a:pt x="115" y="465"/>
                  </a:lnTo>
                  <a:lnTo>
                    <a:pt x="103" y="461"/>
                  </a:lnTo>
                  <a:lnTo>
                    <a:pt x="97" y="457"/>
                  </a:lnTo>
                  <a:lnTo>
                    <a:pt x="93" y="454"/>
                  </a:lnTo>
                  <a:lnTo>
                    <a:pt x="88" y="445"/>
                  </a:lnTo>
                  <a:lnTo>
                    <a:pt x="78" y="432"/>
                  </a:lnTo>
                  <a:lnTo>
                    <a:pt x="71" y="425"/>
                  </a:lnTo>
                  <a:lnTo>
                    <a:pt x="60" y="416"/>
                  </a:lnTo>
                  <a:lnTo>
                    <a:pt x="60" y="411"/>
                  </a:lnTo>
                  <a:lnTo>
                    <a:pt x="63" y="404"/>
                  </a:lnTo>
                  <a:lnTo>
                    <a:pt x="63" y="387"/>
                  </a:lnTo>
                  <a:lnTo>
                    <a:pt x="54" y="376"/>
                  </a:lnTo>
                  <a:lnTo>
                    <a:pt x="37" y="371"/>
                  </a:lnTo>
                  <a:lnTo>
                    <a:pt x="30" y="371"/>
                  </a:lnTo>
                  <a:lnTo>
                    <a:pt x="24" y="371"/>
                  </a:lnTo>
                  <a:lnTo>
                    <a:pt x="16" y="366"/>
                  </a:lnTo>
                  <a:lnTo>
                    <a:pt x="14" y="363"/>
                  </a:lnTo>
                  <a:lnTo>
                    <a:pt x="11" y="359"/>
                  </a:lnTo>
                  <a:lnTo>
                    <a:pt x="8" y="354"/>
                  </a:lnTo>
                  <a:lnTo>
                    <a:pt x="6" y="348"/>
                  </a:lnTo>
                  <a:lnTo>
                    <a:pt x="0" y="339"/>
                  </a:lnTo>
                  <a:lnTo>
                    <a:pt x="6" y="326"/>
                  </a:lnTo>
                  <a:lnTo>
                    <a:pt x="28" y="315"/>
                  </a:lnTo>
                  <a:lnTo>
                    <a:pt x="38" y="313"/>
                  </a:lnTo>
                  <a:lnTo>
                    <a:pt x="54" y="311"/>
                  </a:lnTo>
                  <a:lnTo>
                    <a:pt x="68" y="308"/>
                  </a:lnTo>
                  <a:lnTo>
                    <a:pt x="81" y="297"/>
                  </a:lnTo>
                  <a:lnTo>
                    <a:pt x="84" y="290"/>
                  </a:lnTo>
                  <a:lnTo>
                    <a:pt x="87" y="286"/>
                  </a:lnTo>
                  <a:lnTo>
                    <a:pt x="95" y="285"/>
                  </a:lnTo>
                  <a:lnTo>
                    <a:pt x="105" y="286"/>
                  </a:lnTo>
                  <a:lnTo>
                    <a:pt x="114" y="281"/>
                  </a:lnTo>
                  <a:lnTo>
                    <a:pt x="122" y="274"/>
                  </a:lnTo>
                  <a:lnTo>
                    <a:pt x="131" y="266"/>
                  </a:lnTo>
                  <a:lnTo>
                    <a:pt x="137" y="257"/>
                  </a:lnTo>
                  <a:lnTo>
                    <a:pt x="144" y="240"/>
                  </a:lnTo>
                  <a:lnTo>
                    <a:pt x="146" y="229"/>
                  </a:lnTo>
                  <a:lnTo>
                    <a:pt x="146" y="222"/>
                  </a:lnTo>
                  <a:lnTo>
                    <a:pt x="144" y="215"/>
                  </a:lnTo>
                  <a:lnTo>
                    <a:pt x="137" y="205"/>
                  </a:lnTo>
                  <a:lnTo>
                    <a:pt x="132" y="197"/>
                  </a:lnTo>
                  <a:lnTo>
                    <a:pt x="134" y="186"/>
                  </a:lnTo>
                  <a:lnTo>
                    <a:pt x="137" y="175"/>
                  </a:lnTo>
                  <a:lnTo>
                    <a:pt x="140" y="161"/>
                  </a:lnTo>
                  <a:lnTo>
                    <a:pt x="141" y="148"/>
                  </a:lnTo>
                  <a:lnTo>
                    <a:pt x="140" y="135"/>
                  </a:lnTo>
                  <a:lnTo>
                    <a:pt x="137" y="120"/>
                  </a:lnTo>
                  <a:lnTo>
                    <a:pt x="134" y="108"/>
                  </a:lnTo>
                  <a:lnTo>
                    <a:pt x="130" y="103"/>
                  </a:lnTo>
                  <a:lnTo>
                    <a:pt x="130" y="92"/>
                  </a:lnTo>
                  <a:lnTo>
                    <a:pt x="137" y="89"/>
                  </a:lnTo>
                  <a:lnTo>
                    <a:pt x="146" y="85"/>
                  </a:lnTo>
                  <a:lnTo>
                    <a:pt x="153" y="71"/>
                  </a:lnTo>
                  <a:lnTo>
                    <a:pt x="154" y="64"/>
                  </a:lnTo>
                  <a:lnTo>
                    <a:pt x="156" y="51"/>
                  </a:lnTo>
                  <a:lnTo>
                    <a:pt x="160" y="45"/>
                  </a:lnTo>
                  <a:lnTo>
                    <a:pt x="163" y="37"/>
                  </a:lnTo>
                  <a:lnTo>
                    <a:pt x="160" y="29"/>
                  </a:lnTo>
                  <a:lnTo>
                    <a:pt x="156" y="21"/>
                  </a:lnTo>
                  <a:lnTo>
                    <a:pt x="156" y="11"/>
                  </a:lnTo>
                  <a:lnTo>
                    <a:pt x="151" y="8"/>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3" name="Freeform 21"/>
            <p:cNvSpPr>
              <a:spLocks/>
            </p:cNvSpPr>
            <p:nvPr/>
          </p:nvSpPr>
          <p:spPr bwMode="auto">
            <a:xfrm>
              <a:off x="5740400" y="2722588"/>
              <a:ext cx="704850" cy="536588"/>
            </a:xfrm>
            <a:custGeom>
              <a:avLst/>
              <a:gdLst>
                <a:gd name="T0" fmla="*/ 2147483647 w 444"/>
                <a:gd name="T1" fmla="*/ 2147483647 h 338"/>
                <a:gd name="T2" fmla="*/ 2147483647 w 444"/>
                <a:gd name="T3" fmla="*/ 2147483647 h 338"/>
                <a:gd name="T4" fmla="*/ 2147483647 w 444"/>
                <a:gd name="T5" fmla="*/ 2147483647 h 338"/>
                <a:gd name="T6" fmla="*/ 2147483647 w 444"/>
                <a:gd name="T7" fmla="*/ 2147483647 h 338"/>
                <a:gd name="T8" fmla="*/ 2147483647 w 444"/>
                <a:gd name="T9" fmla="*/ 2147483647 h 338"/>
                <a:gd name="T10" fmla="*/ 2147483647 w 444"/>
                <a:gd name="T11" fmla="*/ 2147483647 h 338"/>
                <a:gd name="T12" fmla="*/ 2147483647 w 444"/>
                <a:gd name="T13" fmla="*/ 2147483647 h 338"/>
                <a:gd name="T14" fmla="*/ 2147483647 w 444"/>
                <a:gd name="T15" fmla="*/ 2147483647 h 338"/>
                <a:gd name="T16" fmla="*/ 2147483647 w 444"/>
                <a:gd name="T17" fmla="*/ 2147483647 h 338"/>
                <a:gd name="T18" fmla="*/ 2147483647 w 444"/>
                <a:gd name="T19" fmla="*/ 2147483647 h 338"/>
                <a:gd name="T20" fmla="*/ 2147483647 w 444"/>
                <a:gd name="T21" fmla="*/ 2147483647 h 338"/>
                <a:gd name="T22" fmla="*/ 2147483647 w 444"/>
                <a:gd name="T23" fmla="*/ 2147483647 h 338"/>
                <a:gd name="T24" fmla="*/ 2147483647 w 444"/>
                <a:gd name="T25" fmla="*/ 2147483647 h 338"/>
                <a:gd name="T26" fmla="*/ 2147483647 w 444"/>
                <a:gd name="T27" fmla="*/ 2147483647 h 338"/>
                <a:gd name="T28" fmla="*/ 2147483647 w 444"/>
                <a:gd name="T29" fmla="*/ 2147483647 h 338"/>
                <a:gd name="T30" fmla="*/ 2147483647 w 444"/>
                <a:gd name="T31" fmla="*/ 0 h 338"/>
                <a:gd name="T32" fmla="*/ 2147483647 w 444"/>
                <a:gd name="T33" fmla="*/ 2147483647 h 338"/>
                <a:gd name="T34" fmla="*/ 2147483647 w 444"/>
                <a:gd name="T35" fmla="*/ 2147483647 h 338"/>
                <a:gd name="T36" fmla="*/ 2147483647 w 444"/>
                <a:gd name="T37" fmla="*/ 2147483647 h 338"/>
                <a:gd name="T38" fmla="*/ 2147483647 w 444"/>
                <a:gd name="T39" fmla="*/ 2147483647 h 338"/>
                <a:gd name="T40" fmla="*/ 2147483647 w 444"/>
                <a:gd name="T41" fmla="*/ 2147483647 h 338"/>
                <a:gd name="T42" fmla="*/ 2147483647 w 444"/>
                <a:gd name="T43" fmla="*/ 2147483647 h 338"/>
                <a:gd name="T44" fmla="*/ 2147483647 w 444"/>
                <a:gd name="T45" fmla="*/ 2147483647 h 338"/>
                <a:gd name="T46" fmla="*/ 2147483647 w 444"/>
                <a:gd name="T47" fmla="*/ 2147483647 h 338"/>
                <a:gd name="T48" fmla="*/ 2147483647 w 444"/>
                <a:gd name="T49" fmla="*/ 2147483647 h 338"/>
                <a:gd name="T50" fmla="*/ 2147483647 w 444"/>
                <a:gd name="T51" fmla="*/ 2147483647 h 338"/>
                <a:gd name="T52" fmla="*/ 2147483647 w 444"/>
                <a:gd name="T53" fmla="*/ 2147483647 h 338"/>
                <a:gd name="T54" fmla="*/ 2147483647 w 444"/>
                <a:gd name="T55" fmla="*/ 2147483647 h 338"/>
                <a:gd name="T56" fmla="*/ 2147483647 w 444"/>
                <a:gd name="T57" fmla="*/ 2147483647 h 338"/>
                <a:gd name="T58" fmla="*/ 2147483647 w 444"/>
                <a:gd name="T59" fmla="*/ 2147483647 h 338"/>
                <a:gd name="T60" fmla="*/ 2147483647 w 444"/>
                <a:gd name="T61" fmla="*/ 2147483647 h 338"/>
                <a:gd name="T62" fmla="*/ 2147483647 w 444"/>
                <a:gd name="T63" fmla="*/ 2147483647 h 338"/>
                <a:gd name="T64" fmla="*/ 2147483647 w 444"/>
                <a:gd name="T65" fmla="*/ 2147483647 h 338"/>
                <a:gd name="T66" fmla="*/ 2147483647 w 444"/>
                <a:gd name="T67" fmla="*/ 2147483647 h 338"/>
                <a:gd name="T68" fmla="*/ 2147483647 w 444"/>
                <a:gd name="T69" fmla="*/ 2147483647 h 338"/>
                <a:gd name="T70" fmla="*/ 2147483647 w 444"/>
                <a:gd name="T71" fmla="*/ 2147483647 h 338"/>
                <a:gd name="T72" fmla="*/ 2147483647 w 444"/>
                <a:gd name="T73" fmla="*/ 2147483647 h 338"/>
                <a:gd name="T74" fmla="*/ 2147483647 w 444"/>
                <a:gd name="T75" fmla="*/ 2147483647 h 338"/>
                <a:gd name="T76" fmla="*/ 2147483647 w 444"/>
                <a:gd name="T77" fmla="*/ 2147483647 h 338"/>
                <a:gd name="T78" fmla="*/ 2147483647 w 444"/>
                <a:gd name="T79" fmla="*/ 2147483647 h 338"/>
                <a:gd name="T80" fmla="*/ 2147483647 w 444"/>
                <a:gd name="T81" fmla="*/ 2147483647 h 338"/>
                <a:gd name="T82" fmla="*/ 2147483647 w 444"/>
                <a:gd name="T83" fmla="*/ 2147483647 h 338"/>
                <a:gd name="T84" fmla="*/ 2147483647 w 444"/>
                <a:gd name="T85" fmla="*/ 2147483647 h 338"/>
                <a:gd name="T86" fmla="*/ 2147483647 w 444"/>
                <a:gd name="T87" fmla="*/ 2147483647 h 338"/>
                <a:gd name="T88" fmla="*/ 2147483647 w 444"/>
                <a:gd name="T89" fmla="*/ 2147483647 h 338"/>
                <a:gd name="T90" fmla="*/ 2147483647 w 444"/>
                <a:gd name="T91" fmla="*/ 2147483647 h 338"/>
                <a:gd name="T92" fmla="*/ 2147483647 w 444"/>
                <a:gd name="T93" fmla="*/ 2147483647 h 338"/>
                <a:gd name="T94" fmla="*/ 2147483647 w 444"/>
                <a:gd name="T95" fmla="*/ 2147483647 h 338"/>
                <a:gd name="T96" fmla="*/ 2147483647 w 444"/>
                <a:gd name="T97" fmla="*/ 2147483647 h 338"/>
                <a:gd name="T98" fmla="*/ 2147483647 w 444"/>
                <a:gd name="T99" fmla="*/ 2147483647 h 338"/>
                <a:gd name="T100" fmla="*/ 2147483647 w 444"/>
                <a:gd name="T101" fmla="*/ 2147483647 h 338"/>
                <a:gd name="T102" fmla="*/ 2147483647 w 444"/>
                <a:gd name="T103" fmla="*/ 2147483647 h 338"/>
                <a:gd name="T104" fmla="*/ 2147483647 w 444"/>
                <a:gd name="T105" fmla="*/ 2147483647 h 338"/>
                <a:gd name="T106" fmla="*/ 2147483647 w 444"/>
                <a:gd name="T107" fmla="*/ 2147483647 h 33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44"/>
                <a:gd name="T163" fmla="*/ 0 h 338"/>
                <a:gd name="T164" fmla="*/ 444 w 444"/>
                <a:gd name="T165" fmla="*/ 338 h 33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44" h="338">
                  <a:moveTo>
                    <a:pt x="0" y="135"/>
                  </a:moveTo>
                  <a:lnTo>
                    <a:pt x="13" y="131"/>
                  </a:lnTo>
                  <a:lnTo>
                    <a:pt x="24" y="134"/>
                  </a:lnTo>
                  <a:lnTo>
                    <a:pt x="32" y="134"/>
                  </a:lnTo>
                  <a:lnTo>
                    <a:pt x="34" y="129"/>
                  </a:lnTo>
                  <a:lnTo>
                    <a:pt x="47" y="126"/>
                  </a:lnTo>
                  <a:lnTo>
                    <a:pt x="55" y="131"/>
                  </a:lnTo>
                  <a:lnTo>
                    <a:pt x="67" y="135"/>
                  </a:lnTo>
                  <a:lnTo>
                    <a:pt x="73" y="134"/>
                  </a:lnTo>
                  <a:lnTo>
                    <a:pt x="77" y="131"/>
                  </a:lnTo>
                  <a:lnTo>
                    <a:pt x="93" y="126"/>
                  </a:lnTo>
                  <a:lnTo>
                    <a:pt x="109" y="123"/>
                  </a:lnTo>
                  <a:lnTo>
                    <a:pt x="126" y="123"/>
                  </a:lnTo>
                  <a:lnTo>
                    <a:pt x="132" y="120"/>
                  </a:lnTo>
                  <a:lnTo>
                    <a:pt x="149" y="120"/>
                  </a:lnTo>
                  <a:lnTo>
                    <a:pt x="156" y="119"/>
                  </a:lnTo>
                  <a:lnTo>
                    <a:pt x="161" y="118"/>
                  </a:lnTo>
                  <a:lnTo>
                    <a:pt x="167" y="120"/>
                  </a:lnTo>
                  <a:lnTo>
                    <a:pt x="172" y="120"/>
                  </a:lnTo>
                  <a:lnTo>
                    <a:pt x="173" y="115"/>
                  </a:lnTo>
                  <a:lnTo>
                    <a:pt x="174" y="110"/>
                  </a:lnTo>
                  <a:lnTo>
                    <a:pt x="179" y="107"/>
                  </a:lnTo>
                  <a:lnTo>
                    <a:pt x="195" y="96"/>
                  </a:lnTo>
                  <a:lnTo>
                    <a:pt x="199" y="94"/>
                  </a:lnTo>
                  <a:lnTo>
                    <a:pt x="204" y="92"/>
                  </a:lnTo>
                  <a:lnTo>
                    <a:pt x="218" y="91"/>
                  </a:lnTo>
                  <a:lnTo>
                    <a:pt x="232" y="87"/>
                  </a:lnTo>
                  <a:lnTo>
                    <a:pt x="237" y="84"/>
                  </a:lnTo>
                  <a:lnTo>
                    <a:pt x="241" y="81"/>
                  </a:lnTo>
                  <a:lnTo>
                    <a:pt x="246" y="74"/>
                  </a:lnTo>
                  <a:lnTo>
                    <a:pt x="253" y="69"/>
                  </a:lnTo>
                  <a:lnTo>
                    <a:pt x="264" y="65"/>
                  </a:lnTo>
                  <a:lnTo>
                    <a:pt x="271" y="57"/>
                  </a:lnTo>
                  <a:lnTo>
                    <a:pt x="279" y="55"/>
                  </a:lnTo>
                  <a:lnTo>
                    <a:pt x="288" y="55"/>
                  </a:lnTo>
                  <a:lnTo>
                    <a:pt x="303" y="45"/>
                  </a:lnTo>
                  <a:lnTo>
                    <a:pt x="306" y="34"/>
                  </a:lnTo>
                  <a:lnTo>
                    <a:pt x="316" y="22"/>
                  </a:lnTo>
                  <a:lnTo>
                    <a:pt x="328" y="19"/>
                  </a:lnTo>
                  <a:lnTo>
                    <a:pt x="338" y="16"/>
                  </a:lnTo>
                  <a:lnTo>
                    <a:pt x="348" y="8"/>
                  </a:lnTo>
                  <a:lnTo>
                    <a:pt x="360" y="4"/>
                  </a:lnTo>
                  <a:lnTo>
                    <a:pt x="370" y="5"/>
                  </a:lnTo>
                  <a:lnTo>
                    <a:pt x="376" y="11"/>
                  </a:lnTo>
                  <a:lnTo>
                    <a:pt x="388" y="11"/>
                  </a:lnTo>
                  <a:lnTo>
                    <a:pt x="410" y="6"/>
                  </a:lnTo>
                  <a:lnTo>
                    <a:pt x="424" y="0"/>
                  </a:lnTo>
                  <a:lnTo>
                    <a:pt x="433" y="0"/>
                  </a:lnTo>
                  <a:lnTo>
                    <a:pt x="433" y="6"/>
                  </a:lnTo>
                  <a:lnTo>
                    <a:pt x="438" y="7"/>
                  </a:lnTo>
                  <a:lnTo>
                    <a:pt x="443" y="8"/>
                  </a:lnTo>
                  <a:lnTo>
                    <a:pt x="443" y="15"/>
                  </a:lnTo>
                  <a:lnTo>
                    <a:pt x="438" y="26"/>
                  </a:lnTo>
                  <a:lnTo>
                    <a:pt x="429" y="34"/>
                  </a:lnTo>
                  <a:lnTo>
                    <a:pt x="428" y="37"/>
                  </a:lnTo>
                  <a:lnTo>
                    <a:pt x="426" y="42"/>
                  </a:lnTo>
                  <a:lnTo>
                    <a:pt x="426" y="50"/>
                  </a:lnTo>
                  <a:lnTo>
                    <a:pt x="414" y="57"/>
                  </a:lnTo>
                  <a:lnTo>
                    <a:pt x="412" y="57"/>
                  </a:lnTo>
                  <a:lnTo>
                    <a:pt x="405" y="57"/>
                  </a:lnTo>
                  <a:lnTo>
                    <a:pt x="398" y="58"/>
                  </a:lnTo>
                  <a:lnTo>
                    <a:pt x="385" y="61"/>
                  </a:lnTo>
                  <a:lnTo>
                    <a:pt x="373" y="68"/>
                  </a:lnTo>
                  <a:lnTo>
                    <a:pt x="374" y="73"/>
                  </a:lnTo>
                  <a:lnTo>
                    <a:pt x="378" y="79"/>
                  </a:lnTo>
                  <a:lnTo>
                    <a:pt x="383" y="96"/>
                  </a:lnTo>
                  <a:lnTo>
                    <a:pt x="378" y="107"/>
                  </a:lnTo>
                  <a:lnTo>
                    <a:pt x="370" y="110"/>
                  </a:lnTo>
                  <a:lnTo>
                    <a:pt x="360" y="120"/>
                  </a:lnTo>
                  <a:lnTo>
                    <a:pt x="353" y="129"/>
                  </a:lnTo>
                  <a:lnTo>
                    <a:pt x="341" y="135"/>
                  </a:lnTo>
                  <a:lnTo>
                    <a:pt x="330" y="138"/>
                  </a:lnTo>
                  <a:lnTo>
                    <a:pt x="321" y="142"/>
                  </a:lnTo>
                  <a:lnTo>
                    <a:pt x="318" y="151"/>
                  </a:lnTo>
                  <a:lnTo>
                    <a:pt x="317" y="156"/>
                  </a:lnTo>
                  <a:lnTo>
                    <a:pt x="318" y="162"/>
                  </a:lnTo>
                  <a:lnTo>
                    <a:pt x="318" y="168"/>
                  </a:lnTo>
                  <a:lnTo>
                    <a:pt x="318" y="173"/>
                  </a:lnTo>
                  <a:lnTo>
                    <a:pt x="320" y="180"/>
                  </a:lnTo>
                  <a:lnTo>
                    <a:pt x="320" y="186"/>
                  </a:lnTo>
                  <a:lnTo>
                    <a:pt x="309" y="188"/>
                  </a:lnTo>
                  <a:lnTo>
                    <a:pt x="297" y="195"/>
                  </a:lnTo>
                  <a:lnTo>
                    <a:pt x="284" y="199"/>
                  </a:lnTo>
                  <a:lnTo>
                    <a:pt x="276" y="204"/>
                  </a:lnTo>
                  <a:lnTo>
                    <a:pt x="274" y="206"/>
                  </a:lnTo>
                  <a:lnTo>
                    <a:pt x="271" y="210"/>
                  </a:lnTo>
                  <a:lnTo>
                    <a:pt x="271" y="224"/>
                  </a:lnTo>
                  <a:lnTo>
                    <a:pt x="274" y="234"/>
                  </a:lnTo>
                  <a:lnTo>
                    <a:pt x="274" y="238"/>
                  </a:lnTo>
                  <a:lnTo>
                    <a:pt x="274" y="243"/>
                  </a:lnTo>
                  <a:lnTo>
                    <a:pt x="274" y="245"/>
                  </a:lnTo>
                  <a:lnTo>
                    <a:pt x="274" y="248"/>
                  </a:lnTo>
                  <a:lnTo>
                    <a:pt x="268" y="252"/>
                  </a:lnTo>
                  <a:lnTo>
                    <a:pt x="259" y="267"/>
                  </a:lnTo>
                  <a:lnTo>
                    <a:pt x="264" y="274"/>
                  </a:lnTo>
                  <a:lnTo>
                    <a:pt x="268" y="280"/>
                  </a:lnTo>
                  <a:lnTo>
                    <a:pt x="264" y="283"/>
                  </a:lnTo>
                  <a:lnTo>
                    <a:pt x="257" y="287"/>
                  </a:lnTo>
                  <a:lnTo>
                    <a:pt x="248" y="300"/>
                  </a:lnTo>
                  <a:lnTo>
                    <a:pt x="248" y="307"/>
                  </a:lnTo>
                  <a:lnTo>
                    <a:pt x="248" y="311"/>
                  </a:lnTo>
                  <a:lnTo>
                    <a:pt x="246" y="307"/>
                  </a:lnTo>
                  <a:lnTo>
                    <a:pt x="241" y="303"/>
                  </a:lnTo>
                  <a:lnTo>
                    <a:pt x="232" y="303"/>
                  </a:lnTo>
                  <a:lnTo>
                    <a:pt x="227" y="307"/>
                  </a:lnTo>
                  <a:lnTo>
                    <a:pt x="222" y="313"/>
                  </a:lnTo>
                  <a:lnTo>
                    <a:pt x="215" y="315"/>
                  </a:lnTo>
                  <a:lnTo>
                    <a:pt x="207" y="321"/>
                  </a:lnTo>
                  <a:lnTo>
                    <a:pt x="199" y="329"/>
                  </a:lnTo>
                  <a:lnTo>
                    <a:pt x="195" y="337"/>
                  </a:lnTo>
                  <a:lnTo>
                    <a:pt x="188" y="329"/>
                  </a:lnTo>
                  <a:lnTo>
                    <a:pt x="193" y="323"/>
                  </a:lnTo>
                  <a:lnTo>
                    <a:pt x="199" y="318"/>
                  </a:lnTo>
                  <a:lnTo>
                    <a:pt x="200" y="312"/>
                  </a:lnTo>
                  <a:lnTo>
                    <a:pt x="199" y="306"/>
                  </a:lnTo>
                  <a:lnTo>
                    <a:pt x="199" y="302"/>
                  </a:lnTo>
                  <a:lnTo>
                    <a:pt x="199" y="298"/>
                  </a:lnTo>
                  <a:lnTo>
                    <a:pt x="197" y="290"/>
                  </a:lnTo>
                  <a:lnTo>
                    <a:pt x="197" y="279"/>
                  </a:lnTo>
                  <a:lnTo>
                    <a:pt x="202" y="277"/>
                  </a:lnTo>
                  <a:lnTo>
                    <a:pt x="209" y="279"/>
                  </a:lnTo>
                  <a:lnTo>
                    <a:pt x="214" y="274"/>
                  </a:lnTo>
                  <a:lnTo>
                    <a:pt x="216" y="263"/>
                  </a:lnTo>
                  <a:lnTo>
                    <a:pt x="226" y="248"/>
                  </a:lnTo>
                  <a:lnTo>
                    <a:pt x="233" y="244"/>
                  </a:lnTo>
                  <a:lnTo>
                    <a:pt x="238" y="241"/>
                  </a:lnTo>
                  <a:lnTo>
                    <a:pt x="237" y="233"/>
                  </a:lnTo>
                  <a:lnTo>
                    <a:pt x="228" y="226"/>
                  </a:lnTo>
                  <a:lnTo>
                    <a:pt x="222" y="222"/>
                  </a:lnTo>
                  <a:lnTo>
                    <a:pt x="222" y="206"/>
                  </a:lnTo>
                  <a:lnTo>
                    <a:pt x="224" y="193"/>
                  </a:lnTo>
                  <a:lnTo>
                    <a:pt x="224" y="183"/>
                  </a:lnTo>
                  <a:lnTo>
                    <a:pt x="209" y="177"/>
                  </a:lnTo>
                  <a:lnTo>
                    <a:pt x="197" y="177"/>
                  </a:lnTo>
                  <a:lnTo>
                    <a:pt x="182" y="180"/>
                  </a:lnTo>
                  <a:lnTo>
                    <a:pt x="174" y="188"/>
                  </a:lnTo>
                  <a:lnTo>
                    <a:pt x="167" y="195"/>
                  </a:lnTo>
                  <a:lnTo>
                    <a:pt x="156" y="196"/>
                  </a:lnTo>
                  <a:lnTo>
                    <a:pt x="151" y="195"/>
                  </a:lnTo>
                  <a:lnTo>
                    <a:pt x="151" y="189"/>
                  </a:lnTo>
                  <a:lnTo>
                    <a:pt x="151" y="184"/>
                  </a:lnTo>
                  <a:lnTo>
                    <a:pt x="146" y="180"/>
                  </a:lnTo>
                  <a:lnTo>
                    <a:pt x="136" y="177"/>
                  </a:lnTo>
                  <a:lnTo>
                    <a:pt x="122" y="180"/>
                  </a:lnTo>
                  <a:lnTo>
                    <a:pt x="75" y="177"/>
                  </a:lnTo>
                  <a:lnTo>
                    <a:pt x="64" y="175"/>
                  </a:lnTo>
                  <a:lnTo>
                    <a:pt x="52" y="177"/>
                  </a:lnTo>
                  <a:lnTo>
                    <a:pt x="45" y="181"/>
                  </a:lnTo>
                  <a:lnTo>
                    <a:pt x="40" y="188"/>
                  </a:lnTo>
                  <a:lnTo>
                    <a:pt x="32" y="196"/>
                  </a:lnTo>
                  <a:lnTo>
                    <a:pt x="24" y="202"/>
                  </a:lnTo>
                  <a:lnTo>
                    <a:pt x="17" y="204"/>
                  </a:lnTo>
                  <a:lnTo>
                    <a:pt x="11" y="204"/>
                  </a:lnTo>
                  <a:lnTo>
                    <a:pt x="6" y="199"/>
                  </a:lnTo>
                  <a:lnTo>
                    <a:pt x="0" y="191"/>
                  </a:lnTo>
                  <a:lnTo>
                    <a:pt x="4" y="184"/>
                  </a:lnTo>
                  <a:lnTo>
                    <a:pt x="9" y="177"/>
                  </a:lnTo>
                  <a:lnTo>
                    <a:pt x="9" y="172"/>
                  </a:lnTo>
                  <a:lnTo>
                    <a:pt x="9" y="164"/>
                  </a:lnTo>
                  <a:lnTo>
                    <a:pt x="9" y="160"/>
                  </a:lnTo>
                  <a:lnTo>
                    <a:pt x="9" y="154"/>
                  </a:lnTo>
                  <a:lnTo>
                    <a:pt x="5" y="144"/>
                  </a:lnTo>
                  <a:lnTo>
                    <a:pt x="0" y="135"/>
                  </a:lnTo>
                </a:path>
              </a:pathLst>
            </a:custGeom>
            <a:solidFill>
              <a:srgbClr val="3DB93D"/>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4" name="Freeform 22"/>
            <p:cNvSpPr>
              <a:spLocks/>
            </p:cNvSpPr>
            <p:nvPr/>
          </p:nvSpPr>
          <p:spPr bwMode="auto">
            <a:xfrm>
              <a:off x="4005263" y="4781624"/>
              <a:ext cx="539750" cy="768368"/>
            </a:xfrm>
            <a:custGeom>
              <a:avLst/>
              <a:gdLst>
                <a:gd name="T0" fmla="*/ 2147483647 w 340"/>
                <a:gd name="T1" fmla="*/ 2147483647 h 484"/>
                <a:gd name="T2" fmla="*/ 2147483647 w 340"/>
                <a:gd name="T3" fmla="*/ 2147483647 h 484"/>
                <a:gd name="T4" fmla="*/ 2147483647 w 340"/>
                <a:gd name="T5" fmla="*/ 2147483647 h 484"/>
                <a:gd name="T6" fmla="*/ 2147483647 w 340"/>
                <a:gd name="T7" fmla="*/ 2147483647 h 484"/>
                <a:gd name="T8" fmla="*/ 2147483647 w 340"/>
                <a:gd name="T9" fmla="*/ 2147483647 h 484"/>
                <a:gd name="T10" fmla="*/ 2147483647 w 340"/>
                <a:gd name="T11" fmla="*/ 2147483647 h 484"/>
                <a:gd name="T12" fmla="*/ 2147483647 w 340"/>
                <a:gd name="T13" fmla="*/ 2147483647 h 484"/>
                <a:gd name="T14" fmla="*/ 2147483647 w 340"/>
                <a:gd name="T15" fmla="*/ 2147483647 h 484"/>
                <a:gd name="T16" fmla="*/ 2147483647 w 340"/>
                <a:gd name="T17" fmla="*/ 2147483647 h 484"/>
                <a:gd name="T18" fmla="*/ 2147483647 w 340"/>
                <a:gd name="T19" fmla="*/ 2147483647 h 484"/>
                <a:gd name="T20" fmla="*/ 2147483647 w 340"/>
                <a:gd name="T21" fmla="*/ 2147483647 h 484"/>
                <a:gd name="T22" fmla="*/ 2147483647 w 340"/>
                <a:gd name="T23" fmla="*/ 2147483647 h 484"/>
                <a:gd name="T24" fmla="*/ 2147483647 w 340"/>
                <a:gd name="T25" fmla="*/ 2147483647 h 484"/>
                <a:gd name="T26" fmla="*/ 2147483647 w 340"/>
                <a:gd name="T27" fmla="*/ 2147483647 h 484"/>
                <a:gd name="T28" fmla="*/ 2147483647 w 340"/>
                <a:gd name="T29" fmla="*/ 2147483647 h 484"/>
                <a:gd name="T30" fmla="*/ 2147483647 w 340"/>
                <a:gd name="T31" fmla="*/ 2147483647 h 484"/>
                <a:gd name="T32" fmla="*/ 2147483647 w 340"/>
                <a:gd name="T33" fmla="*/ 2147483647 h 484"/>
                <a:gd name="T34" fmla="*/ 2147483647 w 340"/>
                <a:gd name="T35" fmla="*/ 2147483647 h 484"/>
                <a:gd name="T36" fmla="*/ 2147483647 w 340"/>
                <a:gd name="T37" fmla="*/ 2147483647 h 484"/>
                <a:gd name="T38" fmla="*/ 2147483647 w 340"/>
                <a:gd name="T39" fmla="*/ 2147483647 h 484"/>
                <a:gd name="T40" fmla="*/ 2147483647 w 340"/>
                <a:gd name="T41" fmla="*/ 2147483647 h 484"/>
                <a:gd name="T42" fmla="*/ 2147483647 w 340"/>
                <a:gd name="T43" fmla="*/ 2147483647 h 484"/>
                <a:gd name="T44" fmla="*/ 2147483647 w 340"/>
                <a:gd name="T45" fmla="*/ 2147483647 h 484"/>
                <a:gd name="T46" fmla="*/ 2147483647 w 340"/>
                <a:gd name="T47" fmla="*/ 2147483647 h 484"/>
                <a:gd name="T48" fmla="*/ 2147483647 w 340"/>
                <a:gd name="T49" fmla="*/ 2147483647 h 484"/>
                <a:gd name="T50" fmla="*/ 2147483647 w 340"/>
                <a:gd name="T51" fmla="*/ 2147483647 h 484"/>
                <a:gd name="T52" fmla="*/ 2147483647 w 340"/>
                <a:gd name="T53" fmla="*/ 2147483647 h 484"/>
                <a:gd name="T54" fmla="*/ 2147483647 w 340"/>
                <a:gd name="T55" fmla="*/ 2147483647 h 484"/>
                <a:gd name="T56" fmla="*/ 2147483647 w 340"/>
                <a:gd name="T57" fmla="*/ 2147483647 h 484"/>
                <a:gd name="T58" fmla="*/ 2147483647 w 340"/>
                <a:gd name="T59" fmla="*/ 2147483647 h 484"/>
                <a:gd name="T60" fmla="*/ 2147483647 w 340"/>
                <a:gd name="T61" fmla="*/ 2147483647 h 484"/>
                <a:gd name="T62" fmla="*/ 2147483647 w 340"/>
                <a:gd name="T63" fmla="*/ 2147483647 h 484"/>
                <a:gd name="T64" fmla="*/ 2147483647 w 340"/>
                <a:gd name="T65" fmla="*/ 2147483647 h 484"/>
                <a:gd name="T66" fmla="*/ 2147483647 w 340"/>
                <a:gd name="T67" fmla="*/ 2147483647 h 484"/>
                <a:gd name="T68" fmla="*/ 2147483647 w 340"/>
                <a:gd name="T69" fmla="*/ 2147483647 h 484"/>
                <a:gd name="T70" fmla="*/ 2147483647 w 340"/>
                <a:gd name="T71" fmla="*/ 2147483647 h 484"/>
                <a:gd name="T72" fmla="*/ 2147483647 w 340"/>
                <a:gd name="T73" fmla="*/ 2147483647 h 484"/>
                <a:gd name="T74" fmla="*/ 2147483647 w 340"/>
                <a:gd name="T75" fmla="*/ 2147483647 h 484"/>
                <a:gd name="T76" fmla="*/ 2147483647 w 340"/>
                <a:gd name="T77" fmla="*/ 2147483647 h 484"/>
                <a:gd name="T78" fmla="*/ 2147483647 w 340"/>
                <a:gd name="T79" fmla="*/ 2147483647 h 484"/>
                <a:gd name="T80" fmla="*/ 2147483647 w 340"/>
                <a:gd name="T81" fmla="*/ 2147483647 h 484"/>
                <a:gd name="T82" fmla="*/ 2147483647 w 340"/>
                <a:gd name="T83" fmla="*/ 2147483647 h 484"/>
                <a:gd name="T84" fmla="*/ 2147483647 w 340"/>
                <a:gd name="T85" fmla="*/ 2147483647 h 4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40"/>
                <a:gd name="T130" fmla="*/ 0 h 484"/>
                <a:gd name="T131" fmla="*/ 340 w 340"/>
                <a:gd name="T132" fmla="*/ 484 h 4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40" h="484">
                  <a:moveTo>
                    <a:pt x="71" y="468"/>
                  </a:moveTo>
                  <a:lnTo>
                    <a:pt x="83" y="480"/>
                  </a:lnTo>
                  <a:lnTo>
                    <a:pt x="90" y="483"/>
                  </a:lnTo>
                  <a:lnTo>
                    <a:pt x="97" y="483"/>
                  </a:lnTo>
                  <a:lnTo>
                    <a:pt x="113" y="480"/>
                  </a:lnTo>
                  <a:lnTo>
                    <a:pt x="115" y="472"/>
                  </a:lnTo>
                  <a:lnTo>
                    <a:pt x="125" y="466"/>
                  </a:lnTo>
                  <a:lnTo>
                    <a:pt x="133" y="465"/>
                  </a:lnTo>
                  <a:lnTo>
                    <a:pt x="139" y="464"/>
                  </a:lnTo>
                  <a:lnTo>
                    <a:pt x="147" y="459"/>
                  </a:lnTo>
                  <a:lnTo>
                    <a:pt x="149" y="447"/>
                  </a:lnTo>
                  <a:lnTo>
                    <a:pt x="151" y="434"/>
                  </a:lnTo>
                  <a:lnTo>
                    <a:pt x="157" y="428"/>
                  </a:lnTo>
                  <a:lnTo>
                    <a:pt x="163" y="420"/>
                  </a:lnTo>
                  <a:lnTo>
                    <a:pt x="165" y="406"/>
                  </a:lnTo>
                  <a:lnTo>
                    <a:pt x="170" y="394"/>
                  </a:lnTo>
                  <a:lnTo>
                    <a:pt x="185" y="388"/>
                  </a:lnTo>
                  <a:lnTo>
                    <a:pt x="195" y="388"/>
                  </a:lnTo>
                  <a:lnTo>
                    <a:pt x="206" y="388"/>
                  </a:lnTo>
                  <a:lnTo>
                    <a:pt x="220" y="387"/>
                  </a:lnTo>
                  <a:lnTo>
                    <a:pt x="228" y="383"/>
                  </a:lnTo>
                  <a:lnTo>
                    <a:pt x="225" y="372"/>
                  </a:lnTo>
                  <a:lnTo>
                    <a:pt x="221" y="357"/>
                  </a:lnTo>
                  <a:lnTo>
                    <a:pt x="224" y="338"/>
                  </a:lnTo>
                  <a:lnTo>
                    <a:pt x="231" y="323"/>
                  </a:lnTo>
                  <a:lnTo>
                    <a:pt x="242" y="306"/>
                  </a:lnTo>
                  <a:lnTo>
                    <a:pt x="253" y="294"/>
                  </a:lnTo>
                  <a:lnTo>
                    <a:pt x="263" y="291"/>
                  </a:lnTo>
                  <a:lnTo>
                    <a:pt x="275" y="291"/>
                  </a:lnTo>
                  <a:lnTo>
                    <a:pt x="292" y="290"/>
                  </a:lnTo>
                  <a:lnTo>
                    <a:pt x="300" y="286"/>
                  </a:lnTo>
                  <a:lnTo>
                    <a:pt x="301" y="277"/>
                  </a:lnTo>
                  <a:lnTo>
                    <a:pt x="300" y="267"/>
                  </a:lnTo>
                  <a:lnTo>
                    <a:pt x="301" y="252"/>
                  </a:lnTo>
                  <a:lnTo>
                    <a:pt x="302" y="237"/>
                  </a:lnTo>
                  <a:lnTo>
                    <a:pt x="295" y="218"/>
                  </a:lnTo>
                  <a:lnTo>
                    <a:pt x="290" y="198"/>
                  </a:lnTo>
                  <a:lnTo>
                    <a:pt x="292" y="170"/>
                  </a:lnTo>
                  <a:lnTo>
                    <a:pt x="302" y="153"/>
                  </a:lnTo>
                  <a:lnTo>
                    <a:pt x="315" y="137"/>
                  </a:lnTo>
                  <a:lnTo>
                    <a:pt x="328" y="118"/>
                  </a:lnTo>
                  <a:lnTo>
                    <a:pt x="335" y="97"/>
                  </a:lnTo>
                  <a:lnTo>
                    <a:pt x="335" y="83"/>
                  </a:lnTo>
                  <a:lnTo>
                    <a:pt x="335" y="68"/>
                  </a:lnTo>
                  <a:lnTo>
                    <a:pt x="335" y="56"/>
                  </a:lnTo>
                  <a:lnTo>
                    <a:pt x="335" y="44"/>
                  </a:lnTo>
                  <a:lnTo>
                    <a:pt x="337" y="33"/>
                  </a:lnTo>
                  <a:lnTo>
                    <a:pt x="339" y="22"/>
                  </a:lnTo>
                  <a:lnTo>
                    <a:pt x="339" y="7"/>
                  </a:lnTo>
                  <a:lnTo>
                    <a:pt x="335" y="0"/>
                  </a:lnTo>
                  <a:lnTo>
                    <a:pt x="328" y="1"/>
                  </a:lnTo>
                  <a:lnTo>
                    <a:pt x="320" y="8"/>
                  </a:lnTo>
                  <a:lnTo>
                    <a:pt x="315" y="18"/>
                  </a:lnTo>
                  <a:lnTo>
                    <a:pt x="307" y="24"/>
                  </a:lnTo>
                  <a:lnTo>
                    <a:pt x="299" y="24"/>
                  </a:lnTo>
                  <a:lnTo>
                    <a:pt x="290" y="22"/>
                  </a:lnTo>
                  <a:lnTo>
                    <a:pt x="274" y="27"/>
                  </a:lnTo>
                  <a:lnTo>
                    <a:pt x="261" y="37"/>
                  </a:lnTo>
                  <a:lnTo>
                    <a:pt x="254" y="38"/>
                  </a:lnTo>
                  <a:lnTo>
                    <a:pt x="248" y="42"/>
                  </a:lnTo>
                  <a:lnTo>
                    <a:pt x="242" y="49"/>
                  </a:lnTo>
                  <a:lnTo>
                    <a:pt x="235" y="56"/>
                  </a:lnTo>
                  <a:lnTo>
                    <a:pt x="228" y="59"/>
                  </a:lnTo>
                  <a:lnTo>
                    <a:pt x="212" y="58"/>
                  </a:lnTo>
                  <a:lnTo>
                    <a:pt x="199" y="59"/>
                  </a:lnTo>
                  <a:lnTo>
                    <a:pt x="195" y="64"/>
                  </a:lnTo>
                  <a:lnTo>
                    <a:pt x="190" y="71"/>
                  </a:lnTo>
                  <a:lnTo>
                    <a:pt x="188" y="72"/>
                  </a:lnTo>
                  <a:lnTo>
                    <a:pt x="186" y="72"/>
                  </a:lnTo>
                  <a:lnTo>
                    <a:pt x="185" y="74"/>
                  </a:lnTo>
                  <a:lnTo>
                    <a:pt x="182" y="75"/>
                  </a:lnTo>
                  <a:lnTo>
                    <a:pt x="177" y="76"/>
                  </a:lnTo>
                  <a:lnTo>
                    <a:pt x="174" y="77"/>
                  </a:lnTo>
                  <a:lnTo>
                    <a:pt x="163" y="77"/>
                  </a:lnTo>
                  <a:lnTo>
                    <a:pt x="153" y="72"/>
                  </a:lnTo>
                  <a:lnTo>
                    <a:pt x="133" y="71"/>
                  </a:lnTo>
                  <a:lnTo>
                    <a:pt x="123" y="68"/>
                  </a:lnTo>
                  <a:lnTo>
                    <a:pt x="114" y="71"/>
                  </a:lnTo>
                  <a:lnTo>
                    <a:pt x="101" y="82"/>
                  </a:lnTo>
                  <a:lnTo>
                    <a:pt x="101" y="89"/>
                  </a:lnTo>
                  <a:lnTo>
                    <a:pt x="104" y="97"/>
                  </a:lnTo>
                  <a:lnTo>
                    <a:pt x="104" y="106"/>
                  </a:lnTo>
                  <a:lnTo>
                    <a:pt x="105" y="115"/>
                  </a:lnTo>
                  <a:lnTo>
                    <a:pt x="115" y="126"/>
                  </a:lnTo>
                  <a:lnTo>
                    <a:pt x="123" y="129"/>
                  </a:lnTo>
                  <a:lnTo>
                    <a:pt x="125" y="133"/>
                  </a:lnTo>
                  <a:lnTo>
                    <a:pt x="118" y="144"/>
                  </a:lnTo>
                  <a:lnTo>
                    <a:pt x="101" y="151"/>
                  </a:lnTo>
                  <a:lnTo>
                    <a:pt x="83" y="154"/>
                  </a:lnTo>
                  <a:lnTo>
                    <a:pt x="75" y="159"/>
                  </a:lnTo>
                  <a:lnTo>
                    <a:pt x="68" y="161"/>
                  </a:lnTo>
                  <a:lnTo>
                    <a:pt x="61" y="157"/>
                  </a:lnTo>
                  <a:lnTo>
                    <a:pt x="54" y="156"/>
                  </a:lnTo>
                  <a:lnTo>
                    <a:pt x="49" y="161"/>
                  </a:lnTo>
                  <a:lnTo>
                    <a:pt x="46" y="168"/>
                  </a:lnTo>
                  <a:lnTo>
                    <a:pt x="39" y="177"/>
                  </a:lnTo>
                  <a:lnTo>
                    <a:pt x="33" y="175"/>
                  </a:lnTo>
                  <a:lnTo>
                    <a:pt x="25" y="170"/>
                  </a:lnTo>
                  <a:lnTo>
                    <a:pt x="13" y="168"/>
                  </a:lnTo>
                  <a:lnTo>
                    <a:pt x="2" y="168"/>
                  </a:lnTo>
                  <a:lnTo>
                    <a:pt x="0" y="175"/>
                  </a:lnTo>
                  <a:lnTo>
                    <a:pt x="13" y="182"/>
                  </a:lnTo>
                  <a:lnTo>
                    <a:pt x="23" y="183"/>
                  </a:lnTo>
                  <a:lnTo>
                    <a:pt x="37" y="190"/>
                  </a:lnTo>
                  <a:lnTo>
                    <a:pt x="44" y="198"/>
                  </a:lnTo>
                  <a:lnTo>
                    <a:pt x="48" y="217"/>
                  </a:lnTo>
                  <a:lnTo>
                    <a:pt x="48" y="233"/>
                  </a:lnTo>
                  <a:lnTo>
                    <a:pt x="46" y="245"/>
                  </a:lnTo>
                  <a:lnTo>
                    <a:pt x="46" y="257"/>
                  </a:lnTo>
                  <a:lnTo>
                    <a:pt x="47" y="264"/>
                  </a:lnTo>
                  <a:lnTo>
                    <a:pt x="52" y="270"/>
                  </a:lnTo>
                  <a:lnTo>
                    <a:pt x="64" y="277"/>
                  </a:lnTo>
                  <a:lnTo>
                    <a:pt x="73" y="281"/>
                  </a:lnTo>
                  <a:lnTo>
                    <a:pt x="76" y="298"/>
                  </a:lnTo>
                  <a:lnTo>
                    <a:pt x="76" y="320"/>
                  </a:lnTo>
                  <a:lnTo>
                    <a:pt x="75" y="332"/>
                  </a:lnTo>
                  <a:lnTo>
                    <a:pt x="75" y="343"/>
                  </a:lnTo>
                  <a:lnTo>
                    <a:pt x="78" y="354"/>
                  </a:lnTo>
                  <a:lnTo>
                    <a:pt x="89" y="365"/>
                  </a:lnTo>
                  <a:lnTo>
                    <a:pt x="94" y="375"/>
                  </a:lnTo>
                  <a:lnTo>
                    <a:pt x="91" y="386"/>
                  </a:lnTo>
                  <a:lnTo>
                    <a:pt x="86" y="388"/>
                  </a:lnTo>
                  <a:lnTo>
                    <a:pt x="81" y="389"/>
                  </a:lnTo>
                  <a:lnTo>
                    <a:pt x="73" y="401"/>
                  </a:lnTo>
                  <a:lnTo>
                    <a:pt x="73" y="417"/>
                  </a:lnTo>
                  <a:lnTo>
                    <a:pt x="71" y="432"/>
                  </a:lnTo>
                  <a:lnTo>
                    <a:pt x="68" y="443"/>
                  </a:lnTo>
                  <a:lnTo>
                    <a:pt x="67" y="453"/>
                  </a:lnTo>
                  <a:lnTo>
                    <a:pt x="71" y="468"/>
                  </a:lnTo>
                </a:path>
              </a:pathLst>
            </a:custGeom>
            <a:solidFill>
              <a:srgbClr val="60C0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5" name="Freeform 23"/>
            <p:cNvSpPr>
              <a:spLocks/>
            </p:cNvSpPr>
            <p:nvPr/>
          </p:nvSpPr>
          <p:spPr bwMode="auto">
            <a:xfrm>
              <a:off x="3841750" y="4886401"/>
              <a:ext cx="330200" cy="662004"/>
            </a:xfrm>
            <a:custGeom>
              <a:avLst/>
              <a:gdLst>
                <a:gd name="T0" fmla="*/ 2147483647 w 208"/>
                <a:gd name="T1" fmla="*/ 2147483647 h 417"/>
                <a:gd name="T2" fmla="*/ 2147483647 w 208"/>
                <a:gd name="T3" fmla="*/ 2147483647 h 417"/>
                <a:gd name="T4" fmla="*/ 2147483647 w 208"/>
                <a:gd name="T5" fmla="*/ 2147483647 h 417"/>
                <a:gd name="T6" fmla="*/ 2147483647 w 208"/>
                <a:gd name="T7" fmla="*/ 2147483647 h 417"/>
                <a:gd name="T8" fmla="*/ 2147483647 w 208"/>
                <a:gd name="T9" fmla="*/ 2147483647 h 417"/>
                <a:gd name="T10" fmla="*/ 2147483647 w 208"/>
                <a:gd name="T11" fmla="*/ 2147483647 h 417"/>
                <a:gd name="T12" fmla="*/ 2147483647 w 208"/>
                <a:gd name="T13" fmla="*/ 2147483647 h 417"/>
                <a:gd name="T14" fmla="*/ 2147483647 w 208"/>
                <a:gd name="T15" fmla="*/ 2147483647 h 417"/>
                <a:gd name="T16" fmla="*/ 2147483647 w 208"/>
                <a:gd name="T17" fmla="*/ 2147483647 h 417"/>
                <a:gd name="T18" fmla="*/ 2147483647 w 208"/>
                <a:gd name="T19" fmla="*/ 2147483647 h 417"/>
                <a:gd name="T20" fmla="*/ 2147483647 w 208"/>
                <a:gd name="T21" fmla="*/ 2147483647 h 417"/>
                <a:gd name="T22" fmla="*/ 2147483647 w 208"/>
                <a:gd name="T23" fmla="*/ 2147483647 h 417"/>
                <a:gd name="T24" fmla="*/ 2147483647 w 208"/>
                <a:gd name="T25" fmla="*/ 2147483647 h 417"/>
                <a:gd name="T26" fmla="*/ 2147483647 w 208"/>
                <a:gd name="T27" fmla="*/ 2147483647 h 417"/>
                <a:gd name="T28" fmla="*/ 2147483647 w 208"/>
                <a:gd name="T29" fmla="*/ 2147483647 h 417"/>
                <a:gd name="T30" fmla="*/ 2147483647 w 208"/>
                <a:gd name="T31" fmla="*/ 2147483647 h 417"/>
                <a:gd name="T32" fmla="*/ 2147483647 w 208"/>
                <a:gd name="T33" fmla="*/ 2147483647 h 417"/>
                <a:gd name="T34" fmla="*/ 2147483647 w 208"/>
                <a:gd name="T35" fmla="*/ 2147483647 h 417"/>
                <a:gd name="T36" fmla="*/ 2147483647 w 208"/>
                <a:gd name="T37" fmla="*/ 2147483647 h 417"/>
                <a:gd name="T38" fmla="*/ 2147483647 w 208"/>
                <a:gd name="T39" fmla="*/ 2147483647 h 417"/>
                <a:gd name="T40" fmla="*/ 2147483647 w 208"/>
                <a:gd name="T41" fmla="*/ 2147483647 h 417"/>
                <a:gd name="T42" fmla="*/ 2147483647 w 208"/>
                <a:gd name="T43" fmla="*/ 2147483647 h 417"/>
                <a:gd name="T44" fmla="*/ 2147483647 w 208"/>
                <a:gd name="T45" fmla="*/ 2147483647 h 417"/>
                <a:gd name="T46" fmla="*/ 2147483647 w 208"/>
                <a:gd name="T47" fmla="*/ 2147483647 h 417"/>
                <a:gd name="T48" fmla="*/ 2147483647 w 208"/>
                <a:gd name="T49" fmla="*/ 2147483647 h 417"/>
                <a:gd name="T50" fmla="*/ 2147483647 w 208"/>
                <a:gd name="T51" fmla="*/ 2147483647 h 417"/>
                <a:gd name="T52" fmla="*/ 2147483647 w 208"/>
                <a:gd name="T53" fmla="*/ 2147483647 h 417"/>
                <a:gd name="T54" fmla="*/ 2147483647 w 208"/>
                <a:gd name="T55" fmla="*/ 2147483647 h 417"/>
                <a:gd name="T56" fmla="*/ 2147483647 w 208"/>
                <a:gd name="T57" fmla="*/ 2147483647 h 417"/>
                <a:gd name="T58" fmla="*/ 2147483647 w 208"/>
                <a:gd name="T59" fmla="*/ 2147483647 h 417"/>
                <a:gd name="T60" fmla="*/ 2147483647 w 208"/>
                <a:gd name="T61" fmla="*/ 2147483647 h 417"/>
                <a:gd name="T62" fmla="*/ 2147483647 w 208"/>
                <a:gd name="T63" fmla="*/ 2147483647 h 417"/>
                <a:gd name="T64" fmla="*/ 2147483647 w 208"/>
                <a:gd name="T65" fmla="*/ 2147483647 h 417"/>
                <a:gd name="T66" fmla="*/ 2147483647 w 208"/>
                <a:gd name="T67" fmla="*/ 2147483647 h 417"/>
                <a:gd name="T68" fmla="*/ 2147483647 w 208"/>
                <a:gd name="T69" fmla="*/ 2147483647 h 417"/>
                <a:gd name="T70" fmla="*/ 2147483647 w 208"/>
                <a:gd name="T71" fmla="*/ 2147483647 h 417"/>
                <a:gd name="T72" fmla="*/ 2147483647 w 208"/>
                <a:gd name="T73" fmla="*/ 2147483647 h 417"/>
                <a:gd name="T74" fmla="*/ 0 w 208"/>
                <a:gd name="T75" fmla="*/ 0 h 41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08"/>
                <a:gd name="T115" fmla="*/ 0 h 417"/>
                <a:gd name="T116" fmla="*/ 208 w 208"/>
                <a:gd name="T117" fmla="*/ 417 h 41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08" h="417">
                  <a:moveTo>
                    <a:pt x="13" y="22"/>
                  </a:moveTo>
                  <a:lnTo>
                    <a:pt x="18" y="32"/>
                  </a:lnTo>
                  <a:lnTo>
                    <a:pt x="25" y="43"/>
                  </a:lnTo>
                  <a:lnTo>
                    <a:pt x="29" y="59"/>
                  </a:lnTo>
                  <a:lnTo>
                    <a:pt x="35" y="74"/>
                  </a:lnTo>
                  <a:lnTo>
                    <a:pt x="49" y="99"/>
                  </a:lnTo>
                  <a:lnTo>
                    <a:pt x="59" y="110"/>
                  </a:lnTo>
                  <a:lnTo>
                    <a:pt x="67" y="122"/>
                  </a:lnTo>
                  <a:lnTo>
                    <a:pt x="72" y="133"/>
                  </a:lnTo>
                  <a:lnTo>
                    <a:pt x="76" y="148"/>
                  </a:lnTo>
                  <a:lnTo>
                    <a:pt x="78" y="165"/>
                  </a:lnTo>
                  <a:lnTo>
                    <a:pt x="81" y="182"/>
                  </a:lnTo>
                  <a:lnTo>
                    <a:pt x="92" y="210"/>
                  </a:lnTo>
                  <a:lnTo>
                    <a:pt x="106" y="235"/>
                  </a:lnTo>
                  <a:lnTo>
                    <a:pt x="114" y="261"/>
                  </a:lnTo>
                  <a:lnTo>
                    <a:pt x="120" y="271"/>
                  </a:lnTo>
                  <a:lnTo>
                    <a:pt x="124" y="284"/>
                  </a:lnTo>
                  <a:lnTo>
                    <a:pt x="124" y="296"/>
                  </a:lnTo>
                  <a:lnTo>
                    <a:pt x="122" y="311"/>
                  </a:lnTo>
                  <a:lnTo>
                    <a:pt x="122" y="322"/>
                  </a:lnTo>
                  <a:lnTo>
                    <a:pt x="124" y="334"/>
                  </a:lnTo>
                  <a:lnTo>
                    <a:pt x="132" y="357"/>
                  </a:lnTo>
                  <a:lnTo>
                    <a:pt x="144" y="376"/>
                  </a:lnTo>
                  <a:lnTo>
                    <a:pt x="155" y="389"/>
                  </a:lnTo>
                  <a:lnTo>
                    <a:pt x="167" y="400"/>
                  </a:lnTo>
                  <a:lnTo>
                    <a:pt x="181" y="412"/>
                  </a:lnTo>
                  <a:lnTo>
                    <a:pt x="187" y="416"/>
                  </a:lnTo>
                  <a:lnTo>
                    <a:pt x="188" y="409"/>
                  </a:lnTo>
                  <a:lnTo>
                    <a:pt x="187" y="394"/>
                  </a:lnTo>
                  <a:lnTo>
                    <a:pt x="190" y="361"/>
                  </a:lnTo>
                  <a:lnTo>
                    <a:pt x="187" y="352"/>
                  </a:lnTo>
                  <a:lnTo>
                    <a:pt x="190" y="343"/>
                  </a:lnTo>
                  <a:lnTo>
                    <a:pt x="198" y="338"/>
                  </a:lnTo>
                  <a:lnTo>
                    <a:pt x="207" y="332"/>
                  </a:lnTo>
                  <a:lnTo>
                    <a:pt x="206" y="319"/>
                  </a:lnTo>
                  <a:lnTo>
                    <a:pt x="198" y="315"/>
                  </a:lnTo>
                  <a:lnTo>
                    <a:pt x="192" y="311"/>
                  </a:lnTo>
                  <a:lnTo>
                    <a:pt x="190" y="297"/>
                  </a:lnTo>
                  <a:lnTo>
                    <a:pt x="190" y="282"/>
                  </a:lnTo>
                  <a:lnTo>
                    <a:pt x="191" y="269"/>
                  </a:lnTo>
                  <a:lnTo>
                    <a:pt x="193" y="261"/>
                  </a:lnTo>
                  <a:lnTo>
                    <a:pt x="196" y="252"/>
                  </a:lnTo>
                  <a:lnTo>
                    <a:pt x="193" y="242"/>
                  </a:lnTo>
                  <a:lnTo>
                    <a:pt x="187" y="238"/>
                  </a:lnTo>
                  <a:lnTo>
                    <a:pt x="180" y="234"/>
                  </a:lnTo>
                  <a:lnTo>
                    <a:pt x="170" y="228"/>
                  </a:lnTo>
                  <a:lnTo>
                    <a:pt x="163" y="221"/>
                  </a:lnTo>
                  <a:lnTo>
                    <a:pt x="159" y="205"/>
                  </a:lnTo>
                  <a:lnTo>
                    <a:pt x="161" y="187"/>
                  </a:lnTo>
                  <a:lnTo>
                    <a:pt x="160" y="172"/>
                  </a:lnTo>
                  <a:lnTo>
                    <a:pt x="163" y="163"/>
                  </a:lnTo>
                  <a:lnTo>
                    <a:pt x="169" y="161"/>
                  </a:lnTo>
                  <a:lnTo>
                    <a:pt x="166" y="153"/>
                  </a:lnTo>
                  <a:lnTo>
                    <a:pt x="156" y="148"/>
                  </a:lnTo>
                  <a:lnTo>
                    <a:pt x="149" y="142"/>
                  </a:lnTo>
                  <a:lnTo>
                    <a:pt x="141" y="141"/>
                  </a:lnTo>
                  <a:lnTo>
                    <a:pt x="131" y="138"/>
                  </a:lnTo>
                  <a:lnTo>
                    <a:pt x="124" y="132"/>
                  </a:lnTo>
                  <a:lnTo>
                    <a:pt x="120" y="122"/>
                  </a:lnTo>
                  <a:lnTo>
                    <a:pt x="117" y="114"/>
                  </a:lnTo>
                  <a:lnTo>
                    <a:pt x="112" y="108"/>
                  </a:lnTo>
                  <a:lnTo>
                    <a:pt x="102" y="88"/>
                  </a:lnTo>
                  <a:lnTo>
                    <a:pt x="98" y="82"/>
                  </a:lnTo>
                  <a:lnTo>
                    <a:pt x="91" y="78"/>
                  </a:lnTo>
                  <a:lnTo>
                    <a:pt x="83" y="77"/>
                  </a:lnTo>
                  <a:lnTo>
                    <a:pt x="76" y="77"/>
                  </a:lnTo>
                  <a:lnTo>
                    <a:pt x="67" y="77"/>
                  </a:lnTo>
                  <a:lnTo>
                    <a:pt x="53" y="66"/>
                  </a:lnTo>
                  <a:lnTo>
                    <a:pt x="51" y="58"/>
                  </a:lnTo>
                  <a:lnTo>
                    <a:pt x="51" y="48"/>
                  </a:lnTo>
                  <a:lnTo>
                    <a:pt x="46" y="40"/>
                  </a:lnTo>
                  <a:lnTo>
                    <a:pt x="40" y="32"/>
                  </a:lnTo>
                  <a:lnTo>
                    <a:pt x="39" y="22"/>
                  </a:lnTo>
                  <a:lnTo>
                    <a:pt x="32" y="17"/>
                  </a:lnTo>
                  <a:lnTo>
                    <a:pt x="20" y="17"/>
                  </a:lnTo>
                  <a:lnTo>
                    <a:pt x="0" y="0"/>
                  </a:lnTo>
                  <a:lnTo>
                    <a:pt x="13" y="22"/>
                  </a:lnTo>
                </a:path>
              </a:pathLst>
            </a:custGeom>
            <a:solidFill>
              <a:srgbClr val="60C0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6" name="Freeform 24"/>
            <p:cNvSpPr>
              <a:spLocks/>
            </p:cNvSpPr>
            <p:nvPr/>
          </p:nvSpPr>
          <p:spPr bwMode="auto">
            <a:xfrm>
              <a:off x="4564063" y="3257588"/>
              <a:ext cx="573087" cy="955698"/>
            </a:xfrm>
            <a:custGeom>
              <a:avLst/>
              <a:gdLst>
                <a:gd name="T0" fmla="*/ 2147483647 w 315"/>
                <a:gd name="T1" fmla="*/ 2147483647 h 581"/>
                <a:gd name="T2" fmla="*/ 2147483647 w 315"/>
                <a:gd name="T3" fmla="*/ 2147483647 h 581"/>
                <a:gd name="T4" fmla="*/ 2147483647 w 315"/>
                <a:gd name="T5" fmla="*/ 2147483647 h 581"/>
                <a:gd name="T6" fmla="*/ 2147483647 w 315"/>
                <a:gd name="T7" fmla="*/ 2147483647 h 581"/>
                <a:gd name="T8" fmla="*/ 2147483647 w 315"/>
                <a:gd name="T9" fmla="*/ 2147483647 h 581"/>
                <a:gd name="T10" fmla="*/ 2147483647 w 315"/>
                <a:gd name="T11" fmla="*/ 2147483647 h 581"/>
                <a:gd name="T12" fmla="*/ 2147483647 w 315"/>
                <a:gd name="T13" fmla="*/ 2147483647 h 581"/>
                <a:gd name="T14" fmla="*/ 2147483647 w 315"/>
                <a:gd name="T15" fmla="*/ 2147483647 h 581"/>
                <a:gd name="T16" fmla="*/ 2147483647 w 315"/>
                <a:gd name="T17" fmla="*/ 2147483647 h 581"/>
                <a:gd name="T18" fmla="*/ 2147483647 w 315"/>
                <a:gd name="T19" fmla="*/ 2147483647 h 581"/>
                <a:gd name="T20" fmla="*/ 2147483647 w 315"/>
                <a:gd name="T21" fmla="*/ 2147483647 h 581"/>
                <a:gd name="T22" fmla="*/ 2147483647 w 315"/>
                <a:gd name="T23" fmla="*/ 2147483647 h 581"/>
                <a:gd name="T24" fmla="*/ 2147483647 w 315"/>
                <a:gd name="T25" fmla="*/ 2147483647 h 581"/>
                <a:gd name="T26" fmla="*/ 2147483647 w 315"/>
                <a:gd name="T27" fmla="*/ 2147483647 h 581"/>
                <a:gd name="T28" fmla="*/ 2147483647 w 315"/>
                <a:gd name="T29" fmla="*/ 2147483647 h 581"/>
                <a:gd name="T30" fmla="*/ 2147483647 w 315"/>
                <a:gd name="T31" fmla="*/ 2147483647 h 581"/>
                <a:gd name="T32" fmla="*/ 2147483647 w 315"/>
                <a:gd name="T33" fmla="*/ 2147483647 h 581"/>
                <a:gd name="T34" fmla="*/ 2147483647 w 315"/>
                <a:gd name="T35" fmla="*/ 2147483647 h 581"/>
                <a:gd name="T36" fmla="*/ 2147483647 w 315"/>
                <a:gd name="T37" fmla="*/ 2147483647 h 581"/>
                <a:gd name="T38" fmla="*/ 2147483647 w 315"/>
                <a:gd name="T39" fmla="*/ 2147483647 h 581"/>
                <a:gd name="T40" fmla="*/ 2147483647 w 315"/>
                <a:gd name="T41" fmla="*/ 2147483647 h 581"/>
                <a:gd name="T42" fmla="*/ 2147483647 w 315"/>
                <a:gd name="T43" fmla="*/ 2147483647 h 581"/>
                <a:gd name="T44" fmla="*/ 2147483647 w 315"/>
                <a:gd name="T45" fmla="*/ 2147483647 h 581"/>
                <a:gd name="T46" fmla="*/ 2147483647 w 315"/>
                <a:gd name="T47" fmla="*/ 2147483647 h 581"/>
                <a:gd name="T48" fmla="*/ 2147483647 w 315"/>
                <a:gd name="T49" fmla="*/ 2147483647 h 581"/>
                <a:gd name="T50" fmla="*/ 2147483647 w 315"/>
                <a:gd name="T51" fmla="*/ 2147483647 h 581"/>
                <a:gd name="T52" fmla="*/ 2147483647 w 315"/>
                <a:gd name="T53" fmla="*/ 2147483647 h 581"/>
                <a:gd name="T54" fmla="*/ 2147483647 w 315"/>
                <a:gd name="T55" fmla="*/ 2147483647 h 581"/>
                <a:gd name="T56" fmla="*/ 2147483647 w 315"/>
                <a:gd name="T57" fmla="*/ 2147483647 h 581"/>
                <a:gd name="T58" fmla="*/ 2147483647 w 315"/>
                <a:gd name="T59" fmla="*/ 2147483647 h 581"/>
                <a:gd name="T60" fmla="*/ 2147483647 w 315"/>
                <a:gd name="T61" fmla="*/ 2147483647 h 581"/>
                <a:gd name="T62" fmla="*/ 2147483647 w 315"/>
                <a:gd name="T63" fmla="*/ 2147483647 h 581"/>
                <a:gd name="T64" fmla="*/ 2147483647 w 315"/>
                <a:gd name="T65" fmla="*/ 2147483647 h 581"/>
                <a:gd name="T66" fmla="*/ 2147483647 w 315"/>
                <a:gd name="T67" fmla="*/ 2147483647 h 581"/>
                <a:gd name="T68" fmla="*/ 2147483647 w 315"/>
                <a:gd name="T69" fmla="*/ 2147483647 h 581"/>
                <a:gd name="T70" fmla="*/ 2147483647 w 315"/>
                <a:gd name="T71" fmla="*/ 2147483647 h 581"/>
                <a:gd name="T72" fmla="*/ 2147483647 w 315"/>
                <a:gd name="T73" fmla="*/ 2147483647 h 581"/>
                <a:gd name="T74" fmla="*/ 2147483647 w 315"/>
                <a:gd name="T75" fmla="*/ 2147483647 h 581"/>
                <a:gd name="T76" fmla="*/ 2147483647 w 315"/>
                <a:gd name="T77" fmla="*/ 2147483647 h 581"/>
                <a:gd name="T78" fmla="*/ 2147483647 w 315"/>
                <a:gd name="T79" fmla="*/ 2147483647 h 581"/>
                <a:gd name="T80" fmla="*/ 2147483647 w 315"/>
                <a:gd name="T81" fmla="*/ 2147483647 h 581"/>
                <a:gd name="T82" fmla="*/ 2147483647 w 315"/>
                <a:gd name="T83" fmla="*/ 2147483647 h 581"/>
                <a:gd name="T84" fmla="*/ 2147483647 w 315"/>
                <a:gd name="T85" fmla="*/ 2147483647 h 581"/>
                <a:gd name="T86" fmla="*/ 2147483647 w 315"/>
                <a:gd name="T87" fmla="*/ 2147483647 h 581"/>
                <a:gd name="T88" fmla="*/ 2147483647 w 315"/>
                <a:gd name="T89" fmla="*/ 2147483647 h 581"/>
                <a:gd name="T90" fmla="*/ 2147483647 w 315"/>
                <a:gd name="T91" fmla="*/ 2147483647 h 581"/>
                <a:gd name="T92" fmla="*/ 2147483647 w 315"/>
                <a:gd name="T93" fmla="*/ 2147483647 h 581"/>
                <a:gd name="T94" fmla="*/ 2147483647 w 315"/>
                <a:gd name="T95" fmla="*/ 2147483647 h 581"/>
                <a:gd name="T96" fmla="*/ 2147483647 w 315"/>
                <a:gd name="T97" fmla="*/ 2147483647 h 581"/>
                <a:gd name="T98" fmla="*/ 2147483647 w 315"/>
                <a:gd name="T99" fmla="*/ 0 h 581"/>
                <a:gd name="T100" fmla="*/ 2147483647 w 315"/>
                <a:gd name="T101" fmla="*/ 2147483647 h 581"/>
                <a:gd name="T102" fmla="*/ 2147483647 w 315"/>
                <a:gd name="T103" fmla="*/ 2147483647 h 581"/>
                <a:gd name="T104" fmla="*/ 2147483647 w 315"/>
                <a:gd name="T105" fmla="*/ 2147483647 h 581"/>
                <a:gd name="T106" fmla="*/ 2147483647 w 315"/>
                <a:gd name="T107" fmla="*/ 2147483647 h 581"/>
                <a:gd name="T108" fmla="*/ 2147483647 w 315"/>
                <a:gd name="T109" fmla="*/ 2147483647 h 581"/>
                <a:gd name="T110" fmla="*/ 2147483647 w 315"/>
                <a:gd name="T111" fmla="*/ 2147483647 h 581"/>
                <a:gd name="T112" fmla="*/ 2147483647 w 315"/>
                <a:gd name="T113" fmla="*/ 2147483647 h 5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5"/>
                <a:gd name="T172" fmla="*/ 0 h 581"/>
                <a:gd name="T173" fmla="*/ 315 w 315"/>
                <a:gd name="T174" fmla="*/ 581 h 5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5" h="581">
                  <a:moveTo>
                    <a:pt x="61" y="84"/>
                  </a:moveTo>
                  <a:lnTo>
                    <a:pt x="73" y="93"/>
                  </a:lnTo>
                  <a:lnTo>
                    <a:pt x="82" y="101"/>
                  </a:lnTo>
                  <a:lnTo>
                    <a:pt x="88" y="111"/>
                  </a:lnTo>
                  <a:lnTo>
                    <a:pt x="85" y="123"/>
                  </a:lnTo>
                  <a:lnTo>
                    <a:pt x="80" y="143"/>
                  </a:lnTo>
                  <a:lnTo>
                    <a:pt x="83" y="134"/>
                  </a:lnTo>
                  <a:lnTo>
                    <a:pt x="68" y="153"/>
                  </a:lnTo>
                  <a:lnTo>
                    <a:pt x="53" y="164"/>
                  </a:lnTo>
                  <a:lnTo>
                    <a:pt x="35" y="198"/>
                  </a:lnTo>
                  <a:lnTo>
                    <a:pt x="46" y="179"/>
                  </a:lnTo>
                  <a:lnTo>
                    <a:pt x="16" y="225"/>
                  </a:lnTo>
                  <a:lnTo>
                    <a:pt x="25" y="216"/>
                  </a:lnTo>
                  <a:lnTo>
                    <a:pt x="10" y="242"/>
                  </a:lnTo>
                  <a:lnTo>
                    <a:pt x="9" y="262"/>
                  </a:lnTo>
                  <a:lnTo>
                    <a:pt x="18" y="271"/>
                  </a:lnTo>
                  <a:lnTo>
                    <a:pt x="21" y="280"/>
                  </a:lnTo>
                  <a:lnTo>
                    <a:pt x="19" y="284"/>
                  </a:lnTo>
                  <a:lnTo>
                    <a:pt x="15" y="289"/>
                  </a:lnTo>
                  <a:lnTo>
                    <a:pt x="14" y="295"/>
                  </a:lnTo>
                  <a:lnTo>
                    <a:pt x="15" y="302"/>
                  </a:lnTo>
                  <a:lnTo>
                    <a:pt x="14" y="316"/>
                  </a:lnTo>
                  <a:lnTo>
                    <a:pt x="15" y="329"/>
                  </a:lnTo>
                  <a:lnTo>
                    <a:pt x="17" y="343"/>
                  </a:lnTo>
                  <a:lnTo>
                    <a:pt x="18" y="352"/>
                  </a:lnTo>
                  <a:lnTo>
                    <a:pt x="17" y="359"/>
                  </a:lnTo>
                  <a:lnTo>
                    <a:pt x="15" y="373"/>
                  </a:lnTo>
                  <a:lnTo>
                    <a:pt x="13" y="386"/>
                  </a:lnTo>
                  <a:lnTo>
                    <a:pt x="6" y="396"/>
                  </a:lnTo>
                  <a:lnTo>
                    <a:pt x="9" y="405"/>
                  </a:lnTo>
                  <a:lnTo>
                    <a:pt x="17" y="421"/>
                  </a:lnTo>
                  <a:lnTo>
                    <a:pt x="22" y="426"/>
                  </a:lnTo>
                  <a:lnTo>
                    <a:pt x="28" y="432"/>
                  </a:lnTo>
                  <a:lnTo>
                    <a:pt x="36" y="443"/>
                  </a:lnTo>
                  <a:lnTo>
                    <a:pt x="40" y="453"/>
                  </a:lnTo>
                  <a:lnTo>
                    <a:pt x="32" y="456"/>
                  </a:lnTo>
                  <a:lnTo>
                    <a:pt x="19" y="453"/>
                  </a:lnTo>
                  <a:lnTo>
                    <a:pt x="10" y="452"/>
                  </a:lnTo>
                  <a:lnTo>
                    <a:pt x="3" y="453"/>
                  </a:lnTo>
                  <a:lnTo>
                    <a:pt x="1" y="458"/>
                  </a:lnTo>
                  <a:lnTo>
                    <a:pt x="1" y="473"/>
                  </a:lnTo>
                  <a:lnTo>
                    <a:pt x="3" y="485"/>
                  </a:lnTo>
                  <a:lnTo>
                    <a:pt x="1" y="491"/>
                  </a:lnTo>
                  <a:lnTo>
                    <a:pt x="0" y="496"/>
                  </a:lnTo>
                  <a:lnTo>
                    <a:pt x="1" y="501"/>
                  </a:lnTo>
                  <a:lnTo>
                    <a:pt x="9" y="507"/>
                  </a:lnTo>
                  <a:lnTo>
                    <a:pt x="26" y="518"/>
                  </a:lnTo>
                  <a:lnTo>
                    <a:pt x="32" y="524"/>
                  </a:lnTo>
                  <a:lnTo>
                    <a:pt x="39" y="529"/>
                  </a:lnTo>
                  <a:lnTo>
                    <a:pt x="39" y="536"/>
                  </a:lnTo>
                  <a:lnTo>
                    <a:pt x="39" y="545"/>
                  </a:lnTo>
                  <a:lnTo>
                    <a:pt x="42" y="550"/>
                  </a:lnTo>
                  <a:lnTo>
                    <a:pt x="47" y="559"/>
                  </a:lnTo>
                  <a:lnTo>
                    <a:pt x="51" y="573"/>
                  </a:lnTo>
                  <a:lnTo>
                    <a:pt x="64" y="580"/>
                  </a:lnTo>
                  <a:lnTo>
                    <a:pt x="69" y="580"/>
                  </a:lnTo>
                  <a:lnTo>
                    <a:pt x="75" y="580"/>
                  </a:lnTo>
                  <a:lnTo>
                    <a:pt x="81" y="580"/>
                  </a:lnTo>
                  <a:lnTo>
                    <a:pt x="84" y="574"/>
                  </a:lnTo>
                  <a:lnTo>
                    <a:pt x="85" y="566"/>
                  </a:lnTo>
                  <a:lnTo>
                    <a:pt x="92" y="556"/>
                  </a:lnTo>
                  <a:lnTo>
                    <a:pt x="92" y="546"/>
                  </a:lnTo>
                  <a:lnTo>
                    <a:pt x="94" y="542"/>
                  </a:lnTo>
                  <a:lnTo>
                    <a:pt x="98" y="539"/>
                  </a:lnTo>
                  <a:lnTo>
                    <a:pt x="105" y="539"/>
                  </a:lnTo>
                  <a:lnTo>
                    <a:pt x="117" y="528"/>
                  </a:lnTo>
                  <a:lnTo>
                    <a:pt x="128" y="515"/>
                  </a:lnTo>
                  <a:lnTo>
                    <a:pt x="139" y="507"/>
                  </a:lnTo>
                  <a:lnTo>
                    <a:pt x="148" y="501"/>
                  </a:lnTo>
                  <a:lnTo>
                    <a:pt x="153" y="486"/>
                  </a:lnTo>
                  <a:lnTo>
                    <a:pt x="153" y="471"/>
                  </a:lnTo>
                  <a:lnTo>
                    <a:pt x="150" y="464"/>
                  </a:lnTo>
                  <a:lnTo>
                    <a:pt x="146" y="458"/>
                  </a:lnTo>
                  <a:lnTo>
                    <a:pt x="139" y="439"/>
                  </a:lnTo>
                  <a:lnTo>
                    <a:pt x="132" y="428"/>
                  </a:lnTo>
                  <a:lnTo>
                    <a:pt x="132" y="421"/>
                  </a:lnTo>
                  <a:lnTo>
                    <a:pt x="131" y="406"/>
                  </a:lnTo>
                  <a:lnTo>
                    <a:pt x="126" y="394"/>
                  </a:lnTo>
                  <a:lnTo>
                    <a:pt x="118" y="386"/>
                  </a:lnTo>
                  <a:lnTo>
                    <a:pt x="113" y="383"/>
                  </a:lnTo>
                  <a:lnTo>
                    <a:pt x="121" y="379"/>
                  </a:lnTo>
                  <a:lnTo>
                    <a:pt x="139" y="383"/>
                  </a:lnTo>
                  <a:lnTo>
                    <a:pt x="151" y="391"/>
                  </a:lnTo>
                  <a:lnTo>
                    <a:pt x="164" y="401"/>
                  </a:lnTo>
                  <a:lnTo>
                    <a:pt x="184" y="405"/>
                  </a:lnTo>
                  <a:lnTo>
                    <a:pt x="190" y="402"/>
                  </a:lnTo>
                  <a:lnTo>
                    <a:pt x="190" y="391"/>
                  </a:lnTo>
                  <a:lnTo>
                    <a:pt x="184" y="389"/>
                  </a:lnTo>
                  <a:lnTo>
                    <a:pt x="176" y="389"/>
                  </a:lnTo>
                  <a:lnTo>
                    <a:pt x="164" y="386"/>
                  </a:lnTo>
                  <a:lnTo>
                    <a:pt x="160" y="380"/>
                  </a:lnTo>
                  <a:lnTo>
                    <a:pt x="160" y="371"/>
                  </a:lnTo>
                  <a:lnTo>
                    <a:pt x="161" y="363"/>
                  </a:lnTo>
                  <a:lnTo>
                    <a:pt x="163" y="356"/>
                  </a:lnTo>
                  <a:lnTo>
                    <a:pt x="160" y="348"/>
                  </a:lnTo>
                  <a:lnTo>
                    <a:pt x="156" y="342"/>
                  </a:lnTo>
                  <a:lnTo>
                    <a:pt x="153" y="328"/>
                  </a:lnTo>
                  <a:lnTo>
                    <a:pt x="163" y="324"/>
                  </a:lnTo>
                  <a:lnTo>
                    <a:pt x="180" y="302"/>
                  </a:lnTo>
                  <a:lnTo>
                    <a:pt x="184" y="291"/>
                  </a:lnTo>
                  <a:lnTo>
                    <a:pt x="200" y="289"/>
                  </a:lnTo>
                  <a:lnTo>
                    <a:pt x="213" y="293"/>
                  </a:lnTo>
                  <a:lnTo>
                    <a:pt x="225" y="294"/>
                  </a:lnTo>
                  <a:lnTo>
                    <a:pt x="232" y="285"/>
                  </a:lnTo>
                  <a:lnTo>
                    <a:pt x="238" y="271"/>
                  </a:lnTo>
                  <a:lnTo>
                    <a:pt x="240" y="253"/>
                  </a:lnTo>
                  <a:lnTo>
                    <a:pt x="246" y="239"/>
                  </a:lnTo>
                  <a:lnTo>
                    <a:pt x="251" y="236"/>
                  </a:lnTo>
                  <a:lnTo>
                    <a:pt x="259" y="232"/>
                  </a:lnTo>
                  <a:lnTo>
                    <a:pt x="265" y="221"/>
                  </a:lnTo>
                  <a:lnTo>
                    <a:pt x="265" y="212"/>
                  </a:lnTo>
                  <a:lnTo>
                    <a:pt x="268" y="205"/>
                  </a:lnTo>
                  <a:lnTo>
                    <a:pt x="276" y="202"/>
                  </a:lnTo>
                  <a:lnTo>
                    <a:pt x="277" y="197"/>
                  </a:lnTo>
                  <a:lnTo>
                    <a:pt x="278" y="191"/>
                  </a:lnTo>
                  <a:lnTo>
                    <a:pt x="282" y="189"/>
                  </a:lnTo>
                  <a:lnTo>
                    <a:pt x="289" y="186"/>
                  </a:lnTo>
                  <a:lnTo>
                    <a:pt x="293" y="177"/>
                  </a:lnTo>
                  <a:lnTo>
                    <a:pt x="299" y="175"/>
                  </a:lnTo>
                  <a:lnTo>
                    <a:pt x="298" y="170"/>
                  </a:lnTo>
                  <a:lnTo>
                    <a:pt x="294" y="164"/>
                  </a:lnTo>
                  <a:lnTo>
                    <a:pt x="297" y="155"/>
                  </a:lnTo>
                  <a:lnTo>
                    <a:pt x="301" y="154"/>
                  </a:lnTo>
                  <a:lnTo>
                    <a:pt x="309" y="155"/>
                  </a:lnTo>
                  <a:lnTo>
                    <a:pt x="311" y="153"/>
                  </a:lnTo>
                  <a:lnTo>
                    <a:pt x="314" y="142"/>
                  </a:lnTo>
                  <a:lnTo>
                    <a:pt x="309" y="128"/>
                  </a:lnTo>
                  <a:lnTo>
                    <a:pt x="300" y="119"/>
                  </a:lnTo>
                  <a:lnTo>
                    <a:pt x="294" y="112"/>
                  </a:lnTo>
                  <a:lnTo>
                    <a:pt x="294" y="110"/>
                  </a:lnTo>
                  <a:lnTo>
                    <a:pt x="294" y="107"/>
                  </a:lnTo>
                  <a:lnTo>
                    <a:pt x="297" y="93"/>
                  </a:lnTo>
                  <a:lnTo>
                    <a:pt x="294" y="80"/>
                  </a:lnTo>
                  <a:lnTo>
                    <a:pt x="286" y="74"/>
                  </a:lnTo>
                  <a:lnTo>
                    <a:pt x="277" y="73"/>
                  </a:lnTo>
                  <a:lnTo>
                    <a:pt x="269" y="71"/>
                  </a:lnTo>
                  <a:lnTo>
                    <a:pt x="263" y="64"/>
                  </a:lnTo>
                  <a:lnTo>
                    <a:pt x="259" y="53"/>
                  </a:lnTo>
                  <a:lnTo>
                    <a:pt x="255" y="48"/>
                  </a:lnTo>
                  <a:lnTo>
                    <a:pt x="252" y="42"/>
                  </a:lnTo>
                  <a:lnTo>
                    <a:pt x="250" y="35"/>
                  </a:lnTo>
                  <a:lnTo>
                    <a:pt x="240" y="32"/>
                  </a:lnTo>
                  <a:lnTo>
                    <a:pt x="232" y="38"/>
                  </a:lnTo>
                  <a:lnTo>
                    <a:pt x="226" y="45"/>
                  </a:lnTo>
                  <a:lnTo>
                    <a:pt x="214" y="48"/>
                  </a:lnTo>
                  <a:lnTo>
                    <a:pt x="200" y="45"/>
                  </a:lnTo>
                  <a:lnTo>
                    <a:pt x="193" y="28"/>
                  </a:lnTo>
                  <a:lnTo>
                    <a:pt x="190" y="18"/>
                  </a:lnTo>
                  <a:lnTo>
                    <a:pt x="192" y="8"/>
                  </a:lnTo>
                  <a:lnTo>
                    <a:pt x="193" y="0"/>
                  </a:lnTo>
                  <a:lnTo>
                    <a:pt x="187" y="20"/>
                  </a:lnTo>
                  <a:lnTo>
                    <a:pt x="187" y="29"/>
                  </a:lnTo>
                  <a:lnTo>
                    <a:pt x="187" y="32"/>
                  </a:lnTo>
                  <a:lnTo>
                    <a:pt x="179" y="39"/>
                  </a:lnTo>
                  <a:lnTo>
                    <a:pt x="172" y="50"/>
                  </a:lnTo>
                  <a:lnTo>
                    <a:pt x="163" y="54"/>
                  </a:lnTo>
                  <a:lnTo>
                    <a:pt x="158" y="59"/>
                  </a:lnTo>
                  <a:lnTo>
                    <a:pt x="149" y="62"/>
                  </a:lnTo>
                  <a:lnTo>
                    <a:pt x="143" y="66"/>
                  </a:lnTo>
                  <a:lnTo>
                    <a:pt x="139" y="71"/>
                  </a:lnTo>
                  <a:lnTo>
                    <a:pt x="134" y="69"/>
                  </a:lnTo>
                  <a:lnTo>
                    <a:pt x="125" y="75"/>
                  </a:lnTo>
                  <a:lnTo>
                    <a:pt x="112" y="75"/>
                  </a:lnTo>
                  <a:lnTo>
                    <a:pt x="104" y="77"/>
                  </a:lnTo>
                  <a:lnTo>
                    <a:pt x="100" y="78"/>
                  </a:lnTo>
                  <a:lnTo>
                    <a:pt x="91" y="78"/>
                  </a:lnTo>
                  <a:lnTo>
                    <a:pt x="83" y="81"/>
                  </a:lnTo>
                  <a:lnTo>
                    <a:pt x="76" y="81"/>
                  </a:lnTo>
                  <a:lnTo>
                    <a:pt x="59" y="83"/>
                  </a:lnTo>
                  <a:lnTo>
                    <a:pt x="55" y="83"/>
                  </a:lnTo>
                  <a:lnTo>
                    <a:pt x="65" y="81"/>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7" name="Freeform 25"/>
            <p:cNvSpPr>
              <a:spLocks/>
            </p:cNvSpPr>
            <p:nvPr/>
          </p:nvSpPr>
          <p:spPr bwMode="auto">
            <a:xfrm>
              <a:off x="3270250" y="2433656"/>
              <a:ext cx="1044575" cy="1027136"/>
            </a:xfrm>
            <a:custGeom>
              <a:avLst/>
              <a:gdLst>
                <a:gd name="T0" fmla="*/ 2147483647 w 658"/>
                <a:gd name="T1" fmla="*/ 2147483647 h 647"/>
                <a:gd name="T2" fmla="*/ 2147483647 w 658"/>
                <a:gd name="T3" fmla="*/ 2147483647 h 647"/>
                <a:gd name="T4" fmla="*/ 2147483647 w 658"/>
                <a:gd name="T5" fmla="*/ 2147483647 h 647"/>
                <a:gd name="T6" fmla="*/ 2147483647 w 658"/>
                <a:gd name="T7" fmla="*/ 2147483647 h 647"/>
                <a:gd name="T8" fmla="*/ 2147483647 w 658"/>
                <a:gd name="T9" fmla="*/ 2147483647 h 647"/>
                <a:gd name="T10" fmla="*/ 2147483647 w 658"/>
                <a:gd name="T11" fmla="*/ 2147483647 h 647"/>
                <a:gd name="T12" fmla="*/ 2147483647 w 658"/>
                <a:gd name="T13" fmla="*/ 2147483647 h 647"/>
                <a:gd name="T14" fmla="*/ 2147483647 w 658"/>
                <a:gd name="T15" fmla="*/ 2147483647 h 647"/>
                <a:gd name="T16" fmla="*/ 2147483647 w 658"/>
                <a:gd name="T17" fmla="*/ 2147483647 h 647"/>
                <a:gd name="T18" fmla="*/ 2147483647 w 658"/>
                <a:gd name="T19" fmla="*/ 2147483647 h 647"/>
                <a:gd name="T20" fmla="*/ 2147483647 w 658"/>
                <a:gd name="T21" fmla="*/ 2147483647 h 647"/>
                <a:gd name="T22" fmla="*/ 2147483647 w 658"/>
                <a:gd name="T23" fmla="*/ 2147483647 h 647"/>
                <a:gd name="T24" fmla="*/ 2147483647 w 658"/>
                <a:gd name="T25" fmla="*/ 2147483647 h 647"/>
                <a:gd name="T26" fmla="*/ 2147483647 w 658"/>
                <a:gd name="T27" fmla="*/ 2147483647 h 647"/>
                <a:gd name="T28" fmla="*/ 2147483647 w 658"/>
                <a:gd name="T29" fmla="*/ 2147483647 h 647"/>
                <a:gd name="T30" fmla="*/ 2147483647 w 658"/>
                <a:gd name="T31" fmla="*/ 2147483647 h 647"/>
                <a:gd name="T32" fmla="*/ 2147483647 w 658"/>
                <a:gd name="T33" fmla="*/ 2147483647 h 647"/>
                <a:gd name="T34" fmla="*/ 2147483647 w 658"/>
                <a:gd name="T35" fmla="*/ 2147483647 h 647"/>
                <a:gd name="T36" fmla="*/ 2147483647 w 658"/>
                <a:gd name="T37" fmla="*/ 2147483647 h 647"/>
                <a:gd name="T38" fmla="*/ 2147483647 w 658"/>
                <a:gd name="T39" fmla="*/ 2147483647 h 647"/>
                <a:gd name="T40" fmla="*/ 2147483647 w 658"/>
                <a:gd name="T41" fmla="*/ 2147483647 h 647"/>
                <a:gd name="T42" fmla="*/ 2147483647 w 658"/>
                <a:gd name="T43" fmla="*/ 2147483647 h 647"/>
                <a:gd name="T44" fmla="*/ 2147483647 w 658"/>
                <a:gd name="T45" fmla="*/ 2147483647 h 647"/>
                <a:gd name="T46" fmla="*/ 2147483647 w 658"/>
                <a:gd name="T47" fmla="*/ 2147483647 h 647"/>
                <a:gd name="T48" fmla="*/ 2147483647 w 658"/>
                <a:gd name="T49" fmla="*/ 2147483647 h 647"/>
                <a:gd name="T50" fmla="*/ 2147483647 w 658"/>
                <a:gd name="T51" fmla="*/ 2147483647 h 647"/>
                <a:gd name="T52" fmla="*/ 2147483647 w 658"/>
                <a:gd name="T53" fmla="*/ 2147483647 h 647"/>
                <a:gd name="T54" fmla="*/ 2147483647 w 658"/>
                <a:gd name="T55" fmla="*/ 2147483647 h 647"/>
                <a:gd name="T56" fmla="*/ 2147483647 w 658"/>
                <a:gd name="T57" fmla="*/ 2147483647 h 647"/>
                <a:gd name="T58" fmla="*/ 2147483647 w 658"/>
                <a:gd name="T59" fmla="*/ 2147483647 h 647"/>
                <a:gd name="T60" fmla="*/ 2147483647 w 658"/>
                <a:gd name="T61" fmla="*/ 2147483647 h 647"/>
                <a:gd name="T62" fmla="*/ 2147483647 w 658"/>
                <a:gd name="T63" fmla="*/ 2147483647 h 647"/>
                <a:gd name="T64" fmla="*/ 2147483647 w 658"/>
                <a:gd name="T65" fmla="*/ 2147483647 h 647"/>
                <a:gd name="T66" fmla="*/ 2147483647 w 658"/>
                <a:gd name="T67" fmla="*/ 2147483647 h 647"/>
                <a:gd name="T68" fmla="*/ 2147483647 w 658"/>
                <a:gd name="T69" fmla="*/ 2147483647 h 647"/>
                <a:gd name="T70" fmla="*/ 2147483647 w 658"/>
                <a:gd name="T71" fmla="*/ 2147483647 h 647"/>
                <a:gd name="T72" fmla="*/ 2147483647 w 658"/>
                <a:gd name="T73" fmla="*/ 2147483647 h 647"/>
                <a:gd name="T74" fmla="*/ 2147483647 w 658"/>
                <a:gd name="T75" fmla="*/ 2147483647 h 647"/>
                <a:gd name="T76" fmla="*/ 2147483647 w 658"/>
                <a:gd name="T77" fmla="*/ 2147483647 h 647"/>
                <a:gd name="T78" fmla="*/ 2147483647 w 658"/>
                <a:gd name="T79" fmla="*/ 2147483647 h 647"/>
                <a:gd name="T80" fmla="*/ 2147483647 w 658"/>
                <a:gd name="T81" fmla="*/ 2147483647 h 647"/>
                <a:gd name="T82" fmla="*/ 2147483647 w 658"/>
                <a:gd name="T83" fmla="*/ 2147483647 h 647"/>
                <a:gd name="T84" fmla="*/ 2147483647 w 658"/>
                <a:gd name="T85" fmla="*/ 2147483647 h 647"/>
                <a:gd name="T86" fmla="*/ 2147483647 w 658"/>
                <a:gd name="T87" fmla="*/ 2147483647 h 647"/>
                <a:gd name="T88" fmla="*/ 2147483647 w 658"/>
                <a:gd name="T89" fmla="*/ 2147483647 h 647"/>
                <a:gd name="T90" fmla="*/ 2147483647 w 658"/>
                <a:gd name="T91" fmla="*/ 2147483647 h 647"/>
                <a:gd name="T92" fmla="*/ 2147483647 w 658"/>
                <a:gd name="T93" fmla="*/ 2147483647 h 647"/>
                <a:gd name="T94" fmla="*/ 2147483647 w 658"/>
                <a:gd name="T95" fmla="*/ 2147483647 h 647"/>
                <a:gd name="T96" fmla="*/ 2147483647 w 658"/>
                <a:gd name="T97" fmla="*/ 2147483647 h 647"/>
                <a:gd name="T98" fmla="*/ 2147483647 w 658"/>
                <a:gd name="T99" fmla="*/ 2147483647 h 647"/>
                <a:gd name="T100" fmla="*/ 2147483647 w 658"/>
                <a:gd name="T101" fmla="*/ 2147483647 h 647"/>
                <a:gd name="T102" fmla="*/ 2147483647 w 658"/>
                <a:gd name="T103" fmla="*/ 2147483647 h 647"/>
                <a:gd name="T104" fmla="*/ 2147483647 w 658"/>
                <a:gd name="T105" fmla="*/ 2147483647 h 647"/>
                <a:gd name="T106" fmla="*/ 2147483647 w 658"/>
                <a:gd name="T107" fmla="*/ 2147483647 h 647"/>
                <a:gd name="T108" fmla="*/ 2147483647 w 658"/>
                <a:gd name="T109" fmla="*/ 2147483647 h 647"/>
                <a:gd name="T110" fmla="*/ 2147483647 w 658"/>
                <a:gd name="T111" fmla="*/ 2147483647 h 647"/>
                <a:gd name="T112" fmla="*/ 2147483647 w 658"/>
                <a:gd name="T113" fmla="*/ 2147483647 h 647"/>
                <a:gd name="T114" fmla="*/ 2147483647 w 658"/>
                <a:gd name="T115" fmla="*/ 2147483647 h 6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58"/>
                <a:gd name="T175" fmla="*/ 0 h 647"/>
                <a:gd name="T176" fmla="*/ 658 w 658"/>
                <a:gd name="T177" fmla="*/ 647 h 6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58" h="647">
                  <a:moveTo>
                    <a:pt x="356" y="6"/>
                  </a:moveTo>
                  <a:lnTo>
                    <a:pt x="359" y="16"/>
                  </a:lnTo>
                  <a:lnTo>
                    <a:pt x="359" y="25"/>
                  </a:lnTo>
                  <a:lnTo>
                    <a:pt x="362" y="32"/>
                  </a:lnTo>
                  <a:lnTo>
                    <a:pt x="371" y="34"/>
                  </a:lnTo>
                  <a:lnTo>
                    <a:pt x="383" y="34"/>
                  </a:lnTo>
                  <a:lnTo>
                    <a:pt x="394" y="39"/>
                  </a:lnTo>
                  <a:lnTo>
                    <a:pt x="403" y="45"/>
                  </a:lnTo>
                  <a:lnTo>
                    <a:pt x="413" y="47"/>
                  </a:lnTo>
                  <a:lnTo>
                    <a:pt x="413" y="58"/>
                  </a:lnTo>
                  <a:lnTo>
                    <a:pt x="411" y="73"/>
                  </a:lnTo>
                  <a:lnTo>
                    <a:pt x="419" y="86"/>
                  </a:lnTo>
                  <a:lnTo>
                    <a:pt x="433" y="97"/>
                  </a:lnTo>
                  <a:lnTo>
                    <a:pt x="440" y="104"/>
                  </a:lnTo>
                  <a:lnTo>
                    <a:pt x="445" y="111"/>
                  </a:lnTo>
                  <a:lnTo>
                    <a:pt x="445" y="120"/>
                  </a:lnTo>
                  <a:lnTo>
                    <a:pt x="446" y="130"/>
                  </a:lnTo>
                  <a:lnTo>
                    <a:pt x="454" y="141"/>
                  </a:lnTo>
                  <a:lnTo>
                    <a:pt x="466" y="149"/>
                  </a:lnTo>
                  <a:lnTo>
                    <a:pt x="474" y="156"/>
                  </a:lnTo>
                  <a:lnTo>
                    <a:pt x="482" y="160"/>
                  </a:lnTo>
                  <a:lnTo>
                    <a:pt x="485" y="168"/>
                  </a:lnTo>
                  <a:lnTo>
                    <a:pt x="486" y="177"/>
                  </a:lnTo>
                  <a:lnTo>
                    <a:pt x="490" y="193"/>
                  </a:lnTo>
                  <a:lnTo>
                    <a:pt x="495" y="201"/>
                  </a:lnTo>
                  <a:lnTo>
                    <a:pt x="502" y="208"/>
                  </a:lnTo>
                  <a:lnTo>
                    <a:pt x="503" y="217"/>
                  </a:lnTo>
                  <a:lnTo>
                    <a:pt x="504" y="220"/>
                  </a:lnTo>
                  <a:lnTo>
                    <a:pt x="516" y="222"/>
                  </a:lnTo>
                  <a:lnTo>
                    <a:pt x="527" y="217"/>
                  </a:lnTo>
                  <a:lnTo>
                    <a:pt x="527" y="208"/>
                  </a:lnTo>
                  <a:lnTo>
                    <a:pt x="533" y="207"/>
                  </a:lnTo>
                  <a:lnTo>
                    <a:pt x="543" y="208"/>
                  </a:lnTo>
                  <a:lnTo>
                    <a:pt x="561" y="214"/>
                  </a:lnTo>
                  <a:lnTo>
                    <a:pt x="569" y="212"/>
                  </a:lnTo>
                  <a:lnTo>
                    <a:pt x="575" y="214"/>
                  </a:lnTo>
                  <a:lnTo>
                    <a:pt x="586" y="225"/>
                  </a:lnTo>
                  <a:lnTo>
                    <a:pt x="587" y="232"/>
                  </a:lnTo>
                  <a:lnTo>
                    <a:pt x="589" y="238"/>
                  </a:lnTo>
                  <a:lnTo>
                    <a:pt x="593" y="241"/>
                  </a:lnTo>
                  <a:lnTo>
                    <a:pt x="599" y="243"/>
                  </a:lnTo>
                  <a:lnTo>
                    <a:pt x="600" y="255"/>
                  </a:lnTo>
                  <a:lnTo>
                    <a:pt x="603" y="266"/>
                  </a:lnTo>
                  <a:lnTo>
                    <a:pt x="615" y="268"/>
                  </a:lnTo>
                  <a:lnTo>
                    <a:pt x="627" y="270"/>
                  </a:lnTo>
                  <a:lnTo>
                    <a:pt x="631" y="278"/>
                  </a:lnTo>
                  <a:lnTo>
                    <a:pt x="629" y="288"/>
                  </a:lnTo>
                  <a:lnTo>
                    <a:pt x="625" y="299"/>
                  </a:lnTo>
                  <a:lnTo>
                    <a:pt x="624" y="307"/>
                  </a:lnTo>
                  <a:lnTo>
                    <a:pt x="631" y="310"/>
                  </a:lnTo>
                  <a:lnTo>
                    <a:pt x="640" y="314"/>
                  </a:lnTo>
                  <a:lnTo>
                    <a:pt x="652" y="321"/>
                  </a:lnTo>
                  <a:lnTo>
                    <a:pt x="657" y="329"/>
                  </a:lnTo>
                  <a:lnTo>
                    <a:pt x="652" y="339"/>
                  </a:lnTo>
                  <a:lnTo>
                    <a:pt x="635" y="349"/>
                  </a:lnTo>
                  <a:lnTo>
                    <a:pt x="607" y="369"/>
                  </a:lnTo>
                  <a:lnTo>
                    <a:pt x="599" y="373"/>
                  </a:lnTo>
                  <a:lnTo>
                    <a:pt x="589" y="372"/>
                  </a:lnTo>
                  <a:lnTo>
                    <a:pt x="579" y="373"/>
                  </a:lnTo>
                  <a:lnTo>
                    <a:pt x="566" y="380"/>
                  </a:lnTo>
                  <a:lnTo>
                    <a:pt x="556" y="393"/>
                  </a:lnTo>
                  <a:lnTo>
                    <a:pt x="545" y="404"/>
                  </a:lnTo>
                  <a:lnTo>
                    <a:pt x="535" y="416"/>
                  </a:lnTo>
                  <a:lnTo>
                    <a:pt x="528" y="420"/>
                  </a:lnTo>
                  <a:lnTo>
                    <a:pt x="532" y="432"/>
                  </a:lnTo>
                  <a:lnTo>
                    <a:pt x="545" y="445"/>
                  </a:lnTo>
                  <a:lnTo>
                    <a:pt x="553" y="456"/>
                  </a:lnTo>
                  <a:lnTo>
                    <a:pt x="565" y="460"/>
                  </a:lnTo>
                  <a:lnTo>
                    <a:pt x="573" y="460"/>
                  </a:lnTo>
                  <a:lnTo>
                    <a:pt x="578" y="456"/>
                  </a:lnTo>
                  <a:lnTo>
                    <a:pt x="591" y="452"/>
                  </a:lnTo>
                  <a:lnTo>
                    <a:pt x="596" y="460"/>
                  </a:lnTo>
                  <a:lnTo>
                    <a:pt x="596" y="469"/>
                  </a:lnTo>
                  <a:lnTo>
                    <a:pt x="590" y="473"/>
                  </a:lnTo>
                  <a:lnTo>
                    <a:pt x="578" y="474"/>
                  </a:lnTo>
                  <a:lnTo>
                    <a:pt x="569" y="476"/>
                  </a:lnTo>
                  <a:lnTo>
                    <a:pt x="565" y="480"/>
                  </a:lnTo>
                  <a:lnTo>
                    <a:pt x="567" y="490"/>
                  </a:lnTo>
                  <a:lnTo>
                    <a:pt x="567" y="509"/>
                  </a:lnTo>
                  <a:lnTo>
                    <a:pt x="569" y="521"/>
                  </a:lnTo>
                  <a:lnTo>
                    <a:pt x="569" y="525"/>
                  </a:lnTo>
                  <a:lnTo>
                    <a:pt x="562" y="528"/>
                  </a:lnTo>
                  <a:lnTo>
                    <a:pt x="556" y="531"/>
                  </a:lnTo>
                  <a:lnTo>
                    <a:pt x="557" y="540"/>
                  </a:lnTo>
                  <a:lnTo>
                    <a:pt x="561" y="550"/>
                  </a:lnTo>
                  <a:lnTo>
                    <a:pt x="553" y="561"/>
                  </a:lnTo>
                  <a:lnTo>
                    <a:pt x="544" y="561"/>
                  </a:lnTo>
                  <a:lnTo>
                    <a:pt x="537" y="557"/>
                  </a:lnTo>
                  <a:lnTo>
                    <a:pt x="509" y="547"/>
                  </a:lnTo>
                  <a:lnTo>
                    <a:pt x="503" y="545"/>
                  </a:lnTo>
                  <a:lnTo>
                    <a:pt x="498" y="556"/>
                  </a:lnTo>
                  <a:lnTo>
                    <a:pt x="494" y="571"/>
                  </a:lnTo>
                  <a:lnTo>
                    <a:pt x="486" y="580"/>
                  </a:lnTo>
                  <a:lnTo>
                    <a:pt x="474" y="584"/>
                  </a:lnTo>
                  <a:lnTo>
                    <a:pt x="466" y="587"/>
                  </a:lnTo>
                  <a:lnTo>
                    <a:pt x="458" y="587"/>
                  </a:lnTo>
                  <a:lnTo>
                    <a:pt x="446" y="577"/>
                  </a:lnTo>
                  <a:lnTo>
                    <a:pt x="449" y="568"/>
                  </a:lnTo>
                  <a:lnTo>
                    <a:pt x="456" y="567"/>
                  </a:lnTo>
                  <a:lnTo>
                    <a:pt x="464" y="566"/>
                  </a:lnTo>
                  <a:lnTo>
                    <a:pt x="471" y="552"/>
                  </a:lnTo>
                  <a:lnTo>
                    <a:pt x="474" y="542"/>
                  </a:lnTo>
                  <a:lnTo>
                    <a:pt x="477" y="533"/>
                  </a:lnTo>
                  <a:lnTo>
                    <a:pt x="483" y="531"/>
                  </a:lnTo>
                  <a:lnTo>
                    <a:pt x="487" y="528"/>
                  </a:lnTo>
                  <a:lnTo>
                    <a:pt x="484" y="511"/>
                  </a:lnTo>
                  <a:lnTo>
                    <a:pt x="474" y="498"/>
                  </a:lnTo>
                  <a:lnTo>
                    <a:pt x="465" y="495"/>
                  </a:lnTo>
                  <a:lnTo>
                    <a:pt x="454" y="498"/>
                  </a:lnTo>
                  <a:lnTo>
                    <a:pt x="438" y="500"/>
                  </a:lnTo>
                  <a:lnTo>
                    <a:pt x="430" y="498"/>
                  </a:lnTo>
                  <a:lnTo>
                    <a:pt x="433" y="488"/>
                  </a:lnTo>
                  <a:lnTo>
                    <a:pt x="436" y="480"/>
                  </a:lnTo>
                  <a:lnTo>
                    <a:pt x="436" y="474"/>
                  </a:lnTo>
                  <a:lnTo>
                    <a:pt x="425" y="473"/>
                  </a:lnTo>
                  <a:lnTo>
                    <a:pt x="412" y="473"/>
                  </a:lnTo>
                  <a:lnTo>
                    <a:pt x="403" y="480"/>
                  </a:lnTo>
                  <a:lnTo>
                    <a:pt x="403" y="495"/>
                  </a:lnTo>
                  <a:lnTo>
                    <a:pt x="413" y="504"/>
                  </a:lnTo>
                  <a:lnTo>
                    <a:pt x="420" y="509"/>
                  </a:lnTo>
                  <a:lnTo>
                    <a:pt x="411" y="508"/>
                  </a:lnTo>
                  <a:lnTo>
                    <a:pt x="398" y="509"/>
                  </a:lnTo>
                  <a:lnTo>
                    <a:pt x="396" y="522"/>
                  </a:lnTo>
                  <a:lnTo>
                    <a:pt x="399" y="531"/>
                  </a:lnTo>
                  <a:lnTo>
                    <a:pt x="403" y="541"/>
                  </a:lnTo>
                  <a:lnTo>
                    <a:pt x="403" y="553"/>
                  </a:lnTo>
                  <a:lnTo>
                    <a:pt x="403" y="566"/>
                  </a:lnTo>
                  <a:lnTo>
                    <a:pt x="404" y="580"/>
                  </a:lnTo>
                  <a:lnTo>
                    <a:pt x="404" y="593"/>
                  </a:lnTo>
                  <a:lnTo>
                    <a:pt x="394" y="604"/>
                  </a:lnTo>
                  <a:lnTo>
                    <a:pt x="383" y="616"/>
                  </a:lnTo>
                  <a:lnTo>
                    <a:pt x="382" y="632"/>
                  </a:lnTo>
                  <a:lnTo>
                    <a:pt x="379" y="643"/>
                  </a:lnTo>
                  <a:lnTo>
                    <a:pt x="367" y="646"/>
                  </a:lnTo>
                  <a:lnTo>
                    <a:pt x="354" y="642"/>
                  </a:lnTo>
                  <a:lnTo>
                    <a:pt x="341" y="633"/>
                  </a:lnTo>
                  <a:lnTo>
                    <a:pt x="332" y="625"/>
                  </a:lnTo>
                  <a:lnTo>
                    <a:pt x="316" y="607"/>
                  </a:lnTo>
                  <a:lnTo>
                    <a:pt x="308" y="598"/>
                  </a:lnTo>
                  <a:lnTo>
                    <a:pt x="301" y="593"/>
                  </a:lnTo>
                  <a:lnTo>
                    <a:pt x="298" y="588"/>
                  </a:lnTo>
                  <a:lnTo>
                    <a:pt x="301" y="583"/>
                  </a:lnTo>
                  <a:lnTo>
                    <a:pt x="304" y="580"/>
                  </a:lnTo>
                  <a:lnTo>
                    <a:pt x="296" y="580"/>
                  </a:lnTo>
                  <a:lnTo>
                    <a:pt x="285" y="580"/>
                  </a:lnTo>
                  <a:lnTo>
                    <a:pt x="283" y="571"/>
                  </a:lnTo>
                  <a:lnTo>
                    <a:pt x="286" y="563"/>
                  </a:lnTo>
                  <a:lnTo>
                    <a:pt x="288" y="560"/>
                  </a:lnTo>
                  <a:lnTo>
                    <a:pt x="279" y="553"/>
                  </a:lnTo>
                  <a:lnTo>
                    <a:pt x="265" y="547"/>
                  </a:lnTo>
                  <a:lnTo>
                    <a:pt x="257" y="539"/>
                  </a:lnTo>
                  <a:lnTo>
                    <a:pt x="257" y="530"/>
                  </a:lnTo>
                  <a:lnTo>
                    <a:pt x="262" y="526"/>
                  </a:lnTo>
                  <a:lnTo>
                    <a:pt x="265" y="525"/>
                  </a:lnTo>
                  <a:lnTo>
                    <a:pt x="257" y="516"/>
                  </a:lnTo>
                  <a:lnTo>
                    <a:pt x="237" y="511"/>
                  </a:lnTo>
                  <a:lnTo>
                    <a:pt x="224" y="512"/>
                  </a:lnTo>
                  <a:lnTo>
                    <a:pt x="209" y="511"/>
                  </a:lnTo>
                  <a:lnTo>
                    <a:pt x="204" y="504"/>
                  </a:lnTo>
                  <a:lnTo>
                    <a:pt x="200" y="497"/>
                  </a:lnTo>
                  <a:lnTo>
                    <a:pt x="196" y="490"/>
                  </a:lnTo>
                  <a:lnTo>
                    <a:pt x="182" y="484"/>
                  </a:lnTo>
                  <a:lnTo>
                    <a:pt x="161" y="487"/>
                  </a:lnTo>
                  <a:lnTo>
                    <a:pt x="145" y="488"/>
                  </a:lnTo>
                  <a:lnTo>
                    <a:pt x="133" y="490"/>
                  </a:lnTo>
                  <a:lnTo>
                    <a:pt x="124" y="491"/>
                  </a:lnTo>
                  <a:lnTo>
                    <a:pt x="112" y="487"/>
                  </a:lnTo>
                  <a:lnTo>
                    <a:pt x="107" y="478"/>
                  </a:lnTo>
                  <a:lnTo>
                    <a:pt x="105" y="466"/>
                  </a:lnTo>
                  <a:lnTo>
                    <a:pt x="99" y="441"/>
                  </a:lnTo>
                  <a:lnTo>
                    <a:pt x="90" y="418"/>
                  </a:lnTo>
                  <a:lnTo>
                    <a:pt x="88" y="408"/>
                  </a:lnTo>
                  <a:lnTo>
                    <a:pt x="86" y="400"/>
                  </a:lnTo>
                  <a:lnTo>
                    <a:pt x="76" y="390"/>
                  </a:lnTo>
                  <a:lnTo>
                    <a:pt x="70" y="389"/>
                  </a:lnTo>
                  <a:lnTo>
                    <a:pt x="63" y="388"/>
                  </a:lnTo>
                  <a:lnTo>
                    <a:pt x="49" y="374"/>
                  </a:lnTo>
                  <a:lnTo>
                    <a:pt x="50" y="366"/>
                  </a:lnTo>
                  <a:lnTo>
                    <a:pt x="54" y="357"/>
                  </a:lnTo>
                  <a:lnTo>
                    <a:pt x="59" y="345"/>
                  </a:lnTo>
                  <a:lnTo>
                    <a:pt x="63" y="334"/>
                  </a:lnTo>
                  <a:lnTo>
                    <a:pt x="58" y="318"/>
                  </a:lnTo>
                  <a:lnTo>
                    <a:pt x="49" y="310"/>
                  </a:lnTo>
                  <a:lnTo>
                    <a:pt x="42" y="308"/>
                  </a:lnTo>
                  <a:lnTo>
                    <a:pt x="34" y="305"/>
                  </a:lnTo>
                  <a:lnTo>
                    <a:pt x="22" y="300"/>
                  </a:lnTo>
                  <a:lnTo>
                    <a:pt x="11" y="293"/>
                  </a:lnTo>
                  <a:lnTo>
                    <a:pt x="3" y="284"/>
                  </a:lnTo>
                  <a:lnTo>
                    <a:pt x="0" y="280"/>
                  </a:lnTo>
                  <a:lnTo>
                    <a:pt x="0" y="277"/>
                  </a:lnTo>
                  <a:lnTo>
                    <a:pt x="8" y="257"/>
                  </a:lnTo>
                  <a:lnTo>
                    <a:pt x="26" y="241"/>
                  </a:lnTo>
                  <a:lnTo>
                    <a:pt x="36" y="238"/>
                  </a:lnTo>
                  <a:lnTo>
                    <a:pt x="49" y="230"/>
                  </a:lnTo>
                  <a:lnTo>
                    <a:pt x="58" y="222"/>
                  </a:lnTo>
                  <a:lnTo>
                    <a:pt x="61" y="215"/>
                  </a:lnTo>
                  <a:lnTo>
                    <a:pt x="63" y="207"/>
                  </a:lnTo>
                  <a:lnTo>
                    <a:pt x="68" y="195"/>
                  </a:lnTo>
                  <a:lnTo>
                    <a:pt x="78" y="187"/>
                  </a:lnTo>
                  <a:lnTo>
                    <a:pt x="88" y="189"/>
                  </a:lnTo>
                  <a:lnTo>
                    <a:pt x="93" y="195"/>
                  </a:lnTo>
                  <a:lnTo>
                    <a:pt x="99" y="204"/>
                  </a:lnTo>
                  <a:lnTo>
                    <a:pt x="112" y="214"/>
                  </a:lnTo>
                  <a:lnTo>
                    <a:pt x="136" y="215"/>
                  </a:lnTo>
                  <a:lnTo>
                    <a:pt x="146" y="211"/>
                  </a:lnTo>
                  <a:lnTo>
                    <a:pt x="163" y="207"/>
                  </a:lnTo>
                  <a:lnTo>
                    <a:pt x="178" y="205"/>
                  </a:lnTo>
                  <a:lnTo>
                    <a:pt x="188" y="200"/>
                  </a:lnTo>
                  <a:lnTo>
                    <a:pt x="190" y="193"/>
                  </a:lnTo>
                  <a:lnTo>
                    <a:pt x="191" y="187"/>
                  </a:lnTo>
                  <a:lnTo>
                    <a:pt x="200" y="177"/>
                  </a:lnTo>
                  <a:lnTo>
                    <a:pt x="212" y="170"/>
                  </a:lnTo>
                  <a:lnTo>
                    <a:pt x="224" y="160"/>
                  </a:lnTo>
                  <a:lnTo>
                    <a:pt x="232" y="147"/>
                  </a:lnTo>
                  <a:lnTo>
                    <a:pt x="234" y="136"/>
                  </a:lnTo>
                  <a:lnTo>
                    <a:pt x="249" y="125"/>
                  </a:lnTo>
                  <a:lnTo>
                    <a:pt x="258" y="124"/>
                  </a:lnTo>
                  <a:lnTo>
                    <a:pt x="270" y="118"/>
                  </a:lnTo>
                  <a:lnTo>
                    <a:pt x="284" y="110"/>
                  </a:lnTo>
                  <a:lnTo>
                    <a:pt x="295" y="100"/>
                  </a:lnTo>
                  <a:lnTo>
                    <a:pt x="304" y="86"/>
                  </a:lnTo>
                  <a:lnTo>
                    <a:pt x="304" y="74"/>
                  </a:lnTo>
                  <a:lnTo>
                    <a:pt x="304" y="63"/>
                  </a:lnTo>
                  <a:lnTo>
                    <a:pt x="311" y="56"/>
                  </a:lnTo>
                  <a:lnTo>
                    <a:pt x="319" y="49"/>
                  </a:lnTo>
                  <a:lnTo>
                    <a:pt x="320" y="44"/>
                  </a:lnTo>
                  <a:lnTo>
                    <a:pt x="321" y="35"/>
                  </a:lnTo>
                  <a:lnTo>
                    <a:pt x="328" y="25"/>
                  </a:lnTo>
                  <a:lnTo>
                    <a:pt x="334" y="25"/>
                  </a:lnTo>
                  <a:lnTo>
                    <a:pt x="341" y="25"/>
                  </a:lnTo>
                  <a:lnTo>
                    <a:pt x="345" y="18"/>
                  </a:lnTo>
                  <a:lnTo>
                    <a:pt x="349" y="11"/>
                  </a:lnTo>
                  <a:lnTo>
                    <a:pt x="357" y="0"/>
                  </a:lnTo>
                  <a:lnTo>
                    <a:pt x="356" y="6"/>
                  </a:lnTo>
                </a:path>
              </a:pathLst>
            </a:custGeom>
            <a:solidFill>
              <a:srgbClr val="00B05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8" name="Freeform 28"/>
            <p:cNvSpPr>
              <a:spLocks/>
            </p:cNvSpPr>
            <p:nvPr/>
          </p:nvSpPr>
          <p:spPr bwMode="auto">
            <a:xfrm>
              <a:off x="4700588" y="3541758"/>
              <a:ext cx="762000" cy="665178"/>
            </a:xfrm>
            <a:custGeom>
              <a:avLst/>
              <a:gdLst>
                <a:gd name="T0" fmla="*/ 2147483647 w 480"/>
                <a:gd name="T1" fmla="*/ 2147483647 h 419"/>
                <a:gd name="T2" fmla="*/ 2147483647 w 480"/>
                <a:gd name="T3" fmla="*/ 2147483647 h 419"/>
                <a:gd name="T4" fmla="*/ 2147483647 w 480"/>
                <a:gd name="T5" fmla="*/ 2147483647 h 419"/>
                <a:gd name="T6" fmla="*/ 2147483647 w 480"/>
                <a:gd name="T7" fmla="*/ 2147483647 h 419"/>
                <a:gd name="T8" fmla="*/ 2147483647 w 480"/>
                <a:gd name="T9" fmla="*/ 2147483647 h 419"/>
                <a:gd name="T10" fmla="*/ 2147483647 w 480"/>
                <a:gd name="T11" fmla="*/ 2147483647 h 419"/>
                <a:gd name="T12" fmla="*/ 2147483647 w 480"/>
                <a:gd name="T13" fmla="*/ 2147483647 h 419"/>
                <a:gd name="T14" fmla="*/ 2147483647 w 480"/>
                <a:gd name="T15" fmla="*/ 2147483647 h 419"/>
                <a:gd name="T16" fmla="*/ 2147483647 w 480"/>
                <a:gd name="T17" fmla="*/ 2147483647 h 419"/>
                <a:gd name="T18" fmla="*/ 2147483647 w 480"/>
                <a:gd name="T19" fmla="*/ 2147483647 h 419"/>
                <a:gd name="T20" fmla="*/ 2147483647 w 480"/>
                <a:gd name="T21" fmla="*/ 2147483647 h 419"/>
                <a:gd name="T22" fmla="*/ 2147483647 w 480"/>
                <a:gd name="T23" fmla="*/ 2147483647 h 419"/>
                <a:gd name="T24" fmla="*/ 2147483647 w 480"/>
                <a:gd name="T25" fmla="*/ 2147483647 h 419"/>
                <a:gd name="T26" fmla="*/ 2147483647 w 480"/>
                <a:gd name="T27" fmla="*/ 2147483647 h 419"/>
                <a:gd name="T28" fmla="*/ 2147483647 w 480"/>
                <a:gd name="T29" fmla="*/ 2147483647 h 419"/>
                <a:gd name="T30" fmla="*/ 2147483647 w 480"/>
                <a:gd name="T31" fmla="*/ 2147483647 h 419"/>
                <a:gd name="T32" fmla="*/ 2147483647 w 480"/>
                <a:gd name="T33" fmla="*/ 2147483647 h 419"/>
                <a:gd name="T34" fmla="*/ 2147483647 w 480"/>
                <a:gd name="T35" fmla="*/ 2147483647 h 419"/>
                <a:gd name="T36" fmla="*/ 2147483647 w 480"/>
                <a:gd name="T37" fmla="*/ 2147483647 h 419"/>
                <a:gd name="T38" fmla="*/ 2147483647 w 480"/>
                <a:gd name="T39" fmla="*/ 2147483647 h 419"/>
                <a:gd name="T40" fmla="*/ 2147483647 w 480"/>
                <a:gd name="T41" fmla="*/ 2147483647 h 419"/>
                <a:gd name="T42" fmla="*/ 2147483647 w 480"/>
                <a:gd name="T43" fmla="*/ 2147483647 h 419"/>
                <a:gd name="T44" fmla="*/ 2147483647 w 480"/>
                <a:gd name="T45" fmla="*/ 2147483647 h 419"/>
                <a:gd name="T46" fmla="*/ 2147483647 w 480"/>
                <a:gd name="T47" fmla="*/ 2147483647 h 419"/>
                <a:gd name="T48" fmla="*/ 2147483647 w 480"/>
                <a:gd name="T49" fmla="*/ 0 h 419"/>
                <a:gd name="T50" fmla="*/ 2147483647 w 480"/>
                <a:gd name="T51" fmla="*/ 2147483647 h 419"/>
                <a:gd name="T52" fmla="*/ 2147483647 w 480"/>
                <a:gd name="T53" fmla="*/ 2147483647 h 419"/>
                <a:gd name="T54" fmla="*/ 2147483647 w 480"/>
                <a:gd name="T55" fmla="*/ 2147483647 h 419"/>
                <a:gd name="T56" fmla="*/ 2147483647 w 480"/>
                <a:gd name="T57" fmla="*/ 2147483647 h 419"/>
                <a:gd name="T58" fmla="*/ 2147483647 w 480"/>
                <a:gd name="T59" fmla="*/ 2147483647 h 419"/>
                <a:gd name="T60" fmla="*/ 2147483647 w 480"/>
                <a:gd name="T61" fmla="*/ 2147483647 h 419"/>
                <a:gd name="T62" fmla="*/ 2147483647 w 480"/>
                <a:gd name="T63" fmla="*/ 2147483647 h 419"/>
                <a:gd name="T64" fmla="*/ 2147483647 w 480"/>
                <a:gd name="T65" fmla="*/ 2147483647 h 419"/>
                <a:gd name="T66" fmla="*/ 2147483647 w 480"/>
                <a:gd name="T67" fmla="*/ 2147483647 h 419"/>
                <a:gd name="T68" fmla="*/ 2147483647 w 480"/>
                <a:gd name="T69" fmla="*/ 2147483647 h 419"/>
                <a:gd name="T70" fmla="*/ 2147483647 w 480"/>
                <a:gd name="T71" fmla="*/ 2147483647 h 419"/>
                <a:gd name="T72" fmla="*/ 2147483647 w 480"/>
                <a:gd name="T73" fmla="*/ 2147483647 h 419"/>
                <a:gd name="T74" fmla="*/ 2147483647 w 480"/>
                <a:gd name="T75" fmla="*/ 2147483647 h 419"/>
                <a:gd name="T76" fmla="*/ 2147483647 w 480"/>
                <a:gd name="T77" fmla="*/ 2147483647 h 419"/>
                <a:gd name="T78" fmla="*/ 2147483647 w 480"/>
                <a:gd name="T79" fmla="*/ 2147483647 h 419"/>
                <a:gd name="T80" fmla="*/ 2147483647 w 480"/>
                <a:gd name="T81" fmla="*/ 2147483647 h 419"/>
                <a:gd name="T82" fmla="*/ 2147483647 w 480"/>
                <a:gd name="T83" fmla="*/ 2147483647 h 419"/>
                <a:gd name="T84" fmla="*/ 2147483647 w 480"/>
                <a:gd name="T85" fmla="*/ 2147483647 h 419"/>
                <a:gd name="T86" fmla="*/ 2147483647 w 480"/>
                <a:gd name="T87" fmla="*/ 2147483647 h 419"/>
                <a:gd name="T88" fmla="*/ 2147483647 w 480"/>
                <a:gd name="T89" fmla="*/ 2147483647 h 419"/>
                <a:gd name="T90" fmla="*/ 2147483647 w 480"/>
                <a:gd name="T91" fmla="*/ 2147483647 h 419"/>
                <a:gd name="T92" fmla="*/ 2147483647 w 480"/>
                <a:gd name="T93" fmla="*/ 2147483647 h 419"/>
                <a:gd name="T94" fmla="*/ 2147483647 w 480"/>
                <a:gd name="T95" fmla="*/ 2147483647 h 419"/>
                <a:gd name="T96" fmla="*/ 2147483647 w 480"/>
                <a:gd name="T97" fmla="*/ 2147483647 h 419"/>
                <a:gd name="T98" fmla="*/ 2147483647 w 480"/>
                <a:gd name="T99" fmla="*/ 2147483647 h 419"/>
                <a:gd name="T100" fmla="*/ 2147483647 w 480"/>
                <a:gd name="T101" fmla="*/ 2147483647 h 419"/>
                <a:gd name="T102" fmla="*/ 2147483647 w 480"/>
                <a:gd name="T103" fmla="*/ 2147483647 h 419"/>
                <a:gd name="T104" fmla="*/ 2147483647 w 480"/>
                <a:gd name="T105" fmla="*/ 2147483647 h 419"/>
                <a:gd name="T106" fmla="*/ 2147483647 w 480"/>
                <a:gd name="T107" fmla="*/ 2147483647 h 419"/>
                <a:gd name="T108" fmla="*/ 2147483647 w 480"/>
                <a:gd name="T109" fmla="*/ 2147483647 h 419"/>
                <a:gd name="T110" fmla="*/ 2147483647 w 480"/>
                <a:gd name="T111" fmla="*/ 2147483647 h 419"/>
                <a:gd name="T112" fmla="*/ 2147483647 w 480"/>
                <a:gd name="T113" fmla="*/ 2147483647 h 41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0"/>
                <a:gd name="T172" fmla="*/ 0 h 419"/>
                <a:gd name="T173" fmla="*/ 480 w 480"/>
                <a:gd name="T174" fmla="*/ 419 h 41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0" h="419">
                  <a:moveTo>
                    <a:pt x="6" y="413"/>
                  </a:moveTo>
                  <a:lnTo>
                    <a:pt x="0" y="403"/>
                  </a:lnTo>
                  <a:lnTo>
                    <a:pt x="4" y="387"/>
                  </a:lnTo>
                  <a:lnTo>
                    <a:pt x="13" y="376"/>
                  </a:lnTo>
                  <a:lnTo>
                    <a:pt x="26" y="367"/>
                  </a:lnTo>
                  <a:lnTo>
                    <a:pt x="33" y="356"/>
                  </a:lnTo>
                  <a:lnTo>
                    <a:pt x="38" y="347"/>
                  </a:lnTo>
                  <a:lnTo>
                    <a:pt x="49" y="341"/>
                  </a:lnTo>
                  <a:lnTo>
                    <a:pt x="58" y="334"/>
                  </a:lnTo>
                  <a:lnTo>
                    <a:pt x="69" y="322"/>
                  </a:lnTo>
                  <a:lnTo>
                    <a:pt x="73" y="309"/>
                  </a:lnTo>
                  <a:lnTo>
                    <a:pt x="69" y="303"/>
                  </a:lnTo>
                  <a:lnTo>
                    <a:pt x="65" y="296"/>
                  </a:lnTo>
                  <a:lnTo>
                    <a:pt x="60" y="283"/>
                  </a:lnTo>
                  <a:lnTo>
                    <a:pt x="58" y="271"/>
                  </a:lnTo>
                  <a:lnTo>
                    <a:pt x="50" y="248"/>
                  </a:lnTo>
                  <a:lnTo>
                    <a:pt x="47" y="237"/>
                  </a:lnTo>
                  <a:lnTo>
                    <a:pt x="43" y="227"/>
                  </a:lnTo>
                  <a:lnTo>
                    <a:pt x="35" y="222"/>
                  </a:lnTo>
                  <a:lnTo>
                    <a:pt x="31" y="219"/>
                  </a:lnTo>
                  <a:lnTo>
                    <a:pt x="35" y="211"/>
                  </a:lnTo>
                  <a:lnTo>
                    <a:pt x="45" y="214"/>
                  </a:lnTo>
                  <a:lnTo>
                    <a:pt x="55" y="222"/>
                  </a:lnTo>
                  <a:lnTo>
                    <a:pt x="65" y="227"/>
                  </a:lnTo>
                  <a:lnTo>
                    <a:pt x="75" y="237"/>
                  </a:lnTo>
                  <a:lnTo>
                    <a:pt x="92" y="240"/>
                  </a:lnTo>
                  <a:lnTo>
                    <a:pt x="101" y="241"/>
                  </a:lnTo>
                  <a:lnTo>
                    <a:pt x="109" y="234"/>
                  </a:lnTo>
                  <a:lnTo>
                    <a:pt x="109" y="222"/>
                  </a:lnTo>
                  <a:lnTo>
                    <a:pt x="97" y="220"/>
                  </a:lnTo>
                  <a:lnTo>
                    <a:pt x="84" y="220"/>
                  </a:lnTo>
                  <a:lnTo>
                    <a:pt x="81" y="217"/>
                  </a:lnTo>
                  <a:lnTo>
                    <a:pt x="79" y="209"/>
                  </a:lnTo>
                  <a:lnTo>
                    <a:pt x="75" y="191"/>
                  </a:lnTo>
                  <a:lnTo>
                    <a:pt x="72" y="180"/>
                  </a:lnTo>
                  <a:lnTo>
                    <a:pt x="70" y="169"/>
                  </a:lnTo>
                  <a:lnTo>
                    <a:pt x="79" y="157"/>
                  </a:lnTo>
                  <a:lnTo>
                    <a:pt x="87" y="149"/>
                  </a:lnTo>
                  <a:lnTo>
                    <a:pt x="95" y="140"/>
                  </a:lnTo>
                  <a:lnTo>
                    <a:pt x="101" y="131"/>
                  </a:lnTo>
                  <a:lnTo>
                    <a:pt x="109" y="125"/>
                  </a:lnTo>
                  <a:lnTo>
                    <a:pt x="117" y="127"/>
                  </a:lnTo>
                  <a:lnTo>
                    <a:pt x="127" y="130"/>
                  </a:lnTo>
                  <a:lnTo>
                    <a:pt x="136" y="134"/>
                  </a:lnTo>
                  <a:lnTo>
                    <a:pt x="145" y="132"/>
                  </a:lnTo>
                  <a:lnTo>
                    <a:pt x="151" y="124"/>
                  </a:lnTo>
                  <a:lnTo>
                    <a:pt x="155" y="110"/>
                  </a:lnTo>
                  <a:lnTo>
                    <a:pt x="159" y="97"/>
                  </a:lnTo>
                  <a:lnTo>
                    <a:pt x="164" y="83"/>
                  </a:lnTo>
                  <a:lnTo>
                    <a:pt x="172" y="70"/>
                  </a:lnTo>
                  <a:lnTo>
                    <a:pt x="176" y="57"/>
                  </a:lnTo>
                  <a:lnTo>
                    <a:pt x="182" y="46"/>
                  </a:lnTo>
                  <a:lnTo>
                    <a:pt x="196" y="33"/>
                  </a:lnTo>
                  <a:lnTo>
                    <a:pt x="216" y="22"/>
                  </a:lnTo>
                  <a:lnTo>
                    <a:pt x="228" y="24"/>
                  </a:lnTo>
                  <a:lnTo>
                    <a:pt x="247" y="20"/>
                  </a:lnTo>
                  <a:lnTo>
                    <a:pt x="259" y="12"/>
                  </a:lnTo>
                  <a:lnTo>
                    <a:pt x="269" y="8"/>
                  </a:lnTo>
                  <a:lnTo>
                    <a:pt x="279" y="10"/>
                  </a:lnTo>
                  <a:lnTo>
                    <a:pt x="284" y="19"/>
                  </a:lnTo>
                  <a:lnTo>
                    <a:pt x="297" y="31"/>
                  </a:lnTo>
                  <a:lnTo>
                    <a:pt x="303" y="34"/>
                  </a:lnTo>
                  <a:lnTo>
                    <a:pt x="317" y="34"/>
                  </a:lnTo>
                  <a:lnTo>
                    <a:pt x="312" y="34"/>
                  </a:lnTo>
                  <a:lnTo>
                    <a:pt x="327" y="36"/>
                  </a:lnTo>
                  <a:lnTo>
                    <a:pt x="327" y="41"/>
                  </a:lnTo>
                  <a:lnTo>
                    <a:pt x="343" y="34"/>
                  </a:lnTo>
                  <a:lnTo>
                    <a:pt x="353" y="46"/>
                  </a:lnTo>
                  <a:lnTo>
                    <a:pt x="359" y="50"/>
                  </a:lnTo>
                  <a:lnTo>
                    <a:pt x="356" y="59"/>
                  </a:lnTo>
                  <a:lnTo>
                    <a:pt x="359" y="36"/>
                  </a:lnTo>
                  <a:lnTo>
                    <a:pt x="365" y="27"/>
                  </a:lnTo>
                  <a:lnTo>
                    <a:pt x="364" y="15"/>
                  </a:lnTo>
                  <a:lnTo>
                    <a:pt x="365" y="6"/>
                  </a:lnTo>
                  <a:lnTo>
                    <a:pt x="375" y="0"/>
                  </a:lnTo>
                  <a:lnTo>
                    <a:pt x="388" y="4"/>
                  </a:lnTo>
                  <a:lnTo>
                    <a:pt x="398" y="14"/>
                  </a:lnTo>
                  <a:lnTo>
                    <a:pt x="403" y="25"/>
                  </a:lnTo>
                  <a:lnTo>
                    <a:pt x="407" y="36"/>
                  </a:lnTo>
                  <a:lnTo>
                    <a:pt x="415" y="40"/>
                  </a:lnTo>
                  <a:lnTo>
                    <a:pt x="411" y="25"/>
                  </a:lnTo>
                  <a:lnTo>
                    <a:pt x="426" y="18"/>
                  </a:lnTo>
                  <a:lnTo>
                    <a:pt x="433" y="30"/>
                  </a:lnTo>
                  <a:lnTo>
                    <a:pt x="444" y="36"/>
                  </a:lnTo>
                  <a:lnTo>
                    <a:pt x="452" y="46"/>
                  </a:lnTo>
                  <a:lnTo>
                    <a:pt x="451" y="53"/>
                  </a:lnTo>
                  <a:lnTo>
                    <a:pt x="452" y="59"/>
                  </a:lnTo>
                  <a:lnTo>
                    <a:pt x="459" y="61"/>
                  </a:lnTo>
                  <a:lnTo>
                    <a:pt x="469" y="64"/>
                  </a:lnTo>
                  <a:lnTo>
                    <a:pt x="479" y="79"/>
                  </a:lnTo>
                  <a:lnTo>
                    <a:pt x="479" y="90"/>
                  </a:lnTo>
                  <a:lnTo>
                    <a:pt x="473" y="93"/>
                  </a:lnTo>
                  <a:lnTo>
                    <a:pt x="465" y="89"/>
                  </a:lnTo>
                  <a:lnTo>
                    <a:pt x="456" y="87"/>
                  </a:lnTo>
                  <a:lnTo>
                    <a:pt x="447" y="87"/>
                  </a:lnTo>
                  <a:lnTo>
                    <a:pt x="443" y="94"/>
                  </a:lnTo>
                  <a:lnTo>
                    <a:pt x="442" y="104"/>
                  </a:lnTo>
                  <a:lnTo>
                    <a:pt x="435" y="116"/>
                  </a:lnTo>
                  <a:lnTo>
                    <a:pt x="430" y="127"/>
                  </a:lnTo>
                  <a:lnTo>
                    <a:pt x="429" y="136"/>
                  </a:lnTo>
                  <a:lnTo>
                    <a:pt x="433" y="143"/>
                  </a:lnTo>
                  <a:lnTo>
                    <a:pt x="438" y="149"/>
                  </a:lnTo>
                  <a:lnTo>
                    <a:pt x="443" y="154"/>
                  </a:lnTo>
                  <a:lnTo>
                    <a:pt x="445" y="167"/>
                  </a:lnTo>
                  <a:lnTo>
                    <a:pt x="439" y="179"/>
                  </a:lnTo>
                  <a:lnTo>
                    <a:pt x="427" y="195"/>
                  </a:lnTo>
                  <a:lnTo>
                    <a:pt x="419" y="209"/>
                  </a:lnTo>
                  <a:lnTo>
                    <a:pt x="412" y="222"/>
                  </a:lnTo>
                  <a:lnTo>
                    <a:pt x="398" y="234"/>
                  </a:lnTo>
                  <a:lnTo>
                    <a:pt x="385" y="238"/>
                  </a:lnTo>
                  <a:lnTo>
                    <a:pt x="366" y="245"/>
                  </a:lnTo>
                  <a:lnTo>
                    <a:pt x="355" y="248"/>
                  </a:lnTo>
                  <a:lnTo>
                    <a:pt x="344" y="248"/>
                  </a:lnTo>
                  <a:lnTo>
                    <a:pt x="334" y="240"/>
                  </a:lnTo>
                  <a:lnTo>
                    <a:pt x="330" y="237"/>
                  </a:lnTo>
                  <a:lnTo>
                    <a:pt x="327" y="237"/>
                  </a:lnTo>
                  <a:lnTo>
                    <a:pt x="316" y="243"/>
                  </a:lnTo>
                  <a:lnTo>
                    <a:pt x="315" y="250"/>
                  </a:lnTo>
                  <a:lnTo>
                    <a:pt x="315" y="259"/>
                  </a:lnTo>
                  <a:lnTo>
                    <a:pt x="310" y="262"/>
                  </a:lnTo>
                  <a:lnTo>
                    <a:pt x="305" y="264"/>
                  </a:lnTo>
                  <a:lnTo>
                    <a:pt x="292" y="280"/>
                  </a:lnTo>
                  <a:lnTo>
                    <a:pt x="287" y="289"/>
                  </a:lnTo>
                  <a:lnTo>
                    <a:pt x="283" y="296"/>
                  </a:lnTo>
                  <a:lnTo>
                    <a:pt x="275" y="298"/>
                  </a:lnTo>
                  <a:lnTo>
                    <a:pt x="265" y="301"/>
                  </a:lnTo>
                  <a:lnTo>
                    <a:pt x="260" y="305"/>
                  </a:lnTo>
                  <a:lnTo>
                    <a:pt x="255" y="309"/>
                  </a:lnTo>
                  <a:lnTo>
                    <a:pt x="248" y="309"/>
                  </a:lnTo>
                  <a:lnTo>
                    <a:pt x="243" y="309"/>
                  </a:lnTo>
                  <a:lnTo>
                    <a:pt x="241" y="315"/>
                  </a:lnTo>
                  <a:lnTo>
                    <a:pt x="238" y="322"/>
                  </a:lnTo>
                  <a:lnTo>
                    <a:pt x="231" y="331"/>
                  </a:lnTo>
                  <a:lnTo>
                    <a:pt x="215" y="335"/>
                  </a:lnTo>
                  <a:lnTo>
                    <a:pt x="210" y="331"/>
                  </a:lnTo>
                  <a:lnTo>
                    <a:pt x="205" y="322"/>
                  </a:lnTo>
                  <a:lnTo>
                    <a:pt x="195" y="319"/>
                  </a:lnTo>
                  <a:lnTo>
                    <a:pt x="188" y="311"/>
                  </a:lnTo>
                  <a:lnTo>
                    <a:pt x="182" y="303"/>
                  </a:lnTo>
                  <a:lnTo>
                    <a:pt x="176" y="298"/>
                  </a:lnTo>
                  <a:lnTo>
                    <a:pt x="174" y="307"/>
                  </a:lnTo>
                  <a:lnTo>
                    <a:pt x="169" y="311"/>
                  </a:lnTo>
                  <a:lnTo>
                    <a:pt x="164" y="313"/>
                  </a:lnTo>
                  <a:lnTo>
                    <a:pt x="159" y="322"/>
                  </a:lnTo>
                  <a:lnTo>
                    <a:pt x="156" y="327"/>
                  </a:lnTo>
                  <a:lnTo>
                    <a:pt x="152" y="331"/>
                  </a:lnTo>
                  <a:lnTo>
                    <a:pt x="141" y="335"/>
                  </a:lnTo>
                  <a:lnTo>
                    <a:pt x="134" y="341"/>
                  </a:lnTo>
                  <a:lnTo>
                    <a:pt x="134" y="346"/>
                  </a:lnTo>
                  <a:lnTo>
                    <a:pt x="138" y="353"/>
                  </a:lnTo>
                  <a:lnTo>
                    <a:pt x="140" y="364"/>
                  </a:lnTo>
                  <a:lnTo>
                    <a:pt x="132" y="369"/>
                  </a:lnTo>
                  <a:lnTo>
                    <a:pt x="123" y="369"/>
                  </a:lnTo>
                  <a:lnTo>
                    <a:pt x="113" y="367"/>
                  </a:lnTo>
                  <a:lnTo>
                    <a:pt x="110" y="371"/>
                  </a:lnTo>
                  <a:lnTo>
                    <a:pt x="109" y="376"/>
                  </a:lnTo>
                  <a:lnTo>
                    <a:pt x="100" y="377"/>
                  </a:lnTo>
                  <a:lnTo>
                    <a:pt x="95" y="371"/>
                  </a:lnTo>
                  <a:lnTo>
                    <a:pt x="92" y="362"/>
                  </a:lnTo>
                  <a:lnTo>
                    <a:pt x="79" y="358"/>
                  </a:lnTo>
                  <a:lnTo>
                    <a:pt x="79" y="372"/>
                  </a:lnTo>
                  <a:lnTo>
                    <a:pt x="82" y="381"/>
                  </a:lnTo>
                  <a:lnTo>
                    <a:pt x="81" y="390"/>
                  </a:lnTo>
                  <a:lnTo>
                    <a:pt x="77" y="391"/>
                  </a:lnTo>
                  <a:lnTo>
                    <a:pt x="68" y="395"/>
                  </a:lnTo>
                  <a:lnTo>
                    <a:pt x="54" y="403"/>
                  </a:lnTo>
                  <a:lnTo>
                    <a:pt x="47" y="403"/>
                  </a:lnTo>
                  <a:lnTo>
                    <a:pt x="38" y="418"/>
                  </a:lnTo>
                  <a:lnTo>
                    <a:pt x="24" y="414"/>
                  </a:lnTo>
                  <a:lnTo>
                    <a:pt x="15" y="417"/>
                  </a:lnTo>
                  <a:lnTo>
                    <a:pt x="6" y="413"/>
                  </a:lnTo>
                </a:path>
              </a:pathLst>
            </a:custGeom>
            <a:solidFill>
              <a:srgbClr val="33CC33"/>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9" name="Freeform 29"/>
            <p:cNvSpPr>
              <a:spLocks/>
            </p:cNvSpPr>
            <p:nvPr/>
          </p:nvSpPr>
          <p:spPr bwMode="auto">
            <a:xfrm>
              <a:off x="3597275" y="3589384"/>
              <a:ext cx="1017588" cy="884258"/>
            </a:xfrm>
            <a:custGeom>
              <a:avLst/>
              <a:gdLst>
                <a:gd name="T0" fmla="*/ 2147483647 w 641"/>
                <a:gd name="T1" fmla="*/ 2147483647 h 557"/>
                <a:gd name="T2" fmla="*/ 2147483647 w 641"/>
                <a:gd name="T3" fmla="*/ 2147483647 h 557"/>
                <a:gd name="T4" fmla="*/ 2147483647 w 641"/>
                <a:gd name="T5" fmla="*/ 2147483647 h 557"/>
                <a:gd name="T6" fmla="*/ 2147483647 w 641"/>
                <a:gd name="T7" fmla="*/ 2147483647 h 557"/>
                <a:gd name="T8" fmla="*/ 2147483647 w 641"/>
                <a:gd name="T9" fmla="*/ 2147483647 h 557"/>
                <a:gd name="T10" fmla="*/ 2147483647 w 641"/>
                <a:gd name="T11" fmla="*/ 2147483647 h 557"/>
                <a:gd name="T12" fmla="*/ 2147483647 w 641"/>
                <a:gd name="T13" fmla="*/ 2147483647 h 557"/>
                <a:gd name="T14" fmla="*/ 2147483647 w 641"/>
                <a:gd name="T15" fmla="*/ 2147483647 h 557"/>
                <a:gd name="T16" fmla="*/ 2147483647 w 641"/>
                <a:gd name="T17" fmla="*/ 2147483647 h 557"/>
                <a:gd name="T18" fmla="*/ 2147483647 w 641"/>
                <a:gd name="T19" fmla="*/ 2147483647 h 557"/>
                <a:gd name="T20" fmla="*/ 2147483647 w 641"/>
                <a:gd name="T21" fmla="*/ 2147483647 h 557"/>
                <a:gd name="T22" fmla="*/ 2147483647 w 641"/>
                <a:gd name="T23" fmla="*/ 2147483647 h 557"/>
                <a:gd name="T24" fmla="*/ 2147483647 w 641"/>
                <a:gd name="T25" fmla="*/ 2147483647 h 557"/>
                <a:gd name="T26" fmla="*/ 2147483647 w 641"/>
                <a:gd name="T27" fmla="*/ 2147483647 h 557"/>
                <a:gd name="T28" fmla="*/ 2147483647 w 641"/>
                <a:gd name="T29" fmla="*/ 2147483647 h 557"/>
                <a:gd name="T30" fmla="*/ 2147483647 w 641"/>
                <a:gd name="T31" fmla="*/ 2147483647 h 557"/>
                <a:gd name="T32" fmla="*/ 2147483647 w 641"/>
                <a:gd name="T33" fmla="*/ 2147483647 h 557"/>
                <a:gd name="T34" fmla="*/ 2147483647 w 641"/>
                <a:gd name="T35" fmla="*/ 2147483647 h 557"/>
                <a:gd name="T36" fmla="*/ 2147483647 w 641"/>
                <a:gd name="T37" fmla="*/ 2147483647 h 557"/>
                <a:gd name="T38" fmla="*/ 2147483647 w 641"/>
                <a:gd name="T39" fmla="*/ 2147483647 h 557"/>
                <a:gd name="T40" fmla="*/ 2147483647 w 641"/>
                <a:gd name="T41" fmla="*/ 2147483647 h 557"/>
                <a:gd name="T42" fmla="*/ 2147483647 w 641"/>
                <a:gd name="T43" fmla="*/ 2147483647 h 557"/>
                <a:gd name="T44" fmla="*/ 2147483647 w 641"/>
                <a:gd name="T45" fmla="*/ 2147483647 h 557"/>
                <a:gd name="T46" fmla="*/ 2147483647 w 641"/>
                <a:gd name="T47" fmla="*/ 2147483647 h 557"/>
                <a:gd name="T48" fmla="*/ 2147483647 w 641"/>
                <a:gd name="T49" fmla="*/ 2147483647 h 557"/>
                <a:gd name="T50" fmla="*/ 2147483647 w 641"/>
                <a:gd name="T51" fmla="*/ 2147483647 h 557"/>
                <a:gd name="T52" fmla="*/ 2147483647 w 641"/>
                <a:gd name="T53" fmla="*/ 2147483647 h 557"/>
                <a:gd name="T54" fmla="*/ 2147483647 w 641"/>
                <a:gd name="T55" fmla="*/ 2147483647 h 557"/>
                <a:gd name="T56" fmla="*/ 2147483647 w 641"/>
                <a:gd name="T57" fmla="*/ 2147483647 h 557"/>
                <a:gd name="T58" fmla="*/ 2147483647 w 641"/>
                <a:gd name="T59" fmla="*/ 2147483647 h 557"/>
                <a:gd name="T60" fmla="*/ 2147483647 w 641"/>
                <a:gd name="T61" fmla="*/ 2147483647 h 557"/>
                <a:gd name="T62" fmla="*/ 2147483647 w 641"/>
                <a:gd name="T63" fmla="*/ 2147483647 h 557"/>
                <a:gd name="T64" fmla="*/ 2147483647 w 641"/>
                <a:gd name="T65" fmla="*/ 2147483647 h 557"/>
                <a:gd name="T66" fmla="*/ 2147483647 w 641"/>
                <a:gd name="T67" fmla="*/ 2147483647 h 557"/>
                <a:gd name="T68" fmla="*/ 2147483647 w 641"/>
                <a:gd name="T69" fmla="*/ 2147483647 h 557"/>
                <a:gd name="T70" fmla="*/ 2147483647 w 641"/>
                <a:gd name="T71" fmla="*/ 2147483647 h 557"/>
                <a:gd name="T72" fmla="*/ 2147483647 w 641"/>
                <a:gd name="T73" fmla="*/ 2147483647 h 557"/>
                <a:gd name="T74" fmla="*/ 2147483647 w 641"/>
                <a:gd name="T75" fmla="*/ 2147483647 h 557"/>
                <a:gd name="T76" fmla="*/ 2147483647 w 641"/>
                <a:gd name="T77" fmla="*/ 2147483647 h 557"/>
                <a:gd name="T78" fmla="*/ 2147483647 w 641"/>
                <a:gd name="T79" fmla="*/ 2147483647 h 557"/>
                <a:gd name="T80" fmla="*/ 2147483647 w 641"/>
                <a:gd name="T81" fmla="*/ 2147483647 h 557"/>
                <a:gd name="T82" fmla="*/ 2147483647 w 641"/>
                <a:gd name="T83" fmla="*/ 2147483647 h 557"/>
                <a:gd name="T84" fmla="*/ 2147483647 w 641"/>
                <a:gd name="T85" fmla="*/ 2147483647 h 557"/>
                <a:gd name="T86" fmla="*/ 2147483647 w 641"/>
                <a:gd name="T87" fmla="*/ 2147483647 h 557"/>
                <a:gd name="T88" fmla="*/ 2147483647 w 641"/>
                <a:gd name="T89" fmla="*/ 2147483647 h 557"/>
                <a:gd name="T90" fmla="*/ 2147483647 w 641"/>
                <a:gd name="T91" fmla="*/ 2147483647 h 557"/>
                <a:gd name="T92" fmla="*/ 2147483647 w 641"/>
                <a:gd name="T93" fmla="*/ 2147483647 h 557"/>
                <a:gd name="T94" fmla="*/ 2147483647 w 641"/>
                <a:gd name="T95" fmla="*/ 2147483647 h 557"/>
                <a:gd name="T96" fmla="*/ 2147483647 w 641"/>
                <a:gd name="T97" fmla="*/ 2147483647 h 557"/>
                <a:gd name="T98" fmla="*/ 2147483647 w 641"/>
                <a:gd name="T99" fmla="*/ 2147483647 h 557"/>
                <a:gd name="T100" fmla="*/ 2147483647 w 641"/>
                <a:gd name="T101" fmla="*/ 2147483647 h 557"/>
                <a:gd name="T102" fmla="*/ 2147483647 w 641"/>
                <a:gd name="T103" fmla="*/ 2147483647 h 557"/>
                <a:gd name="T104" fmla="*/ 2147483647 w 641"/>
                <a:gd name="T105" fmla="*/ 2147483647 h 557"/>
                <a:gd name="T106" fmla="*/ 2147483647 w 641"/>
                <a:gd name="T107" fmla="*/ 2147483647 h 557"/>
                <a:gd name="T108" fmla="*/ 2147483647 w 641"/>
                <a:gd name="T109" fmla="*/ 2147483647 h 557"/>
                <a:gd name="T110" fmla="*/ 2147483647 w 641"/>
                <a:gd name="T111" fmla="*/ 2147483647 h 557"/>
                <a:gd name="T112" fmla="*/ 2147483647 w 641"/>
                <a:gd name="T113" fmla="*/ 2147483647 h 557"/>
                <a:gd name="T114" fmla="*/ 2147483647 w 641"/>
                <a:gd name="T115" fmla="*/ 2147483647 h 557"/>
                <a:gd name="T116" fmla="*/ 2147483647 w 641"/>
                <a:gd name="T117" fmla="*/ 2147483647 h 557"/>
                <a:gd name="T118" fmla="*/ 2147483647 w 641"/>
                <a:gd name="T119" fmla="*/ 2147483647 h 55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41"/>
                <a:gd name="T181" fmla="*/ 0 h 557"/>
                <a:gd name="T182" fmla="*/ 641 w 641"/>
                <a:gd name="T183" fmla="*/ 557 h 55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41" h="557">
                  <a:moveTo>
                    <a:pt x="56" y="556"/>
                  </a:moveTo>
                  <a:lnTo>
                    <a:pt x="40" y="532"/>
                  </a:lnTo>
                  <a:lnTo>
                    <a:pt x="35" y="513"/>
                  </a:lnTo>
                  <a:lnTo>
                    <a:pt x="32" y="497"/>
                  </a:lnTo>
                  <a:lnTo>
                    <a:pt x="35" y="480"/>
                  </a:lnTo>
                  <a:lnTo>
                    <a:pt x="36" y="462"/>
                  </a:lnTo>
                  <a:lnTo>
                    <a:pt x="39" y="444"/>
                  </a:lnTo>
                  <a:lnTo>
                    <a:pt x="36" y="424"/>
                  </a:lnTo>
                  <a:lnTo>
                    <a:pt x="32" y="405"/>
                  </a:lnTo>
                  <a:lnTo>
                    <a:pt x="26" y="381"/>
                  </a:lnTo>
                  <a:lnTo>
                    <a:pt x="22" y="370"/>
                  </a:lnTo>
                  <a:lnTo>
                    <a:pt x="16" y="357"/>
                  </a:lnTo>
                  <a:lnTo>
                    <a:pt x="14" y="335"/>
                  </a:lnTo>
                  <a:lnTo>
                    <a:pt x="14" y="313"/>
                  </a:lnTo>
                  <a:lnTo>
                    <a:pt x="17" y="291"/>
                  </a:lnTo>
                  <a:lnTo>
                    <a:pt x="19" y="277"/>
                  </a:lnTo>
                  <a:lnTo>
                    <a:pt x="23" y="267"/>
                  </a:lnTo>
                  <a:lnTo>
                    <a:pt x="19" y="249"/>
                  </a:lnTo>
                  <a:lnTo>
                    <a:pt x="12" y="244"/>
                  </a:lnTo>
                  <a:lnTo>
                    <a:pt x="3" y="229"/>
                  </a:lnTo>
                  <a:lnTo>
                    <a:pt x="0" y="215"/>
                  </a:lnTo>
                  <a:lnTo>
                    <a:pt x="1" y="200"/>
                  </a:lnTo>
                  <a:lnTo>
                    <a:pt x="4" y="180"/>
                  </a:lnTo>
                  <a:lnTo>
                    <a:pt x="5" y="167"/>
                  </a:lnTo>
                  <a:lnTo>
                    <a:pt x="9" y="154"/>
                  </a:lnTo>
                  <a:lnTo>
                    <a:pt x="12" y="136"/>
                  </a:lnTo>
                  <a:lnTo>
                    <a:pt x="16" y="129"/>
                  </a:lnTo>
                  <a:lnTo>
                    <a:pt x="21" y="138"/>
                  </a:lnTo>
                  <a:lnTo>
                    <a:pt x="28" y="160"/>
                  </a:lnTo>
                  <a:lnTo>
                    <a:pt x="36" y="170"/>
                  </a:lnTo>
                  <a:lnTo>
                    <a:pt x="45" y="167"/>
                  </a:lnTo>
                  <a:lnTo>
                    <a:pt x="53" y="169"/>
                  </a:lnTo>
                  <a:lnTo>
                    <a:pt x="59" y="170"/>
                  </a:lnTo>
                  <a:lnTo>
                    <a:pt x="59" y="160"/>
                  </a:lnTo>
                  <a:lnTo>
                    <a:pt x="66" y="158"/>
                  </a:lnTo>
                  <a:lnTo>
                    <a:pt x="65" y="148"/>
                  </a:lnTo>
                  <a:lnTo>
                    <a:pt x="72" y="141"/>
                  </a:lnTo>
                  <a:lnTo>
                    <a:pt x="73" y="135"/>
                  </a:lnTo>
                  <a:lnTo>
                    <a:pt x="85" y="138"/>
                  </a:lnTo>
                  <a:lnTo>
                    <a:pt x="85" y="129"/>
                  </a:lnTo>
                  <a:lnTo>
                    <a:pt x="87" y="120"/>
                  </a:lnTo>
                  <a:lnTo>
                    <a:pt x="99" y="120"/>
                  </a:lnTo>
                  <a:lnTo>
                    <a:pt x="112" y="120"/>
                  </a:lnTo>
                  <a:lnTo>
                    <a:pt x="112" y="106"/>
                  </a:lnTo>
                  <a:lnTo>
                    <a:pt x="112" y="85"/>
                  </a:lnTo>
                  <a:lnTo>
                    <a:pt x="104" y="74"/>
                  </a:lnTo>
                  <a:lnTo>
                    <a:pt x="99" y="69"/>
                  </a:lnTo>
                  <a:lnTo>
                    <a:pt x="105" y="68"/>
                  </a:lnTo>
                  <a:lnTo>
                    <a:pt x="116" y="69"/>
                  </a:lnTo>
                  <a:lnTo>
                    <a:pt x="127" y="66"/>
                  </a:lnTo>
                  <a:lnTo>
                    <a:pt x="142" y="59"/>
                  </a:lnTo>
                  <a:lnTo>
                    <a:pt x="135" y="56"/>
                  </a:lnTo>
                  <a:lnTo>
                    <a:pt x="120" y="49"/>
                  </a:lnTo>
                  <a:lnTo>
                    <a:pt x="113" y="40"/>
                  </a:lnTo>
                  <a:lnTo>
                    <a:pt x="112" y="33"/>
                  </a:lnTo>
                  <a:lnTo>
                    <a:pt x="116" y="33"/>
                  </a:lnTo>
                  <a:lnTo>
                    <a:pt x="120" y="22"/>
                  </a:lnTo>
                  <a:lnTo>
                    <a:pt x="125" y="9"/>
                  </a:lnTo>
                  <a:lnTo>
                    <a:pt x="130" y="0"/>
                  </a:lnTo>
                  <a:lnTo>
                    <a:pt x="142" y="4"/>
                  </a:lnTo>
                  <a:lnTo>
                    <a:pt x="150" y="11"/>
                  </a:lnTo>
                  <a:lnTo>
                    <a:pt x="155" y="25"/>
                  </a:lnTo>
                  <a:lnTo>
                    <a:pt x="163" y="38"/>
                  </a:lnTo>
                  <a:lnTo>
                    <a:pt x="170" y="44"/>
                  </a:lnTo>
                  <a:lnTo>
                    <a:pt x="182" y="46"/>
                  </a:lnTo>
                  <a:lnTo>
                    <a:pt x="188" y="46"/>
                  </a:lnTo>
                  <a:lnTo>
                    <a:pt x="195" y="46"/>
                  </a:lnTo>
                  <a:lnTo>
                    <a:pt x="200" y="52"/>
                  </a:lnTo>
                  <a:lnTo>
                    <a:pt x="205" y="57"/>
                  </a:lnTo>
                  <a:lnTo>
                    <a:pt x="212" y="59"/>
                  </a:lnTo>
                  <a:lnTo>
                    <a:pt x="217" y="62"/>
                  </a:lnTo>
                  <a:lnTo>
                    <a:pt x="223" y="71"/>
                  </a:lnTo>
                  <a:lnTo>
                    <a:pt x="235" y="74"/>
                  </a:lnTo>
                  <a:lnTo>
                    <a:pt x="241" y="73"/>
                  </a:lnTo>
                  <a:lnTo>
                    <a:pt x="250" y="70"/>
                  </a:lnTo>
                  <a:lnTo>
                    <a:pt x="263" y="71"/>
                  </a:lnTo>
                  <a:lnTo>
                    <a:pt x="275" y="71"/>
                  </a:lnTo>
                  <a:lnTo>
                    <a:pt x="285" y="78"/>
                  </a:lnTo>
                  <a:lnTo>
                    <a:pt x="289" y="89"/>
                  </a:lnTo>
                  <a:lnTo>
                    <a:pt x="295" y="99"/>
                  </a:lnTo>
                  <a:lnTo>
                    <a:pt x="312" y="96"/>
                  </a:lnTo>
                  <a:lnTo>
                    <a:pt x="320" y="86"/>
                  </a:lnTo>
                  <a:lnTo>
                    <a:pt x="324" y="78"/>
                  </a:lnTo>
                  <a:lnTo>
                    <a:pt x="326" y="68"/>
                  </a:lnTo>
                  <a:lnTo>
                    <a:pt x="335" y="57"/>
                  </a:lnTo>
                  <a:lnTo>
                    <a:pt x="344" y="53"/>
                  </a:lnTo>
                  <a:lnTo>
                    <a:pt x="355" y="51"/>
                  </a:lnTo>
                  <a:lnTo>
                    <a:pt x="363" y="44"/>
                  </a:lnTo>
                  <a:lnTo>
                    <a:pt x="370" y="38"/>
                  </a:lnTo>
                  <a:lnTo>
                    <a:pt x="384" y="30"/>
                  </a:lnTo>
                  <a:lnTo>
                    <a:pt x="395" y="30"/>
                  </a:lnTo>
                  <a:lnTo>
                    <a:pt x="404" y="48"/>
                  </a:lnTo>
                  <a:lnTo>
                    <a:pt x="400" y="64"/>
                  </a:lnTo>
                  <a:lnTo>
                    <a:pt x="392" y="62"/>
                  </a:lnTo>
                  <a:lnTo>
                    <a:pt x="381" y="57"/>
                  </a:lnTo>
                  <a:lnTo>
                    <a:pt x="373" y="62"/>
                  </a:lnTo>
                  <a:lnTo>
                    <a:pt x="370" y="69"/>
                  </a:lnTo>
                  <a:lnTo>
                    <a:pt x="375" y="73"/>
                  </a:lnTo>
                  <a:lnTo>
                    <a:pt x="386" y="75"/>
                  </a:lnTo>
                  <a:lnTo>
                    <a:pt x="408" y="78"/>
                  </a:lnTo>
                  <a:lnTo>
                    <a:pt x="421" y="78"/>
                  </a:lnTo>
                  <a:lnTo>
                    <a:pt x="431" y="73"/>
                  </a:lnTo>
                  <a:lnTo>
                    <a:pt x="436" y="64"/>
                  </a:lnTo>
                  <a:lnTo>
                    <a:pt x="443" y="56"/>
                  </a:lnTo>
                  <a:lnTo>
                    <a:pt x="455" y="51"/>
                  </a:lnTo>
                  <a:lnTo>
                    <a:pt x="464" y="55"/>
                  </a:lnTo>
                  <a:lnTo>
                    <a:pt x="473" y="64"/>
                  </a:lnTo>
                  <a:lnTo>
                    <a:pt x="477" y="70"/>
                  </a:lnTo>
                  <a:lnTo>
                    <a:pt x="483" y="73"/>
                  </a:lnTo>
                  <a:lnTo>
                    <a:pt x="489" y="70"/>
                  </a:lnTo>
                  <a:lnTo>
                    <a:pt x="497" y="64"/>
                  </a:lnTo>
                  <a:lnTo>
                    <a:pt x="508" y="59"/>
                  </a:lnTo>
                  <a:lnTo>
                    <a:pt x="523" y="56"/>
                  </a:lnTo>
                  <a:lnTo>
                    <a:pt x="537" y="56"/>
                  </a:lnTo>
                  <a:lnTo>
                    <a:pt x="564" y="62"/>
                  </a:lnTo>
                  <a:lnTo>
                    <a:pt x="573" y="67"/>
                  </a:lnTo>
                  <a:lnTo>
                    <a:pt x="583" y="63"/>
                  </a:lnTo>
                  <a:lnTo>
                    <a:pt x="593" y="62"/>
                  </a:lnTo>
                  <a:lnTo>
                    <a:pt x="603" y="67"/>
                  </a:lnTo>
                  <a:lnTo>
                    <a:pt x="610" y="75"/>
                  </a:lnTo>
                  <a:lnTo>
                    <a:pt x="621" y="85"/>
                  </a:lnTo>
                  <a:lnTo>
                    <a:pt x="623" y="96"/>
                  </a:lnTo>
                  <a:lnTo>
                    <a:pt x="618" y="100"/>
                  </a:lnTo>
                  <a:lnTo>
                    <a:pt x="614" y="104"/>
                  </a:lnTo>
                  <a:lnTo>
                    <a:pt x="613" y="112"/>
                  </a:lnTo>
                  <a:lnTo>
                    <a:pt x="614" y="122"/>
                  </a:lnTo>
                  <a:lnTo>
                    <a:pt x="617" y="132"/>
                  </a:lnTo>
                  <a:lnTo>
                    <a:pt x="621" y="141"/>
                  </a:lnTo>
                  <a:lnTo>
                    <a:pt x="623" y="160"/>
                  </a:lnTo>
                  <a:lnTo>
                    <a:pt x="616" y="189"/>
                  </a:lnTo>
                  <a:lnTo>
                    <a:pt x="609" y="200"/>
                  </a:lnTo>
                  <a:lnTo>
                    <a:pt x="606" y="211"/>
                  </a:lnTo>
                  <a:lnTo>
                    <a:pt x="610" y="220"/>
                  </a:lnTo>
                  <a:lnTo>
                    <a:pt x="621" y="229"/>
                  </a:lnTo>
                  <a:lnTo>
                    <a:pt x="632" y="237"/>
                  </a:lnTo>
                  <a:lnTo>
                    <a:pt x="640" y="247"/>
                  </a:lnTo>
                  <a:lnTo>
                    <a:pt x="640" y="262"/>
                  </a:lnTo>
                  <a:lnTo>
                    <a:pt x="633" y="262"/>
                  </a:lnTo>
                  <a:lnTo>
                    <a:pt x="615" y="256"/>
                  </a:lnTo>
                  <a:lnTo>
                    <a:pt x="604" y="258"/>
                  </a:lnTo>
                  <a:lnTo>
                    <a:pt x="604" y="263"/>
                  </a:lnTo>
                  <a:lnTo>
                    <a:pt x="606" y="273"/>
                  </a:lnTo>
                  <a:lnTo>
                    <a:pt x="609" y="289"/>
                  </a:lnTo>
                  <a:lnTo>
                    <a:pt x="610" y="305"/>
                  </a:lnTo>
                  <a:lnTo>
                    <a:pt x="608" y="318"/>
                  </a:lnTo>
                  <a:lnTo>
                    <a:pt x="597" y="322"/>
                  </a:lnTo>
                  <a:lnTo>
                    <a:pt x="587" y="321"/>
                  </a:lnTo>
                  <a:lnTo>
                    <a:pt x="574" y="311"/>
                  </a:lnTo>
                  <a:lnTo>
                    <a:pt x="568" y="298"/>
                  </a:lnTo>
                  <a:lnTo>
                    <a:pt x="566" y="284"/>
                  </a:lnTo>
                  <a:lnTo>
                    <a:pt x="568" y="270"/>
                  </a:lnTo>
                  <a:lnTo>
                    <a:pt x="573" y="258"/>
                  </a:lnTo>
                  <a:lnTo>
                    <a:pt x="574" y="244"/>
                  </a:lnTo>
                  <a:lnTo>
                    <a:pt x="566" y="231"/>
                  </a:lnTo>
                  <a:lnTo>
                    <a:pt x="555" y="233"/>
                  </a:lnTo>
                  <a:lnTo>
                    <a:pt x="541" y="241"/>
                  </a:lnTo>
                  <a:lnTo>
                    <a:pt x="530" y="244"/>
                  </a:lnTo>
                  <a:lnTo>
                    <a:pt x="523" y="241"/>
                  </a:lnTo>
                  <a:lnTo>
                    <a:pt x="516" y="236"/>
                  </a:lnTo>
                  <a:lnTo>
                    <a:pt x="510" y="229"/>
                  </a:lnTo>
                  <a:lnTo>
                    <a:pt x="497" y="226"/>
                  </a:lnTo>
                  <a:lnTo>
                    <a:pt x="492" y="232"/>
                  </a:lnTo>
                  <a:lnTo>
                    <a:pt x="488" y="236"/>
                  </a:lnTo>
                  <a:lnTo>
                    <a:pt x="480" y="228"/>
                  </a:lnTo>
                  <a:lnTo>
                    <a:pt x="471" y="213"/>
                  </a:lnTo>
                  <a:lnTo>
                    <a:pt x="463" y="211"/>
                  </a:lnTo>
                  <a:lnTo>
                    <a:pt x="446" y="222"/>
                  </a:lnTo>
                  <a:lnTo>
                    <a:pt x="443" y="236"/>
                  </a:lnTo>
                  <a:lnTo>
                    <a:pt x="437" y="249"/>
                  </a:lnTo>
                  <a:lnTo>
                    <a:pt x="431" y="255"/>
                  </a:lnTo>
                  <a:lnTo>
                    <a:pt x="423" y="262"/>
                  </a:lnTo>
                  <a:lnTo>
                    <a:pt x="418" y="260"/>
                  </a:lnTo>
                  <a:lnTo>
                    <a:pt x="415" y="258"/>
                  </a:lnTo>
                  <a:lnTo>
                    <a:pt x="403" y="269"/>
                  </a:lnTo>
                  <a:lnTo>
                    <a:pt x="397" y="284"/>
                  </a:lnTo>
                  <a:lnTo>
                    <a:pt x="403" y="291"/>
                  </a:lnTo>
                  <a:lnTo>
                    <a:pt x="406" y="295"/>
                  </a:lnTo>
                  <a:lnTo>
                    <a:pt x="405" y="307"/>
                  </a:lnTo>
                  <a:lnTo>
                    <a:pt x="397" y="318"/>
                  </a:lnTo>
                  <a:lnTo>
                    <a:pt x="390" y="326"/>
                  </a:lnTo>
                  <a:lnTo>
                    <a:pt x="387" y="333"/>
                  </a:lnTo>
                  <a:lnTo>
                    <a:pt x="373" y="340"/>
                  </a:lnTo>
                  <a:lnTo>
                    <a:pt x="369" y="332"/>
                  </a:lnTo>
                  <a:lnTo>
                    <a:pt x="367" y="326"/>
                  </a:lnTo>
                  <a:lnTo>
                    <a:pt x="360" y="333"/>
                  </a:lnTo>
                  <a:lnTo>
                    <a:pt x="346" y="344"/>
                  </a:lnTo>
                  <a:lnTo>
                    <a:pt x="339" y="343"/>
                  </a:lnTo>
                  <a:lnTo>
                    <a:pt x="335" y="344"/>
                  </a:lnTo>
                  <a:lnTo>
                    <a:pt x="328" y="351"/>
                  </a:lnTo>
                  <a:lnTo>
                    <a:pt x="327" y="359"/>
                  </a:lnTo>
                  <a:lnTo>
                    <a:pt x="326" y="369"/>
                  </a:lnTo>
                  <a:lnTo>
                    <a:pt x="320" y="377"/>
                  </a:lnTo>
                  <a:lnTo>
                    <a:pt x="312" y="381"/>
                  </a:lnTo>
                  <a:lnTo>
                    <a:pt x="303" y="384"/>
                  </a:lnTo>
                  <a:lnTo>
                    <a:pt x="292" y="387"/>
                  </a:lnTo>
                  <a:lnTo>
                    <a:pt x="283" y="391"/>
                  </a:lnTo>
                  <a:lnTo>
                    <a:pt x="275" y="409"/>
                  </a:lnTo>
                  <a:lnTo>
                    <a:pt x="276" y="416"/>
                  </a:lnTo>
                  <a:lnTo>
                    <a:pt x="277" y="420"/>
                  </a:lnTo>
                  <a:lnTo>
                    <a:pt x="272" y="420"/>
                  </a:lnTo>
                  <a:lnTo>
                    <a:pt x="262" y="416"/>
                  </a:lnTo>
                  <a:lnTo>
                    <a:pt x="250" y="416"/>
                  </a:lnTo>
                  <a:lnTo>
                    <a:pt x="240" y="416"/>
                  </a:lnTo>
                  <a:lnTo>
                    <a:pt x="231" y="410"/>
                  </a:lnTo>
                  <a:lnTo>
                    <a:pt x="223" y="409"/>
                  </a:lnTo>
                  <a:lnTo>
                    <a:pt x="217" y="416"/>
                  </a:lnTo>
                  <a:lnTo>
                    <a:pt x="217" y="429"/>
                  </a:lnTo>
                  <a:lnTo>
                    <a:pt x="219" y="438"/>
                  </a:lnTo>
                  <a:lnTo>
                    <a:pt x="222" y="444"/>
                  </a:lnTo>
                  <a:lnTo>
                    <a:pt x="215" y="448"/>
                  </a:lnTo>
                  <a:lnTo>
                    <a:pt x="207" y="450"/>
                  </a:lnTo>
                  <a:lnTo>
                    <a:pt x="199" y="448"/>
                  </a:lnTo>
                  <a:lnTo>
                    <a:pt x="182" y="451"/>
                  </a:lnTo>
                  <a:lnTo>
                    <a:pt x="173" y="447"/>
                  </a:lnTo>
                  <a:lnTo>
                    <a:pt x="167" y="447"/>
                  </a:lnTo>
                  <a:lnTo>
                    <a:pt x="165" y="451"/>
                  </a:lnTo>
                  <a:lnTo>
                    <a:pt x="163" y="461"/>
                  </a:lnTo>
                  <a:lnTo>
                    <a:pt x="155" y="462"/>
                  </a:lnTo>
                  <a:lnTo>
                    <a:pt x="147" y="464"/>
                  </a:lnTo>
                  <a:lnTo>
                    <a:pt x="147" y="472"/>
                  </a:lnTo>
                  <a:lnTo>
                    <a:pt x="147" y="477"/>
                  </a:lnTo>
                  <a:lnTo>
                    <a:pt x="138" y="475"/>
                  </a:lnTo>
                  <a:lnTo>
                    <a:pt x="132" y="470"/>
                  </a:lnTo>
                  <a:lnTo>
                    <a:pt x="123" y="469"/>
                  </a:lnTo>
                  <a:lnTo>
                    <a:pt x="110" y="473"/>
                  </a:lnTo>
                  <a:lnTo>
                    <a:pt x="111" y="483"/>
                  </a:lnTo>
                  <a:lnTo>
                    <a:pt x="119" y="498"/>
                  </a:lnTo>
                  <a:lnTo>
                    <a:pt x="119" y="505"/>
                  </a:lnTo>
                  <a:lnTo>
                    <a:pt x="120" y="512"/>
                  </a:lnTo>
                  <a:lnTo>
                    <a:pt x="127" y="513"/>
                  </a:lnTo>
                  <a:lnTo>
                    <a:pt x="125" y="521"/>
                  </a:lnTo>
                  <a:lnTo>
                    <a:pt x="120" y="531"/>
                  </a:lnTo>
                  <a:lnTo>
                    <a:pt x="119" y="542"/>
                  </a:lnTo>
                  <a:lnTo>
                    <a:pt x="115" y="542"/>
                  </a:lnTo>
                  <a:lnTo>
                    <a:pt x="107" y="540"/>
                  </a:lnTo>
                  <a:lnTo>
                    <a:pt x="98" y="543"/>
                  </a:lnTo>
                  <a:lnTo>
                    <a:pt x="89" y="546"/>
                  </a:lnTo>
                  <a:lnTo>
                    <a:pt x="85" y="542"/>
                  </a:lnTo>
                  <a:lnTo>
                    <a:pt x="80" y="535"/>
                  </a:lnTo>
                  <a:lnTo>
                    <a:pt x="74" y="546"/>
                  </a:lnTo>
                  <a:lnTo>
                    <a:pt x="64" y="542"/>
                  </a:lnTo>
                  <a:lnTo>
                    <a:pt x="54" y="545"/>
                  </a:lnTo>
                </a:path>
              </a:pathLst>
            </a:custGeom>
            <a:solidFill>
              <a:srgbClr val="3366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0" name="Freeform 30"/>
            <p:cNvSpPr>
              <a:spLocks/>
            </p:cNvSpPr>
            <p:nvPr/>
          </p:nvSpPr>
          <p:spPr bwMode="auto">
            <a:xfrm>
              <a:off x="3743325" y="4095808"/>
              <a:ext cx="563563" cy="950935"/>
            </a:xfrm>
            <a:custGeom>
              <a:avLst/>
              <a:gdLst>
                <a:gd name="T0" fmla="*/ 2147483647 w 355"/>
                <a:gd name="T1" fmla="*/ 2147483647 h 599"/>
                <a:gd name="T2" fmla="*/ 2147483647 w 355"/>
                <a:gd name="T3" fmla="*/ 2147483647 h 599"/>
                <a:gd name="T4" fmla="*/ 2147483647 w 355"/>
                <a:gd name="T5" fmla="*/ 2147483647 h 599"/>
                <a:gd name="T6" fmla="*/ 2147483647 w 355"/>
                <a:gd name="T7" fmla="*/ 2147483647 h 599"/>
                <a:gd name="T8" fmla="*/ 2147483647 w 355"/>
                <a:gd name="T9" fmla="*/ 2147483647 h 599"/>
                <a:gd name="T10" fmla="*/ 2147483647 w 355"/>
                <a:gd name="T11" fmla="*/ 2147483647 h 599"/>
                <a:gd name="T12" fmla="*/ 2147483647 w 355"/>
                <a:gd name="T13" fmla="*/ 2147483647 h 599"/>
                <a:gd name="T14" fmla="*/ 2147483647 w 355"/>
                <a:gd name="T15" fmla="*/ 2147483647 h 599"/>
                <a:gd name="T16" fmla="*/ 2147483647 w 355"/>
                <a:gd name="T17" fmla="*/ 2147483647 h 599"/>
                <a:gd name="T18" fmla="*/ 2147483647 w 355"/>
                <a:gd name="T19" fmla="*/ 2147483647 h 599"/>
                <a:gd name="T20" fmla="*/ 2147483647 w 355"/>
                <a:gd name="T21" fmla="*/ 2147483647 h 599"/>
                <a:gd name="T22" fmla="*/ 2147483647 w 355"/>
                <a:gd name="T23" fmla="*/ 2147483647 h 599"/>
                <a:gd name="T24" fmla="*/ 2147483647 w 355"/>
                <a:gd name="T25" fmla="*/ 2147483647 h 599"/>
                <a:gd name="T26" fmla="*/ 2147483647 w 355"/>
                <a:gd name="T27" fmla="*/ 2147483647 h 599"/>
                <a:gd name="T28" fmla="*/ 2147483647 w 355"/>
                <a:gd name="T29" fmla="*/ 2147483647 h 599"/>
                <a:gd name="T30" fmla="*/ 2147483647 w 355"/>
                <a:gd name="T31" fmla="*/ 2147483647 h 599"/>
                <a:gd name="T32" fmla="*/ 2147483647 w 355"/>
                <a:gd name="T33" fmla="*/ 2147483647 h 599"/>
                <a:gd name="T34" fmla="*/ 2147483647 w 355"/>
                <a:gd name="T35" fmla="*/ 2147483647 h 599"/>
                <a:gd name="T36" fmla="*/ 2147483647 w 355"/>
                <a:gd name="T37" fmla="*/ 2147483647 h 599"/>
                <a:gd name="T38" fmla="*/ 2147483647 w 355"/>
                <a:gd name="T39" fmla="*/ 2147483647 h 599"/>
                <a:gd name="T40" fmla="*/ 2147483647 w 355"/>
                <a:gd name="T41" fmla="*/ 2147483647 h 599"/>
                <a:gd name="T42" fmla="*/ 2147483647 w 355"/>
                <a:gd name="T43" fmla="*/ 2147483647 h 599"/>
                <a:gd name="T44" fmla="*/ 2147483647 w 355"/>
                <a:gd name="T45" fmla="*/ 2147483647 h 599"/>
                <a:gd name="T46" fmla="*/ 2147483647 w 355"/>
                <a:gd name="T47" fmla="*/ 2147483647 h 599"/>
                <a:gd name="T48" fmla="*/ 2147483647 w 355"/>
                <a:gd name="T49" fmla="*/ 2147483647 h 599"/>
                <a:gd name="T50" fmla="*/ 2147483647 w 355"/>
                <a:gd name="T51" fmla="*/ 2147483647 h 599"/>
                <a:gd name="T52" fmla="*/ 2147483647 w 355"/>
                <a:gd name="T53" fmla="*/ 2147483647 h 599"/>
                <a:gd name="T54" fmla="*/ 2147483647 w 355"/>
                <a:gd name="T55" fmla="*/ 2147483647 h 599"/>
                <a:gd name="T56" fmla="*/ 2147483647 w 355"/>
                <a:gd name="T57" fmla="*/ 2147483647 h 599"/>
                <a:gd name="T58" fmla="*/ 2147483647 w 355"/>
                <a:gd name="T59" fmla="*/ 2147483647 h 599"/>
                <a:gd name="T60" fmla="*/ 2147483647 w 355"/>
                <a:gd name="T61" fmla="*/ 2147483647 h 599"/>
                <a:gd name="T62" fmla="*/ 2147483647 w 355"/>
                <a:gd name="T63" fmla="*/ 2147483647 h 599"/>
                <a:gd name="T64" fmla="*/ 2147483647 w 355"/>
                <a:gd name="T65" fmla="*/ 2147483647 h 599"/>
                <a:gd name="T66" fmla="*/ 2147483647 w 355"/>
                <a:gd name="T67" fmla="*/ 2147483647 h 599"/>
                <a:gd name="T68" fmla="*/ 2147483647 w 355"/>
                <a:gd name="T69" fmla="*/ 2147483647 h 599"/>
                <a:gd name="T70" fmla="*/ 2147483647 w 355"/>
                <a:gd name="T71" fmla="*/ 2147483647 h 599"/>
                <a:gd name="T72" fmla="*/ 2147483647 w 355"/>
                <a:gd name="T73" fmla="*/ 2147483647 h 599"/>
                <a:gd name="T74" fmla="*/ 2147483647 w 355"/>
                <a:gd name="T75" fmla="*/ 2147483647 h 599"/>
                <a:gd name="T76" fmla="*/ 2147483647 w 355"/>
                <a:gd name="T77" fmla="*/ 2147483647 h 599"/>
                <a:gd name="T78" fmla="*/ 2147483647 w 355"/>
                <a:gd name="T79" fmla="*/ 2147483647 h 599"/>
                <a:gd name="T80" fmla="*/ 2147483647 w 355"/>
                <a:gd name="T81" fmla="*/ 2147483647 h 599"/>
                <a:gd name="T82" fmla="*/ 2147483647 w 355"/>
                <a:gd name="T83" fmla="*/ 2147483647 h 599"/>
                <a:gd name="T84" fmla="*/ 2147483647 w 355"/>
                <a:gd name="T85" fmla="*/ 2147483647 h 599"/>
                <a:gd name="T86" fmla="*/ 2147483647 w 355"/>
                <a:gd name="T87" fmla="*/ 2147483647 h 599"/>
                <a:gd name="T88" fmla="*/ 2147483647 w 355"/>
                <a:gd name="T89" fmla="*/ 2147483647 h 599"/>
                <a:gd name="T90" fmla="*/ 2147483647 w 355"/>
                <a:gd name="T91" fmla="*/ 2147483647 h 599"/>
                <a:gd name="T92" fmla="*/ 2147483647 w 355"/>
                <a:gd name="T93" fmla="*/ 2147483647 h 599"/>
                <a:gd name="T94" fmla="*/ 2147483647 w 355"/>
                <a:gd name="T95" fmla="*/ 2147483647 h 599"/>
                <a:gd name="T96" fmla="*/ 2147483647 w 355"/>
                <a:gd name="T97" fmla="*/ 2147483647 h 599"/>
                <a:gd name="T98" fmla="*/ 2147483647 w 355"/>
                <a:gd name="T99" fmla="*/ 2147483647 h 599"/>
                <a:gd name="T100" fmla="*/ 2147483647 w 355"/>
                <a:gd name="T101" fmla="*/ 2147483647 h 599"/>
                <a:gd name="T102" fmla="*/ 2147483647 w 355"/>
                <a:gd name="T103" fmla="*/ 2147483647 h 599"/>
                <a:gd name="T104" fmla="*/ 2147483647 w 355"/>
                <a:gd name="T105" fmla="*/ 2147483647 h 599"/>
                <a:gd name="T106" fmla="*/ 2147483647 w 355"/>
                <a:gd name="T107" fmla="*/ 2147483647 h 599"/>
                <a:gd name="T108" fmla="*/ 2147483647 w 355"/>
                <a:gd name="T109" fmla="*/ 2147483647 h 599"/>
                <a:gd name="T110" fmla="*/ 2147483647 w 355"/>
                <a:gd name="T111" fmla="*/ 2147483647 h 599"/>
                <a:gd name="T112" fmla="*/ 2147483647 w 355"/>
                <a:gd name="T113" fmla="*/ 2147483647 h 599"/>
                <a:gd name="T114" fmla="*/ 2147483647 w 355"/>
                <a:gd name="T115" fmla="*/ 2147483647 h 599"/>
                <a:gd name="T116" fmla="*/ 2147483647 w 355"/>
                <a:gd name="T117" fmla="*/ 2147483647 h 599"/>
                <a:gd name="T118" fmla="*/ 2147483647 w 355"/>
                <a:gd name="T119" fmla="*/ 2147483647 h 599"/>
                <a:gd name="T120" fmla="*/ 2147483647 w 355"/>
                <a:gd name="T121" fmla="*/ 2147483647 h 59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55"/>
                <a:gd name="T184" fmla="*/ 0 h 599"/>
                <a:gd name="T185" fmla="*/ 355 w 355"/>
                <a:gd name="T186" fmla="*/ 599 h 59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55" h="599">
                  <a:moveTo>
                    <a:pt x="0" y="310"/>
                  </a:moveTo>
                  <a:lnTo>
                    <a:pt x="0" y="294"/>
                  </a:lnTo>
                  <a:lnTo>
                    <a:pt x="5" y="285"/>
                  </a:lnTo>
                  <a:lnTo>
                    <a:pt x="15" y="278"/>
                  </a:lnTo>
                  <a:lnTo>
                    <a:pt x="19" y="279"/>
                  </a:lnTo>
                  <a:lnTo>
                    <a:pt x="23" y="281"/>
                  </a:lnTo>
                  <a:lnTo>
                    <a:pt x="25" y="268"/>
                  </a:lnTo>
                  <a:lnTo>
                    <a:pt x="23" y="249"/>
                  </a:lnTo>
                  <a:lnTo>
                    <a:pt x="19" y="235"/>
                  </a:lnTo>
                  <a:lnTo>
                    <a:pt x="15" y="224"/>
                  </a:lnTo>
                  <a:lnTo>
                    <a:pt x="6" y="217"/>
                  </a:lnTo>
                  <a:lnTo>
                    <a:pt x="28" y="215"/>
                  </a:lnTo>
                  <a:lnTo>
                    <a:pt x="39" y="220"/>
                  </a:lnTo>
                  <a:lnTo>
                    <a:pt x="37" y="216"/>
                  </a:lnTo>
                  <a:lnTo>
                    <a:pt x="33" y="209"/>
                  </a:lnTo>
                  <a:lnTo>
                    <a:pt x="33" y="198"/>
                  </a:lnTo>
                  <a:lnTo>
                    <a:pt x="35" y="193"/>
                  </a:lnTo>
                  <a:lnTo>
                    <a:pt x="37" y="175"/>
                  </a:lnTo>
                  <a:lnTo>
                    <a:pt x="32" y="169"/>
                  </a:lnTo>
                  <a:lnTo>
                    <a:pt x="25" y="162"/>
                  </a:lnTo>
                  <a:lnTo>
                    <a:pt x="15" y="144"/>
                  </a:lnTo>
                  <a:lnTo>
                    <a:pt x="15" y="133"/>
                  </a:lnTo>
                  <a:lnTo>
                    <a:pt x="23" y="134"/>
                  </a:lnTo>
                  <a:lnTo>
                    <a:pt x="34" y="144"/>
                  </a:lnTo>
                  <a:lnTo>
                    <a:pt x="48" y="145"/>
                  </a:lnTo>
                  <a:lnTo>
                    <a:pt x="53" y="147"/>
                  </a:lnTo>
                  <a:lnTo>
                    <a:pt x="58" y="143"/>
                  </a:lnTo>
                  <a:lnTo>
                    <a:pt x="60" y="129"/>
                  </a:lnTo>
                  <a:lnTo>
                    <a:pt x="69" y="129"/>
                  </a:lnTo>
                  <a:lnTo>
                    <a:pt x="79" y="129"/>
                  </a:lnTo>
                  <a:lnTo>
                    <a:pt x="79" y="122"/>
                  </a:lnTo>
                  <a:lnTo>
                    <a:pt x="79" y="116"/>
                  </a:lnTo>
                  <a:lnTo>
                    <a:pt x="85" y="114"/>
                  </a:lnTo>
                  <a:lnTo>
                    <a:pt x="95" y="120"/>
                  </a:lnTo>
                  <a:lnTo>
                    <a:pt x="109" y="124"/>
                  </a:lnTo>
                  <a:lnTo>
                    <a:pt x="114" y="121"/>
                  </a:lnTo>
                  <a:lnTo>
                    <a:pt x="126" y="118"/>
                  </a:lnTo>
                  <a:lnTo>
                    <a:pt x="134" y="114"/>
                  </a:lnTo>
                  <a:lnTo>
                    <a:pt x="132" y="100"/>
                  </a:lnTo>
                  <a:lnTo>
                    <a:pt x="131" y="91"/>
                  </a:lnTo>
                  <a:lnTo>
                    <a:pt x="132" y="85"/>
                  </a:lnTo>
                  <a:lnTo>
                    <a:pt x="140" y="84"/>
                  </a:lnTo>
                  <a:lnTo>
                    <a:pt x="151" y="87"/>
                  </a:lnTo>
                  <a:lnTo>
                    <a:pt x="168" y="90"/>
                  </a:lnTo>
                  <a:lnTo>
                    <a:pt x="173" y="90"/>
                  </a:lnTo>
                  <a:lnTo>
                    <a:pt x="184" y="95"/>
                  </a:lnTo>
                  <a:lnTo>
                    <a:pt x="194" y="80"/>
                  </a:lnTo>
                  <a:lnTo>
                    <a:pt x="194" y="69"/>
                  </a:lnTo>
                  <a:lnTo>
                    <a:pt x="194" y="61"/>
                  </a:lnTo>
                  <a:lnTo>
                    <a:pt x="205" y="55"/>
                  </a:lnTo>
                  <a:lnTo>
                    <a:pt x="220" y="54"/>
                  </a:lnTo>
                  <a:lnTo>
                    <a:pt x="228" y="46"/>
                  </a:lnTo>
                  <a:lnTo>
                    <a:pt x="238" y="35"/>
                  </a:lnTo>
                  <a:lnTo>
                    <a:pt x="242" y="18"/>
                  </a:lnTo>
                  <a:lnTo>
                    <a:pt x="253" y="19"/>
                  </a:lnTo>
                  <a:lnTo>
                    <a:pt x="260" y="11"/>
                  </a:lnTo>
                  <a:lnTo>
                    <a:pt x="265" y="4"/>
                  </a:lnTo>
                  <a:lnTo>
                    <a:pt x="269" y="0"/>
                  </a:lnTo>
                  <a:lnTo>
                    <a:pt x="278" y="6"/>
                  </a:lnTo>
                  <a:lnTo>
                    <a:pt x="279" y="7"/>
                  </a:lnTo>
                  <a:lnTo>
                    <a:pt x="282" y="8"/>
                  </a:lnTo>
                  <a:lnTo>
                    <a:pt x="289" y="15"/>
                  </a:lnTo>
                  <a:lnTo>
                    <a:pt x="294" y="22"/>
                  </a:lnTo>
                  <a:lnTo>
                    <a:pt x="296" y="36"/>
                  </a:lnTo>
                  <a:lnTo>
                    <a:pt x="289" y="51"/>
                  </a:lnTo>
                  <a:lnTo>
                    <a:pt x="279" y="62"/>
                  </a:lnTo>
                  <a:lnTo>
                    <a:pt x="272" y="72"/>
                  </a:lnTo>
                  <a:lnTo>
                    <a:pt x="274" y="84"/>
                  </a:lnTo>
                  <a:lnTo>
                    <a:pt x="278" y="95"/>
                  </a:lnTo>
                  <a:lnTo>
                    <a:pt x="273" y="103"/>
                  </a:lnTo>
                  <a:lnTo>
                    <a:pt x="268" y="111"/>
                  </a:lnTo>
                  <a:lnTo>
                    <a:pt x="264" y="122"/>
                  </a:lnTo>
                  <a:lnTo>
                    <a:pt x="268" y="133"/>
                  </a:lnTo>
                  <a:lnTo>
                    <a:pt x="273" y="140"/>
                  </a:lnTo>
                  <a:lnTo>
                    <a:pt x="278" y="146"/>
                  </a:lnTo>
                  <a:lnTo>
                    <a:pt x="269" y="154"/>
                  </a:lnTo>
                  <a:lnTo>
                    <a:pt x="259" y="162"/>
                  </a:lnTo>
                  <a:lnTo>
                    <a:pt x="259" y="178"/>
                  </a:lnTo>
                  <a:lnTo>
                    <a:pt x="270" y="184"/>
                  </a:lnTo>
                  <a:lnTo>
                    <a:pt x="279" y="189"/>
                  </a:lnTo>
                  <a:lnTo>
                    <a:pt x="273" y="202"/>
                  </a:lnTo>
                  <a:lnTo>
                    <a:pt x="259" y="214"/>
                  </a:lnTo>
                  <a:lnTo>
                    <a:pt x="249" y="216"/>
                  </a:lnTo>
                  <a:lnTo>
                    <a:pt x="242" y="220"/>
                  </a:lnTo>
                  <a:lnTo>
                    <a:pt x="233" y="235"/>
                  </a:lnTo>
                  <a:lnTo>
                    <a:pt x="236" y="242"/>
                  </a:lnTo>
                  <a:lnTo>
                    <a:pt x="238" y="246"/>
                  </a:lnTo>
                  <a:lnTo>
                    <a:pt x="233" y="255"/>
                  </a:lnTo>
                  <a:lnTo>
                    <a:pt x="230" y="263"/>
                  </a:lnTo>
                  <a:lnTo>
                    <a:pt x="237" y="274"/>
                  </a:lnTo>
                  <a:lnTo>
                    <a:pt x="242" y="283"/>
                  </a:lnTo>
                  <a:lnTo>
                    <a:pt x="236" y="286"/>
                  </a:lnTo>
                  <a:lnTo>
                    <a:pt x="226" y="292"/>
                  </a:lnTo>
                  <a:lnTo>
                    <a:pt x="220" y="303"/>
                  </a:lnTo>
                  <a:lnTo>
                    <a:pt x="218" y="313"/>
                  </a:lnTo>
                  <a:lnTo>
                    <a:pt x="220" y="325"/>
                  </a:lnTo>
                  <a:lnTo>
                    <a:pt x="218" y="339"/>
                  </a:lnTo>
                  <a:lnTo>
                    <a:pt x="221" y="352"/>
                  </a:lnTo>
                  <a:lnTo>
                    <a:pt x="228" y="358"/>
                  </a:lnTo>
                  <a:lnTo>
                    <a:pt x="237" y="363"/>
                  </a:lnTo>
                  <a:lnTo>
                    <a:pt x="249" y="363"/>
                  </a:lnTo>
                  <a:lnTo>
                    <a:pt x="256" y="362"/>
                  </a:lnTo>
                  <a:lnTo>
                    <a:pt x="260" y="363"/>
                  </a:lnTo>
                  <a:lnTo>
                    <a:pt x="260" y="376"/>
                  </a:lnTo>
                  <a:lnTo>
                    <a:pt x="250" y="381"/>
                  </a:lnTo>
                  <a:lnTo>
                    <a:pt x="238" y="383"/>
                  </a:lnTo>
                  <a:lnTo>
                    <a:pt x="230" y="389"/>
                  </a:lnTo>
                  <a:lnTo>
                    <a:pt x="228" y="399"/>
                  </a:lnTo>
                  <a:lnTo>
                    <a:pt x="232" y="407"/>
                  </a:lnTo>
                  <a:lnTo>
                    <a:pt x="249" y="413"/>
                  </a:lnTo>
                  <a:lnTo>
                    <a:pt x="272" y="405"/>
                  </a:lnTo>
                  <a:lnTo>
                    <a:pt x="297" y="395"/>
                  </a:lnTo>
                  <a:lnTo>
                    <a:pt x="301" y="389"/>
                  </a:lnTo>
                  <a:lnTo>
                    <a:pt x="307" y="387"/>
                  </a:lnTo>
                  <a:lnTo>
                    <a:pt x="312" y="394"/>
                  </a:lnTo>
                  <a:lnTo>
                    <a:pt x="320" y="410"/>
                  </a:lnTo>
                  <a:lnTo>
                    <a:pt x="330" y="421"/>
                  </a:lnTo>
                  <a:lnTo>
                    <a:pt x="337" y="421"/>
                  </a:lnTo>
                  <a:lnTo>
                    <a:pt x="344" y="423"/>
                  </a:lnTo>
                  <a:lnTo>
                    <a:pt x="350" y="433"/>
                  </a:lnTo>
                  <a:lnTo>
                    <a:pt x="352" y="447"/>
                  </a:lnTo>
                  <a:lnTo>
                    <a:pt x="354" y="465"/>
                  </a:lnTo>
                  <a:lnTo>
                    <a:pt x="349" y="485"/>
                  </a:lnTo>
                  <a:lnTo>
                    <a:pt x="345" y="496"/>
                  </a:lnTo>
                  <a:lnTo>
                    <a:pt x="340" y="503"/>
                  </a:lnTo>
                  <a:lnTo>
                    <a:pt x="330" y="503"/>
                  </a:lnTo>
                  <a:lnTo>
                    <a:pt x="325" y="498"/>
                  </a:lnTo>
                  <a:lnTo>
                    <a:pt x="321" y="494"/>
                  </a:lnTo>
                  <a:lnTo>
                    <a:pt x="313" y="493"/>
                  </a:lnTo>
                  <a:lnTo>
                    <a:pt x="304" y="494"/>
                  </a:lnTo>
                  <a:lnTo>
                    <a:pt x="293" y="493"/>
                  </a:lnTo>
                  <a:lnTo>
                    <a:pt x="283" y="494"/>
                  </a:lnTo>
                  <a:lnTo>
                    <a:pt x="272" y="494"/>
                  </a:lnTo>
                  <a:lnTo>
                    <a:pt x="265" y="501"/>
                  </a:lnTo>
                  <a:lnTo>
                    <a:pt x="263" y="511"/>
                  </a:lnTo>
                  <a:lnTo>
                    <a:pt x="265" y="522"/>
                  </a:lnTo>
                  <a:lnTo>
                    <a:pt x="265" y="534"/>
                  </a:lnTo>
                  <a:lnTo>
                    <a:pt x="269" y="545"/>
                  </a:lnTo>
                  <a:lnTo>
                    <a:pt x="275" y="550"/>
                  </a:lnTo>
                  <a:lnTo>
                    <a:pt x="282" y="564"/>
                  </a:lnTo>
                  <a:lnTo>
                    <a:pt x="273" y="573"/>
                  </a:lnTo>
                  <a:lnTo>
                    <a:pt x="261" y="582"/>
                  </a:lnTo>
                  <a:lnTo>
                    <a:pt x="239" y="589"/>
                  </a:lnTo>
                  <a:lnTo>
                    <a:pt x="231" y="575"/>
                  </a:lnTo>
                  <a:lnTo>
                    <a:pt x="227" y="589"/>
                  </a:lnTo>
                  <a:lnTo>
                    <a:pt x="216" y="581"/>
                  </a:lnTo>
                  <a:lnTo>
                    <a:pt x="209" y="588"/>
                  </a:lnTo>
                  <a:lnTo>
                    <a:pt x="205" y="593"/>
                  </a:lnTo>
                  <a:lnTo>
                    <a:pt x="202" y="596"/>
                  </a:lnTo>
                  <a:lnTo>
                    <a:pt x="198" y="596"/>
                  </a:lnTo>
                  <a:lnTo>
                    <a:pt x="193" y="593"/>
                  </a:lnTo>
                  <a:lnTo>
                    <a:pt x="188" y="590"/>
                  </a:lnTo>
                  <a:lnTo>
                    <a:pt x="176" y="589"/>
                  </a:lnTo>
                  <a:lnTo>
                    <a:pt x="167" y="598"/>
                  </a:lnTo>
                  <a:lnTo>
                    <a:pt x="159" y="581"/>
                  </a:lnTo>
                  <a:lnTo>
                    <a:pt x="153" y="572"/>
                  </a:lnTo>
                  <a:lnTo>
                    <a:pt x="141" y="559"/>
                  </a:lnTo>
                  <a:lnTo>
                    <a:pt x="134" y="552"/>
                  </a:lnTo>
                  <a:lnTo>
                    <a:pt x="119" y="548"/>
                  </a:lnTo>
                  <a:lnTo>
                    <a:pt x="112" y="548"/>
                  </a:lnTo>
                  <a:lnTo>
                    <a:pt x="106" y="548"/>
                  </a:lnTo>
                  <a:lnTo>
                    <a:pt x="99" y="541"/>
                  </a:lnTo>
                  <a:lnTo>
                    <a:pt x="95" y="530"/>
                  </a:lnTo>
                  <a:lnTo>
                    <a:pt x="88" y="515"/>
                  </a:lnTo>
                  <a:lnTo>
                    <a:pt x="82" y="501"/>
                  </a:lnTo>
                  <a:lnTo>
                    <a:pt x="82" y="491"/>
                  </a:lnTo>
                  <a:lnTo>
                    <a:pt x="74" y="490"/>
                  </a:lnTo>
                  <a:lnTo>
                    <a:pt x="72" y="485"/>
                  </a:lnTo>
                  <a:lnTo>
                    <a:pt x="57" y="487"/>
                  </a:lnTo>
                  <a:lnTo>
                    <a:pt x="46" y="483"/>
                  </a:lnTo>
                  <a:lnTo>
                    <a:pt x="41" y="472"/>
                  </a:lnTo>
                  <a:lnTo>
                    <a:pt x="41" y="458"/>
                  </a:lnTo>
                  <a:lnTo>
                    <a:pt x="41" y="434"/>
                  </a:lnTo>
                  <a:lnTo>
                    <a:pt x="41" y="411"/>
                  </a:lnTo>
                  <a:lnTo>
                    <a:pt x="37" y="389"/>
                  </a:lnTo>
                  <a:lnTo>
                    <a:pt x="33" y="378"/>
                  </a:lnTo>
                  <a:lnTo>
                    <a:pt x="28" y="368"/>
                  </a:lnTo>
                  <a:lnTo>
                    <a:pt x="27" y="352"/>
                  </a:lnTo>
                  <a:lnTo>
                    <a:pt x="25" y="339"/>
                  </a:lnTo>
                  <a:lnTo>
                    <a:pt x="23" y="332"/>
                  </a:lnTo>
                  <a:lnTo>
                    <a:pt x="18" y="325"/>
                  </a:lnTo>
                  <a:lnTo>
                    <a:pt x="13" y="317"/>
                  </a:lnTo>
                  <a:lnTo>
                    <a:pt x="8" y="310"/>
                  </a:lnTo>
                  <a:lnTo>
                    <a:pt x="8" y="304"/>
                  </a:lnTo>
                  <a:lnTo>
                    <a:pt x="0" y="310"/>
                  </a:lnTo>
                </a:path>
              </a:pathLst>
            </a:custGeom>
            <a:solidFill>
              <a:srgbClr val="478E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1" name="Freeform 31"/>
            <p:cNvSpPr>
              <a:spLocks/>
            </p:cNvSpPr>
            <p:nvPr/>
          </p:nvSpPr>
          <p:spPr bwMode="auto">
            <a:xfrm>
              <a:off x="4070350" y="3932292"/>
              <a:ext cx="1046163" cy="973160"/>
            </a:xfrm>
            <a:custGeom>
              <a:avLst/>
              <a:gdLst>
                <a:gd name="T0" fmla="*/ 2147483647 w 659"/>
                <a:gd name="T1" fmla="*/ 2147483647 h 613"/>
                <a:gd name="T2" fmla="*/ 2147483647 w 659"/>
                <a:gd name="T3" fmla="*/ 2147483647 h 613"/>
                <a:gd name="T4" fmla="*/ 2147483647 w 659"/>
                <a:gd name="T5" fmla="*/ 2147483647 h 613"/>
                <a:gd name="T6" fmla="*/ 2147483647 w 659"/>
                <a:gd name="T7" fmla="*/ 2147483647 h 613"/>
                <a:gd name="T8" fmla="*/ 2147483647 w 659"/>
                <a:gd name="T9" fmla="*/ 2147483647 h 613"/>
                <a:gd name="T10" fmla="*/ 2147483647 w 659"/>
                <a:gd name="T11" fmla="*/ 2147483647 h 613"/>
                <a:gd name="T12" fmla="*/ 2147483647 w 659"/>
                <a:gd name="T13" fmla="*/ 2147483647 h 613"/>
                <a:gd name="T14" fmla="*/ 2147483647 w 659"/>
                <a:gd name="T15" fmla="*/ 2147483647 h 613"/>
                <a:gd name="T16" fmla="*/ 2147483647 w 659"/>
                <a:gd name="T17" fmla="*/ 2147483647 h 613"/>
                <a:gd name="T18" fmla="*/ 2147483647 w 659"/>
                <a:gd name="T19" fmla="*/ 2147483647 h 613"/>
                <a:gd name="T20" fmla="*/ 2147483647 w 659"/>
                <a:gd name="T21" fmla="*/ 2147483647 h 613"/>
                <a:gd name="T22" fmla="*/ 2147483647 w 659"/>
                <a:gd name="T23" fmla="*/ 2147483647 h 613"/>
                <a:gd name="T24" fmla="*/ 2147483647 w 659"/>
                <a:gd name="T25" fmla="*/ 2147483647 h 613"/>
                <a:gd name="T26" fmla="*/ 2147483647 w 659"/>
                <a:gd name="T27" fmla="*/ 2147483647 h 613"/>
                <a:gd name="T28" fmla="*/ 2147483647 w 659"/>
                <a:gd name="T29" fmla="*/ 2147483647 h 613"/>
                <a:gd name="T30" fmla="*/ 2147483647 w 659"/>
                <a:gd name="T31" fmla="*/ 2147483647 h 613"/>
                <a:gd name="T32" fmla="*/ 2147483647 w 659"/>
                <a:gd name="T33" fmla="*/ 2147483647 h 613"/>
                <a:gd name="T34" fmla="*/ 2147483647 w 659"/>
                <a:gd name="T35" fmla="*/ 2147483647 h 613"/>
                <a:gd name="T36" fmla="*/ 2147483647 w 659"/>
                <a:gd name="T37" fmla="*/ 2147483647 h 613"/>
                <a:gd name="T38" fmla="*/ 2147483647 w 659"/>
                <a:gd name="T39" fmla="*/ 0 h 613"/>
                <a:gd name="T40" fmla="*/ 2147483647 w 659"/>
                <a:gd name="T41" fmla="*/ 2147483647 h 613"/>
                <a:gd name="T42" fmla="*/ 2147483647 w 659"/>
                <a:gd name="T43" fmla="*/ 2147483647 h 613"/>
                <a:gd name="T44" fmla="*/ 2147483647 w 659"/>
                <a:gd name="T45" fmla="*/ 2147483647 h 613"/>
                <a:gd name="T46" fmla="*/ 2147483647 w 659"/>
                <a:gd name="T47" fmla="*/ 2147483647 h 613"/>
                <a:gd name="T48" fmla="*/ 2147483647 w 659"/>
                <a:gd name="T49" fmla="*/ 2147483647 h 613"/>
                <a:gd name="T50" fmla="*/ 2147483647 w 659"/>
                <a:gd name="T51" fmla="*/ 2147483647 h 613"/>
                <a:gd name="T52" fmla="*/ 2147483647 w 659"/>
                <a:gd name="T53" fmla="*/ 2147483647 h 613"/>
                <a:gd name="T54" fmla="*/ 2147483647 w 659"/>
                <a:gd name="T55" fmla="*/ 2147483647 h 613"/>
                <a:gd name="T56" fmla="*/ 2147483647 w 659"/>
                <a:gd name="T57" fmla="*/ 2147483647 h 613"/>
                <a:gd name="T58" fmla="*/ 2147483647 w 659"/>
                <a:gd name="T59" fmla="*/ 2147483647 h 613"/>
                <a:gd name="T60" fmla="*/ 2147483647 w 659"/>
                <a:gd name="T61" fmla="*/ 2147483647 h 613"/>
                <a:gd name="T62" fmla="*/ 2147483647 w 659"/>
                <a:gd name="T63" fmla="*/ 2147483647 h 613"/>
                <a:gd name="T64" fmla="*/ 2147483647 w 659"/>
                <a:gd name="T65" fmla="*/ 2147483647 h 613"/>
                <a:gd name="T66" fmla="*/ 2147483647 w 659"/>
                <a:gd name="T67" fmla="*/ 2147483647 h 613"/>
                <a:gd name="T68" fmla="*/ 2147483647 w 659"/>
                <a:gd name="T69" fmla="*/ 2147483647 h 613"/>
                <a:gd name="T70" fmla="*/ 2147483647 w 659"/>
                <a:gd name="T71" fmla="*/ 2147483647 h 613"/>
                <a:gd name="T72" fmla="*/ 2147483647 w 659"/>
                <a:gd name="T73" fmla="*/ 2147483647 h 613"/>
                <a:gd name="T74" fmla="*/ 2147483647 w 659"/>
                <a:gd name="T75" fmla="*/ 2147483647 h 613"/>
                <a:gd name="T76" fmla="*/ 2147483647 w 659"/>
                <a:gd name="T77" fmla="*/ 2147483647 h 613"/>
                <a:gd name="T78" fmla="*/ 2147483647 w 659"/>
                <a:gd name="T79" fmla="*/ 2147483647 h 613"/>
                <a:gd name="T80" fmla="*/ 2147483647 w 659"/>
                <a:gd name="T81" fmla="*/ 2147483647 h 613"/>
                <a:gd name="T82" fmla="*/ 2147483647 w 659"/>
                <a:gd name="T83" fmla="*/ 2147483647 h 613"/>
                <a:gd name="T84" fmla="*/ 2147483647 w 659"/>
                <a:gd name="T85" fmla="*/ 2147483647 h 613"/>
                <a:gd name="T86" fmla="*/ 2147483647 w 659"/>
                <a:gd name="T87" fmla="*/ 2147483647 h 613"/>
                <a:gd name="T88" fmla="*/ 2147483647 w 659"/>
                <a:gd name="T89" fmla="*/ 2147483647 h 613"/>
                <a:gd name="T90" fmla="*/ 2147483647 w 659"/>
                <a:gd name="T91" fmla="*/ 2147483647 h 613"/>
                <a:gd name="T92" fmla="*/ 2147483647 w 659"/>
                <a:gd name="T93" fmla="*/ 2147483647 h 613"/>
                <a:gd name="T94" fmla="*/ 2147483647 w 659"/>
                <a:gd name="T95" fmla="*/ 2147483647 h 613"/>
                <a:gd name="T96" fmla="*/ 2147483647 w 659"/>
                <a:gd name="T97" fmla="*/ 2147483647 h 613"/>
                <a:gd name="T98" fmla="*/ 2147483647 w 659"/>
                <a:gd name="T99" fmla="*/ 2147483647 h 613"/>
                <a:gd name="T100" fmla="*/ 2147483647 w 659"/>
                <a:gd name="T101" fmla="*/ 2147483647 h 613"/>
                <a:gd name="T102" fmla="*/ 2147483647 w 659"/>
                <a:gd name="T103" fmla="*/ 2147483647 h 613"/>
                <a:gd name="T104" fmla="*/ 2147483647 w 659"/>
                <a:gd name="T105" fmla="*/ 2147483647 h 613"/>
                <a:gd name="T106" fmla="*/ 2147483647 w 659"/>
                <a:gd name="T107" fmla="*/ 2147483647 h 61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59"/>
                <a:gd name="T163" fmla="*/ 0 h 613"/>
                <a:gd name="T164" fmla="*/ 659 w 659"/>
                <a:gd name="T165" fmla="*/ 613 h 613"/>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59" h="613">
                  <a:moveTo>
                    <a:pt x="132" y="612"/>
                  </a:moveTo>
                  <a:lnTo>
                    <a:pt x="132" y="598"/>
                  </a:lnTo>
                  <a:lnTo>
                    <a:pt x="135" y="588"/>
                  </a:lnTo>
                  <a:lnTo>
                    <a:pt x="137" y="573"/>
                  </a:lnTo>
                  <a:lnTo>
                    <a:pt x="132" y="558"/>
                  </a:lnTo>
                  <a:lnTo>
                    <a:pt x="132" y="550"/>
                  </a:lnTo>
                  <a:lnTo>
                    <a:pt x="127" y="543"/>
                  </a:lnTo>
                  <a:lnTo>
                    <a:pt x="119" y="533"/>
                  </a:lnTo>
                  <a:lnTo>
                    <a:pt x="102" y="525"/>
                  </a:lnTo>
                  <a:lnTo>
                    <a:pt x="96" y="515"/>
                  </a:lnTo>
                  <a:lnTo>
                    <a:pt x="89" y="509"/>
                  </a:lnTo>
                  <a:lnTo>
                    <a:pt x="84" y="508"/>
                  </a:lnTo>
                  <a:lnTo>
                    <a:pt x="76" y="509"/>
                  </a:lnTo>
                  <a:lnTo>
                    <a:pt x="72" y="508"/>
                  </a:lnTo>
                  <a:lnTo>
                    <a:pt x="67" y="509"/>
                  </a:lnTo>
                  <a:lnTo>
                    <a:pt x="62" y="513"/>
                  </a:lnTo>
                  <a:lnTo>
                    <a:pt x="56" y="515"/>
                  </a:lnTo>
                  <a:lnTo>
                    <a:pt x="48" y="521"/>
                  </a:lnTo>
                  <a:lnTo>
                    <a:pt x="41" y="528"/>
                  </a:lnTo>
                  <a:lnTo>
                    <a:pt x="22" y="525"/>
                  </a:lnTo>
                  <a:lnTo>
                    <a:pt x="9" y="509"/>
                  </a:lnTo>
                  <a:lnTo>
                    <a:pt x="9" y="502"/>
                  </a:lnTo>
                  <a:lnTo>
                    <a:pt x="19" y="497"/>
                  </a:lnTo>
                  <a:lnTo>
                    <a:pt x="35" y="493"/>
                  </a:lnTo>
                  <a:lnTo>
                    <a:pt x="44" y="489"/>
                  </a:lnTo>
                  <a:lnTo>
                    <a:pt x="47" y="482"/>
                  </a:lnTo>
                  <a:lnTo>
                    <a:pt x="39" y="473"/>
                  </a:lnTo>
                  <a:lnTo>
                    <a:pt x="27" y="473"/>
                  </a:lnTo>
                  <a:lnTo>
                    <a:pt x="7" y="472"/>
                  </a:lnTo>
                  <a:lnTo>
                    <a:pt x="5" y="458"/>
                  </a:lnTo>
                  <a:lnTo>
                    <a:pt x="1" y="445"/>
                  </a:lnTo>
                  <a:lnTo>
                    <a:pt x="1" y="430"/>
                  </a:lnTo>
                  <a:lnTo>
                    <a:pt x="0" y="415"/>
                  </a:lnTo>
                  <a:lnTo>
                    <a:pt x="5" y="404"/>
                  </a:lnTo>
                  <a:lnTo>
                    <a:pt x="18" y="401"/>
                  </a:lnTo>
                  <a:lnTo>
                    <a:pt x="28" y="400"/>
                  </a:lnTo>
                  <a:lnTo>
                    <a:pt x="22" y="390"/>
                  </a:lnTo>
                  <a:lnTo>
                    <a:pt x="15" y="385"/>
                  </a:lnTo>
                  <a:lnTo>
                    <a:pt x="12" y="376"/>
                  </a:lnTo>
                  <a:lnTo>
                    <a:pt x="14" y="361"/>
                  </a:lnTo>
                  <a:lnTo>
                    <a:pt x="22" y="347"/>
                  </a:lnTo>
                  <a:lnTo>
                    <a:pt x="25" y="336"/>
                  </a:lnTo>
                  <a:lnTo>
                    <a:pt x="31" y="329"/>
                  </a:lnTo>
                  <a:lnTo>
                    <a:pt x="43" y="324"/>
                  </a:lnTo>
                  <a:lnTo>
                    <a:pt x="56" y="321"/>
                  </a:lnTo>
                  <a:lnTo>
                    <a:pt x="67" y="311"/>
                  </a:lnTo>
                  <a:lnTo>
                    <a:pt x="64" y="300"/>
                  </a:lnTo>
                  <a:lnTo>
                    <a:pt x="51" y="295"/>
                  </a:lnTo>
                  <a:lnTo>
                    <a:pt x="42" y="289"/>
                  </a:lnTo>
                  <a:lnTo>
                    <a:pt x="52" y="276"/>
                  </a:lnTo>
                  <a:lnTo>
                    <a:pt x="57" y="266"/>
                  </a:lnTo>
                  <a:lnTo>
                    <a:pt x="49" y="244"/>
                  </a:lnTo>
                  <a:lnTo>
                    <a:pt x="52" y="233"/>
                  </a:lnTo>
                  <a:lnTo>
                    <a:pt x="53" y="225"/>
                  </a:lnTo>
                  <a:lnTo>
                    <a:pt x="56" y="218"/>
                  </a:lnTo>
                  <a:lnTo>
                    <a:pt x="61" y="211"/>
                  </a:lnTo>
                  <a:lnTo>
                    <a:pt x="58" y="201"/>
                  </a:lnTo>
                  <a:lnTo>
                    <a:pt x="60" y="190"/>
                  </a:lnTo>
                  <a:lnTo>
                    <a:pt x="62" y="186"/>
                  </a:lnTo>
                  <a:lnTo>
                    <a:pt x="70" y="172"/>
                  </a:lnTo>
                  <a:lnTo>
                    <a:pt x="79" y="157"/>
                  </a:lnTo>
                  <a:lnTo>
                    <a:pt x="79" y="145"/>
                  </a:lnTo>
                  <a:lnTo>
                    <a:pt x="76" y="133"/>
                  </a:lnTo>
                  <a:lnTo>
                    <a:pt x="66" y="127"/>
                  </a:lnTo>
                  <a:lnTo>
                    <a:pt x="75" y="110"/>
                  </a:lnTo>
                  <a:lnTo>
                    <a:pt x="79" y="108"/>
                  </a:lnTo>
                  <a:lnTo>
                    <a:pt x="85" y="106"/>
                  </a:lnTo>
                  <a:lnTo>
                    <a:pt x="89" y="101"/>
                  </a:lnTo>
                  <a:lnTo>
                    <a:pt x="94" y="94"/>
                  </a:lnTo>
                  <a:lnTo>
                    <a:pt x="97" y="88"/>
                  </a:lnTo>
                  <a:lnTo>
                    <a:pt x="94" y="76"/>
                  </a:lnTo>
                  <a:lnTo>
                    <a:pt x="92" y="64"/>
                  </a:lnTo>
                  <a:lnTo>
                    <a:pt x="97" y="57"/>
                  </a:lnTo>
                  <a:lnTo>
                    <a:pt x="113" y="54"/>
                  </a:lnTo>
                  <a:lnTo>
                    <a:pt x="125" y="51"/>
                  </a:lnTo>
                  <a:lnTo>
                    <a:pt x="118" y="43"/>
                  </a:lnTo>
                  <a:lnTo>
                    <a:pt x="127" y="37"/>
                  </a:lnTo>
                  <a:lnTo>
                    <a:pt x="135" y="15"/>
                  </a:lnTo>
                  <a:lnTo>
                    <a:pt x="155" y="0"/>
                  </a:lnTo>
                  <a:lnTo>
                    <a:pt x="162" y="0"/>
                  </a:lnTo>
                  <a:lnTo>
                    <a:pt x="168" y="7"/>
                  </a:lnTo>
                  <a:lnTo>
                    <a:pt x="172" y="19"/>
                  </a:lnTo>
                  <a:lnTo>
                    <a:pt x="179" y="30"/>
                  </a:lnTo>
                  <a:lnTo>
                    <a:pt x="184" y="16"/>
                  </a:lnTo>
                  <a:lnTo>
                    <a:pt x="196" y="19"/>
                  </a:lnTo>
                  <a:lnTo>
                    <a:pt x="205" y="25"/>
                  </a:lnTo>
                  <a:lnTo>
                    <a:pt x="215" y="30"/>
                  </a:lnTo>
                  <a:lnTo>
                    <a:pt x="224" y="33"/>
                  </a:lnTo>
                  <a:lnTo>
                    <a:pt x="232" y="30"/>
                  </a:lnTo>
                  <a:lnTo>
                    <a:pt x="242" y="25"/>
                  </a:lnTo>
                  <a:lnTo>
                    <a:pt x="253" y="19"/>
                  </a:lnTo>
                  <a:lnTo>
                    <a:pt x="267" y="19"/>
                  </a:lnTo>
                  <a:lnTo>
                    <a:pt x="271" y="32"/>
                  </a:lnTo>
                  <a:lnTo>
                    <a:pt x="267" y="51"/>
                  </a:lnTo>
                  <a:lnTo>
                    <a:pt x="265" y="62"/>
                  </a:lnTo>
                  <a:lnTo>
                    <a:pt x="263" y="73"/>
                  </a:lnTo>
                  <a:lnTo>
                    <a:pt x="262" y="86"/>
                  </a:lnTo>
                  <a:lnTo>
                    <a:pt x="266" y="97"/>
                  </a:lnTo>
                  <a:lnTo>
                    <a:pt x="277" y="106"/>
                  </a:lnTo>
                  <a:lnTo>
                    <a:pt x="288" y="108"/>
                  </a:lnTo>
                  <a:lnTo>
                    <a:pt x="299" y="106"/>
                  </a:lnTo>
                  <a:lnTo>
                    <a:pt x="308" y="105"/>
                  </a:lnTo>
                  <a:lnTo>
                    <a:pt x="316" y="109"/>
                  </a:lnTo>
                  <a:lnTo>
                    <a:pt x="325" y="120"/>
                  </a:lnTo>
                  <a:lnTo>
                    <a:pt x="329" y="135"/>
                  </a:lnTo>
                  <a:lnTo>
                    <a:pt x="334" y="152"/>
                  </a:lnTo>
                  <a:lnTo>
                    <a:pt x="343" y="162"/>
                  </a:lnTo>
                  <a:lnTo>
                    <a:pt x="354" y="171"/>
                  </a:lnTo>
                  <a:lnTo>
                    <a:pt x="368" y="176"/>
                  </a:lnTo>
                  <a:lnTo>
                    <a:pt x="383" y="178"/>
                  </a:lnTo>
                  <a:lnTo>
                    <a:pt x="396" y="180"/>
                  </a:lnTo>
                  <a:lnTo>
                    <a:pt x="410" y="179"/>
                  </a:lnTo>
                  <a:lnTo>
                    <a:pt x="422" y="174"/>
                  </a:lnTo>
                  <a:lnTo>
                    <a:pt x="432" y="165"/>
                  </a:lnTo>
                  <a:lnTo>
                    <a:pt x="442" y="160"/>
                  </a:lnTo>
                  <a:lnTo>
                    <a:pt x="450" y="152"/>
                  </a:lnTo>
                  <a:lnTo>
                    <a:pt x="454" y="141"/>
                  </a:lnTo>
                  <a:lnTo>
                    <a:pt x="454" y="132"/>
                  </a:lnTo>
                  <a:lnTo>
                    <a:pt x="457" y="120"/>
                  </a:lnTo>
                  <a:lnTo>
                    <a:pt x="470" y="128"/>
                  </a:lnTo>
                  <a:lnTo>
                    <a:pt x="473" y="135"/>
                  </a:lnTo>
                  <a:lnTo>
                    <a:pt x="477" y="139"/>
                  </a:lnTo>
                  <a:lnTo>
                    <a:pt x="484" y="138"/>
                  </a:lnTo>
                  <a:lnTo>
                    <a:pt x="493" y="133"/>
                  </a:lnTo>
                  <a:lnTo>
                    <a:pt x="505" y="130"/>
                  </a:lnTo>
                  <a:lnTo>
                    <a:pt x="513" y="124"/>
                  </a:lnTo>
                  <a:lnTo>
                    <a:pt x="513" y="117"/>
                  </a:lnTo>
                  <a:lnTo>
                    <a:pt x="513" y="110"/>
                  </a:lnTo>
                  <a:lnTo>
                    <a:pt x="519" y="102"/>
                  </a:lnTo>
                  <a:lnTo>
                    <a:pt x="528" y="95"/>
                  </a:lnTo>
                  <a:lnTo>
                    <a:pt x="536" y="84"/>
                  </a:lnTo>
                  <a:lnTo>
                    <a:pt x="541" y="74"/>
                  </a:lnTo>
                  <a:lnTo>
                    <a:pt x="544" y="68"/>
                  </a:lnTo>
                  <a:lnTo>
                    <a:pt x="553" y="64"/>
                  </a:lnTo>
                  <a:lnTo>
                    <a:pt x="561" y="65"/>
                  </a:lnTo>
                  <a:lnTo>
                    <a:pt x="568" y="73"/>
                  </a:lnTo>
                  <a:lnTo>
                    <a:pt x="578" y="86"/>
                  </a:lnTo>
                  <a:lnTo>
                    <a:pt x="587" y="97"/>
                  </a:lnTo>
                  <a:lnTo>
                    <a:pt x="596" y="98"/>
                  </a:lnTo>
                  <a:lnTo>
                    <a:pt x="605" y="94"/>
                  </a:lnTo>
                  <a:lnTo>
                    <a:pt x="615" y="84"/>
                  </a:lnTo>
                  <a:lnTo>
                    <a:pt x="627" y="73"/>
                  </a:lnTo>
                  <a:lnTo>
                    <a:pt x="634" y="70"/>
                  </a:lnTo>
                  <a:lnTo>
                    <a:pt x="641" y="68"/>
                  </a:lnTo>
                  <a:lnTo>
                    <a:pt x="653" y="59"/>
                  </a:lnTo>
                  <a:lnTo>
                    <a:pt x="658" y="54"/>
                  </a:lnTo>
                  <a:lnTo>
                    <a:pt x="653" y="66"/>
                  </a:lnTo>
                  <a:lnTo>
                    <a:pt x="644" y="76"/>
                  </a:lnTo>
                  <a:lnTo>
                    <a:pt x="635" y="91"/>
                  </a:lnTo>
                  <a:lnTo>
                    <a:pt x="631" y="102"/>
                  </a:lnTo>
                  <a:lnTo>
                    <a:pt x="621" y="106"/>
                  </a:lnTo>
                  <a:lnTo>
                    <a:pt x="614" y="113"/>
                  </a:lnTo>
                  <a:lnTo>
                    <a:pt x="613" y="120"/>
                  </a:lnTo>
                  <a:lnTo>
                    <a:pt x="610" y="131"/>
                  </a:lnTo>
                  <a:lnTo>
                    <a:pt x="595" y="139"/>
                  </a:lnTo>
                  <a:lnTo>
                    <a:pt x="586" y="142"/>
                  </a:lnTo>
                  <a:lnTo>
                    <a:pt x="577" y="144"/>
                  </a:lnTo>
                  <a:lnTo>
                    <a:pt x="560" y="153"/>
                  </a:lnTo>
                  <a:lnTo>
                    <a:pt x="548" y="158"/>
                  </a:lnTo>
                  <a:lnTo>
                    <a:pt x="538" y="165"/>
                  </a:lnTo>
                  <a:lnTo>
                    <a:pt x="533" y="174"/>
                  </a:lnTo>
                  <a:lnTo>
                    <a:pt x="528" y="182"/>
                  </a:lnTo>
                  <a:lnTo>
                    <a:pt x="520" y="189"/>
                  </a:lnTo>
                  <a:lnTo>
                    <a:pt x="512" y="194"/>
                  </a:lnTo>
                  <a:lnTo>
                    <a:pt x="506" y="204"/>
                  </a:lnTo>
                  <a:lnTo>
                    <a:pt x="501" y="213"/>
                  </a:lnTo>
                  <a:lnTo>
                    <a:pt x="489" y="219"/>
                  </a:lnTo>
                  <a:lnTo>
                    <a:pt x="477" y="223"/>
                  </a:lnTo>
                  <a:lnTo>
                    <a:pt x="468" y="232"/>
                  </a:lnTo>
                  <a:lnTo>
                    <a:pt x="461" y="242"/>
                  </a:lnTo>
                  <a:lnTo>
                    <a:pt x="453" y="248"/>
                  </a:lnTo>
                  <a:lnTo>
                    <a:pt x="448" y="255"/>
                  </a:lnTo>
                  <a:lnTo>
                    <a:pt x="448" y="266"/>
                  </a:lnTo>
                  <a:lnTo>
                    <a:pt x="454" y="273"/>
                  </a:lnTo>
                  <a:lnTo>
                    <a:pt x="457" y="280"/>
                  </a:lnTo>
                  <a:lnTo>
                    <a:pt x="445" y="289"/>
                  </a:lnTo>
                  <a:lnTo>
                    <a:pt x="425" y="300"/>
                  </a:lnTo>
                  <a:lnTo>
                    <a:pt x="383" y="306"/>
                  </a:lnTo>
                  <a:lnTo>
                    <a:pt x="373" y="303"/>
                  </a:lnTo>
                  <a:lnTo>
                    <a:pt x="364" y="305"/>
                  </a:lnTo>
                  <a:lnTo>
                    <a:pt x="361" y="311"/>
                  </a:lnTo>
                  <a:lnTo>
                    <a:pt x="360" y="321"/>
                  </a:lnTo>
                  <a:lnTo>
                    <a:pt x="354" y="340"/>
                  </a:lnTo>
                  <a:lnTo>
                    <a:pt x="346" y="347"/>
                  </a:lnTo>
                  <a:lnTo>
                    <a:pt x="337" y="353"/>
                  </a:lnTo>
                  <a:lnTo>
                    <a:pt x="329" y="361"/>
                  </a:lnTo>
                  <a:lnTo>
                    <a:pt x="325" y="356"/>
                  </a:lnTo>
                  <a:lnTo>
                    <a:pt x="320" y="349"/>
                  </a:lnTo>
                  <a:lnTo>
                    <a:pt x="308" y="342"/>
                  </a:lnTo>
                  <a:lnTo>
                    <a:pt x="297" y="345"/>
                  </a:lnTo>
                  <a:lnTo>
                    <a:pt x="293" y="350"/>
                  </a:lnTo>
                  <a:lnTo>
                    <a:pt x="289" y="361"/>
                  </a:lnTo>
                  <a:lnTo>
                    <a:pt x="279" y="376"/>
                  </a:lnTo>
                  <a:lnTo>
                    <a:pt x="272" y="393"/>
                  </a:lnTo>
                  <a:lnTo>
                    <a:pt x="271" y="403"/>
                  </a:lnTo>
                  <a:lnTo>
                    <a:pt x="272" y="414"/>
                  </a:lnTo>
                  <a:lnTo>
                    <a:pt x="271" y="437"/>
                  </a:lnTo>
                  <a:lnTo>
                    <a:pt x="270" y="460"/>
                  </a:lnTo>
                  <a:lnTo>
                    <a:pt x="271" y="478"/>
                  </a:lnTo>
                  <a:lnTo>
                    <a:pt x="275" y="496"/>
                  </a:lnTo>
                  <a:lnTo>
                    <a:pt x="280" y="508"/>
                  </a:lnTo>
                  <a:lnTo>
                    <a:pt x="285" y="520"/>
                  </a:lnTo>
                  <a:lnTo>
                    <a:pt x="285" y="536"/>
                  </a:lnTo>
                  <a:lnTo>
                    <a:pt x="277" y="544"/>
                  </a:lnTo>
                  <a:lnTo>
                    <a:pt x="270" y="547"/>
                  </a:lnTo>
                  <a:lnTo>
                    <a:pt x="262" y="549"/>
                  </a:lnTo>
                  <a:lnTo>
                    <a:pt x="256" y="555"/>
                  </a:lnTo>
                  <a:lnTo>
                    <a:pt x="250" y="562"/>
                  </a:lnTo>
                  <a:lnTo>
                    <a:pt x="236" y="569"/>
                  </a:lnTo>
                  <a:lnTo>
                    <a:pt x="227" y="572"/>
                  </a:lnTo>
                  <a:lnTo>
                    <a:pt x="219" y="573"/>
                  </a:lnTo>
                  <a:lnTo>
                    <a:pt x="207" y="573"/>
                  </a:lnTo>
                  <a:lnTo>
                    <a:pt x="197" y="577"/>
                  </a:lnTo>
                  <a:lnTo>
                    <a:pt x="190" y="583"/>
                  </a:lnTo>
                  <a:lnTo>
                    <a:pt x="181" y="594"/>
                  </a:lnTo>
                  <a:lnTo>
                    <a:pt x="168" y="603"/>
                  </a:lnTo>
                  <a:lnTo>
                    <a:pt x="153" y="604"/>
                  </a:lnTo>
                  <a:lnTo>
                    <a:pt x="138" y="608"/>
                  </a:lnTo>
                  <a:lnTo>
                    <a:pt x="132" y="612"/>
                  </a:lnTo>
                </a:path>
              </a:pathLst>
            </a:custGeom>
            <a:solidFill>
              <a:srgbClr val="478E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2" name="Freeform 32"/>
            <p:cNvSpPr>
              <a:spLocks/>
            </p:cNvSpPr>
            <p:nvPr/>
          </p:nvSpPr>
          <p:spPr bwMode="auto">
            <a:xfrm>
              <a:off x="3005138" y="3200436"/>
              <a:ext cx="804862" cy="649303"/>
            </a:xfrm>
            <a:custGeom>
              <a:avLst/>
              <a:gdLst>
                <a:gd name="T0" fmla="*/ 2147483647 w 507"/>
                <a:gd name="T1" fmla="*/ 2147483647 h 409"/>
                <a:gd name="T2" fmla="*/ 2147483647 w 507"/>
                <a:gd name="T3" fmla="*/ 2147483647 h 409"/>
                <a:gd name="T4" fmla="*/ 2147483647 w 507"/>
                <a:gd name="T5" fmla="*/ 2147483647 h 409"/>
                <a:gd name="T6" fmla="*/ 2147483647 w 507"/>
                <a:gd name="T7" fmla="*/ 2147483647 h 409"/>
                <a:gd name="T8" fmla="*/ 2147483647 w 507"/>
                <a:gd name="T9" fmla="*/ 2147483647 h 409"/>
                <a:gd name="T10" fmla="*/ 2147483647 w 507"/>
                <a:gd name="T11" fmla="*/ 2147483647 h 409"/>
                <a:gd name="T12" fmla="*/ 2147483647 w 507"/>
                <a:gd name="T13" fmla="*/ 2147483647 h 409"/>
                <a:gd name="T14" fmla="*/ 2147483647 w 507"/>
                <a:gd name="T15" fmla="*/ 0 h 409"/>
                <a:gd name="T16" fmla="*/ 2147483647 w 507"/>
                <a:gd name="T17" fmla="*/ 2147483647 h 409"/>
                <a:gd name="T18" fmla="*/ 2147483647 w 507"/>
                <a:gd name="T19" fmla="*/ 2147483647 h 409"/>
                <a:gd name="T20" fmla="*/ 2147483647 w 507"/>
                <a:gd name="T21" fmla="*/ 2147483647 h 409"/>
                <a:gd name="T22" fmla="*/ 2147483647 w 507"/>
                <a:gd name="T23" fmla="*/ 2147483647 h 409"/>
                <a:gd name="T24" fmla="*/ 2147483647 w 507"/>
                <a:gd name="T25" fmla="*/ 2147483647 h 409"/>
                <a:gd name="T26" fmla="*/ 2147483647 w 507"/>
                <a:gd name="T27" fmla="*/ 2147483647 h 409"/>
                <a:gd name="T28" fmla="*/ 2147483647 w 507"/>
                <a:gd name="T29" fmla="*/ 2147483647 h 409"/>
                <a:gd name="T30" fmla="*/ 2147483647 w 507"/>
                <a:gd name="T31" fmla="*/ 2147483647 h 409"/>
                <a:gd name="T32" fmla="*/ 2147483647 w 507"/>
                <a:gd name="T33" fmla="*/ 2147483647 h 409"/>
                <a:gd name="T34" fmla="*/ 2147483647 w 507"/>
                <a:gd name="T35" fmla="*/ 2147483647 h 409"/>
                <a:gd name="T36" fmla="*/ 2147483647 w 507"/>
                <a:gd name="T37" fmla="*/ 2147483647 h 409"/>
                <a:gd name="T38" fmla="*/ 2147483647 w 507"/>
                <a:gd name="T39" fmla="*/ 2147483647 h 409"/>
                <a:gd name="T40" fmla="*/ 2147483647 w 507"/>
                <a:gd name="T41" fmla="*/ 2147483647 h 409"/>
                <a:gd name="T42" fmla="*/ 2147483647 w 507"/>
                <a:gd name="T43" fmla="*/ 2147483647 h 409"/>
                <a:gd name="T44" fmla="*/ 2147483647 w 507"/>
                <a:gd name="T45" fmla="*/ 2147483647 h 409"/>
                <a:gd name="T46" fmla="*/ 2147483647 w 507"/>
                <a:gd name="T47" fmla="*/ 2147483647 h 409"/>
                <a:gd name="T48" fmla="*/ 2147483647 w 507"/>
                <a:gd name="T49" fmla="*/ 2147483647 h 409"/>
                <a:gd name="T50" fmla="*/ 2147483647 w 507"/>
                <a:gd name="T51" fmla="*/ 2147483647 h 409"/>
                <a:gd name="T52" fmla="*/ 2147483647 w 507"/>
                <a:gd name="T53" fmla="*/ 2147483647 h 409"/>
                <a:gd name="T54" fmla="*/ 2147483647 w 507"/>
                <a:gd name="T55" fmla="*/ 2147483647 h 409"/>
                <a:gd name="T56" fmla="*/ 2147483647 w 507"/>
                <a:gd name="T57" fmla="*/ 2147483647 h 409"/>
                <a:gd name="T58" fmla="*/ 2147483647 w 507"/>
                <a:gd name="T59" fmla="*/ 2147483647 h 409"/>
                <a:gd name="T60" fmla="*/ 2147483647 w 507"/>
                <a:gd name="T61" fmla="*/ 2147483647 h 409"/>
                <a:gd name="T62" fmla="*/ 2147483647 w 507"/>
                <a:gd name="T63" fmla="*/ 2147483647 h 409"/>
                <a:gd name="T64" fmla="*/ 2147483647 w 507"/>
                <a:gd name="T65" fmla="*/ 2147483647 h 409"/>
                <a:gd name="T66" fmla="*/ 2147483647 w 507"/>
                <a:gd name="T67" fmla="*/ 2147483647 h 409"/>
                <a:gd name="T68" fmla="*/ 2147483647 w 507"/>
                <a:gd name="T69" fmla="*/ 2147483647 h 409"/>
                <a:gd name="T70" fmla="*/ 2147483647 w 507"/>
                <a:gd name="T71" fmla="*/ 2147483647 h 409"/>
                <a:gd name="T72" fmla="*/ 2147483647 w 507"/>
                <a:gd name="T73" fmla="*/ 2147483647 h 409"/>
                <a:gd name="T74" fmla="*/ 2147483647 w 507"/>
                <a:gd name="T75" fmla="*/ 2147483647 h 409"/>
                <a:gd name="T76" fmla="*/ 2147483647 w 507"/>
                <a:gd name="T77" fmla="*/ 2147483647 h 409"/>
                <a:gd name="T78" fmla="*/ 2147483647 w 507"/>
                <a:gd name="T79" fmla="*/ 2147483647 h 409"/>
                <a:gd name="T80" fmla="*/ 2147483647 w 507"/>
                <a:gd name="T81" fmla="*/ 2147483647 h 409"/>
                <a:gd name="T82" fmla="*/ 2147483647 w 507"/>
                <a:gd name="T83" fmla="*/ 2147483647 h 409"/>
                <a:gd name="T84" fmla="*/ 2147483647 w 507"/>
                <a:gd name="T85" fmla="*/ 2147483647 h 409"/>
                <a:gd name="T86" fmla="*/ 2147483647 w 507"/>
                <a:gd name="T87" fmla="*/ 2147483647 h 409"/>
                <a:gd name="T88" fmla="*/ 2147483647 w 507"/>
                <a:gd name="T89" fmla="*/ 2147483647 h 409"/>
                <a:gd name="T90" fmla="*/ 2147483647 w 507"/>
                <a:gd name="T91" fmla="*/ 2147483647 h 409"/>
                <a:gd name="T92" fmla="*/ 2147483647 w 507"/>
                <a:gd name="T93" fmla="*/ 2147483647 h 409"/>
                <a:gd name="T94" fmla="*/ 2147483647 w 507"/>
                <a:gd name="T95" fmla="*/ 2147483647 h 409"/>
                <a:gd name="T96" fmla="*/ 0 w 507"/>
                <a:gd name="T97" fmla="*/ 2147483647 h 40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409"/>
                <a:gd name="T149" fmla="*/ 507 w 507"/>
                <a:gd name="T150" fmla="*/ 409 h 40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409">
                  <a:moveTo>
                    <a:pt x="0" y="41"/>
                  </a:moveTo>
                  <a:lnTo>
                    <a:pt x="10" y="41"/>
                  </a:lnTo>
                  <a:lnTo>
                    <a:pt x="24" y="43"/>
                  </a:lnTo>
                  <a:lnTo>
                    <a:pt x="36" y="49"/>
                  </a:lnTo>
                  <a:lnTo>
                    <a:pt x="57" y="52"/>
                  </a:lnTo>
                  <a:lnTo>
                    <a:pt x="67" y="46"/>
                  </a:lnTo>
                  <a:lnTo>
                    <a:pt x="82" y="46"/>
                  </a:lnTo>
                  <a:lnTo>
                    <a:pt x="94" y="45"/>
                  </a:lnTo>
                  <a:lnTo>
                    <a:pt x="94" y="38"/>
                  </a:lnTo>
                  <a:lnTo>
                    <a:pt x="91" y="27"/>
                  </a:lnTo>
                  <a:lnTo>
                    <a:pt x="91" y="19"/>
                  </a:lnTo>
                  <a:lnTo>
                    <a:pt x="105" y="16"/>
                  </a:lnTo>
                  <a:lnTo>
                    <a:pt x="114" y="19"/>
                  </a:lnTo>
                  <a:lnTo>
                    <a:pt x="123" y="23"/>
                  </a:lnTo>
                  <a:lnTo>
                    <a:pt x="140" y="27"/>
                  </a:lnTo>
                  <a:lnTo>
                    <a:pt x="155" y="27"/>
                  </a:lnTo>
                  <a:lnTo>
                    <a:pt x="168" y="29"/>
                  </a:lnTo>
                  <a:lnTo>
                    <a:pt x="180" y="30"/>
                  </a:lnTo>
                  <a:lnTo>
                    <a:pt x="204" y="25"/>
                  </a:lnTo>
                  <a:lnTo>
                    <a:pt x="217" y="16"/>
                  </a:lnTo>
                  <a:lnTo>
                    <a:pt x="227" y="15"/>
                  </a:lnTo>
                  <a:lnTo>
                    <a:pt x="231" y="19"/>
                  </a:lnTo>
                  <a:lnTo>
                    <a:pt x="234" y="27"/>
                  </a:lnTo>
                  <a:lnTo>
                    <a:pt x="244" y="33"/>
                  </a:lnTo>
                  <a:lnTo>
                    <a:pt x="259" y="20"/>
                  </a:lnTo>
                  <a:lnTo>
                    <a:pt x="261" y="12"/>
                  </a:lnTo>
                  <a:lnTo>
                    <a:pt x="263" y="5"/>
                  </a:lnTo>
                  <a:lnTo>
                    <a:pt x="273" y="4"/>
                  </a:lnTo>
                  <a:lnTo>
                    <a:pt x="286" y="5"/>
                  </a:lnTo>
                  <a:lnTo>
                    <a:pt x="302" y="3"/>
                  </a:lnTo>
                  <a:lnTo>
                    <a:pt x="316" y="1"/>
                  </a:lnTo>
                  <a:lnTo>
                    <a:pt x="327" y="0"/>
                  </a:lnTo>
                  <a:lnTo>
                    <a:pt x="339" y="5"/>
                  </a:lnTo>
                  <a:lnTo>
                    <a:pt x="353" y="16"/>
                  </a:lnTo>
                  <a:lnTo>
                    <a:pt x="358" y="25"/>
                  </a:lnTo>
                  <a:lnTo>
                    <a:pt x="367" y="29"/>
                  </a:lnTo>
                  <a:lnTo>
                    <a:pt x="378" y="29"/>
                  </a:lnTo>
                  <a:lnTo>
                    <a:pt x="392" y="29"/>
                  </a:lnTo>
                  <a:lnTo>
                    <a:pt x="403" y="30"/>
                  </a:lnTo>
                  <a:lnTo>
                    <a:pt x="411" y="35"/>
                  </a:lnTo>
                  <a:lnTo>
                    <a:pt x="411" y="41"/>
                  </a:lnTo>
                  <a:lnTo>
                    <a:pt x="410" y="46"/>
                  </a:lnTo>
                  <a:lnTo>
                    <a:pt x="413" y="60"/>
                  </a:lnTo>
                  <a:lnTo>
                    <a:pt x="421" y="65"/>
                  </a:lnTo>
                  <a:lnTo>
                    <a:pt x="430" y="67"/>
                  </a:lnTo>
                  <a:lnTo>
                    <a:pt x="439" y="74"/>
                  </a:lnTo>
                  <a:lnTo>
                    <a:pt x="434" y="85"/>
                  </a:lnTo>
                  <a:lnTo>
                    <a:pt x="428" y="94"/>
                  </a:lnTo>
                  <a:lnTo>
                    <a:pt x="435" y="94"/>
                  </a:lnTo>
                  <a:lnTo>
                    <a:pt x="447" y="94"/>
                  </a:lnTo>
                  <a:lnTo>
                    <a:pt x="449" y="102"/>
                  </a:lnTo>
                  <a:lnTo>
                    <a:pt x="451" y="112"/>
                  </a:lnTo>
                  <a:lnTo>
                    <a:pt x="458" y="117"/>
                  </a:lnTo>
                  <a:lnTo>
                    <a:pt x="469" y="122"/>
                  </a:lnTo>
                  <a:lnTo>
                    <a:pt x="476" y="131"/>
                  </a:lnTo>
                  <a:lnTo>
                    <a:pt x="487" y="143"/>
                  </a:lnTo>
                  <a:lnTo>
                    <a:pt x="493" y="146"/>
                  </a:lnTo>
                  <a:lnTo>
                    <a:pt x="503" y="155"/>
                  </a:lnTo>
                  <a:lnTo>
                    <a:pt x="506" y="161"/>
                  </a:lnTo>
                  <a:lnTo>
                    <a:pt x="506" y="166"/>
                  </a:lnTo>
                  <a:lnTo>
                    <a:pt x="503" y="173"/>
                  </a:lnTo>
                  <a:lnTo>
                    <a:pt x="503" y="177"/>
                  </a:lnTo>
                  <a:lnTo>
                    <a:pt x="503" y="181"/>
                  </a:lnTo>
                  <a:lnTo>
                    <a:pt x="494" y="188"/>
                  </a:lnTo>
                  <a:lnTo>
                    <a:pt x="491" y="195"/>
                  </a:lnTo>
                  <a:lnTo>
                    <a:pt x="484" y="194"/>
                  </a:lnTo>
                  <a:lnTo>
                    <a:pt x="491" y="201"/>
                  </a:lnTo>
                  <a:lnTo>
                    <a:pt x="487" y="206"/>
                  </a:lnTo>
                  <a:lnTo>
                    <a:pt x="487" y="211"/>
                  </a:lnTo>
                  <a:lnTo>
                    <a:pt x="487" y="217"/>
                  </a:lnTo>
                  <a:lnTo>
                    <a:pt x="489" y="239"/>
                  </a:lnTo>
                  <a:lnTo>
                    <a:pt x="484" y="238"/>
                  </a:lnTo>
                  <a:lnTo>
                    <a:pt x="483" y="249"/>
                  </a:lnTo>
                  <a:lnTo>
                    <a:pt x="483" y="251"/>
                  </a:lnTo>
                  <a:lnTo>
                    <a:pt x="487" y="249"/>
                  </a:lnTo>
                  <a:lnTo>
                    <a:pt x="485" y="259"/>
                  </a:lnTo>
                  <a:lnTo>
                    <a:pt x="474" y="266"/>
                  </a:lnTo>
                  <a:lnTo>
                    <a:pt x="469" y="272"/>
                  </a:lnTo>
                  <a:lnTo>
                    <a:pt x="464" y="268"/>
                  </a:lnTo>
                  <a:lnTo>
                    <a:pt x="462" y="266"/>
                  </a:lnTo>
                  <a:lnTo>
                    <a:pt x="462" y="274"/>
                  </a:lnTo>
                  <a:lnTo>
                    <a:pt x="467" y="281"/>
                  </a:lnTo>
                  <a:lnTo>
                    <a:pt x="476" y="285"/>
                  </a:lnTo>
                  <a:lnTo>
                    <a:pt x="490" y="291"/>
                  </a:lnTo>
                  <a:lnTo>
                    <a:pt x="496" y="296"/>
                  </a:lnTo>
                  <a:lnTo>
                    <a:pt x="488" y="301"/>
                  </a:lnTo>
                  <a:lnTo>
                    <a:pt x="471" y="305"/>
                  </a:lnTo>
                  <a:lnTo>
                    <a:pt x="461" y="308"/>
                  </a:lnTo>
                  <a:lnTo>
                    <a:pt x="452" y="309"/>
                  </a:lnTo>
                  <a:lnTo>
                    <a:pt x="447" y="309"/>
                  </a:lnTo>
                  <a:lnTo>
                    <a:pt x="452" y="313"/>
                  </a:lnTo>
                  <a:lnTo>
                    <a:pt x="462" y="321"/>
                  </a:lnTo>
                  <a:lnTo>
                    <a:pt x="470" y="337"/>
                  </a:lnTo>
                  <a:lnTo>
                    <a:pt x="467" y="353"/>
                  </a:lnTo>
                  <a:lnTo>
                    <a:pt x="452" y="363"/>
                  </a:lnTo>
                  <a:lnTo>
                    <a:pt x="447" y="352"/>
                  </a:lnTo>
                  <a:lnTo>
                    <a:pt x="442" y="351"/>
                  </a:lnTo>
                  <a:lnTo>
                    <a:pt x="442" y="358"/>
                  </a:lnTo>
                  <a:lnTo>
                    <a:pt x="442" y="369"/>
                  </a:lnTo>
                  <a:lnTo>
                    <a:pt x="434" y="372"/>
                  </a:lnTo>
                  <a:lnTo>
                    <a:pt x="426" y="377"/>
                  </a:lnTo>
                  <a:lnTo>
                    <a:pt x="420" y="390"/>
                  </a:lnTo>
                  <a:lnTo>
                    <a:pt x="417" y="399"/>
                  </a:lnTo>
                  <a:lnTo>
                    <a:pt x="414" y="405"/>
                  </a:lnTo>
                  <a:lnTo>
                    <a:pt x="404" y="408"/>
                  </a:lnTo>
                  <a:lnTo>
                    <a:pt x="403" y="400"/>
                  </a:lnTo>
                  <a:lnTo>
                    <a:pt x="396" y="403"/>
                  </a:lnTo>
                  <a:lnTo>
                    <a:pt x="390" y="406"/>
                  </a:lnTo>
                  <a:lnTo>
                    <a:pt x="388" y="402"/>
                  </a:lnTo>
                  <a:lnTo>
                    <a:pt x="385" y="395"/>
                  </a:lnTo>
                  <a:lnTo>
                    <a:pt x="383" y="395"/>
                  </a:lnTo>
                  <a:lnTo>
                    <a:pt x="378" y="382"/>
                  </a:lnTo>
                  <a:lnTo>
                    <a:pt x="378" y="375"/>
                  </a:lnTo>
                  <a:lnTo>
                    <a:pt x="378" y="366"/>
                  </a:lnTo>
                  <a:lnTo>
                    <a:pt x="378" y="361"/>
                  </a:lnTo>
                  <a:lnTo>
                    <a:pt x="378" y="353"/>
                  </a:lnTo>
                  <a:lnTo>
                    <a:pt x="373" y="335"/>
                  </a:lnTo>
                  <a:lnTo>
                    <a:pt x="369" y="324"/>
                  </a:lnTo>
                  <a:lnTo>
                    <a:pt x="365" y="313"/>
                  </a:lnTo>
                  <a:lnTo>
                    <a:pt x="360" y="305"/>
                  </a:lnTo>
                  <a:lnTo>
                    <a:pt x="358" y="297"/>
                  </a:lnTo>
                  <a:lnTo>
                    <a:pt x="367" y="281"/>
                  </a:lnTo>
                  <a:lnTo>
                    <a:pt x="373" y="278"/>
                  </a:lnTo>
                  <a:lnTo>
                    <a:pt x="378" y="277"/>
                  </a:lnTo>
                  <a:lnTo>
                    <a:pt x="375" y="274"/>
                  </a:lnTo>
                  <a:lnTo>
                    <a:pt x="371" y="272"/>
                  </a:lnTo>
                  <a:lnTo>
                    <a:pt x="363" y="267"/>
                  </a:lnTo>
                  <a:lnTo>
                    <a:pt x="360" y="259"/>
                  </a:lnTo>
                  <a:lnTo>
                    <a:pt x="361" y="248"/>
                  </a:lnTo>
                  <a:lnTo>
                    <a:pt x="358" y="233"/>
                  </a:lnTo>
                  <a:lnTo>
                    <a:pt x="363" y="224"/>
                  </a:lnTo>
                  <a:lnTo>
                    <a:pt x="369" y="222"/>
                  </a:lnTo>
                  <a:lnTo>
                    <a:pt x="378" y="224"/>
                  </a:lnTo>
                  <a:lnTo>
                    <a:pt x="393" y="224"/>
                  </a:lnTo>
                  <a:lnTo>
                    <a:pt x="388" y="218"/>
                  </a:lnTo>
                  <a:lnTo>
                    <a:pt x="375" y="213"/>
                  </a:lnTo>
                  <a:lnTo>
                    <a:pt x="361" y="207"/>
                  </a:lnTo>
                  <a:lnTo>
                    <a:pt x="351" y="211"/>
                  </a:lnTo>
                  <a:lnTo>
                    <a:pt x="351" y="217"/>
                  </a:lnTo>
                  <a:lnTo>
                    <a:pt x="351" y="226"/>
                  </a:lnTo>
                  <a:lnTo>
                    <a:pt x="343" y="233"/>
                  </a:lnTo>
                  <a:lnTo>
                    <a:pt x="338" y="238"/>
                  </a:lnTo>
                  <a:lnTo>
                    <a:pt x="338" y="247"/>
                  </a:lnTo>
                  <a:lnTo>
                    <a:pt x="340" y="256"/>
                  </a:lnTo>
                  <a:lnTo>
                    <a:pt x="340" y="268"/>
                  </a:lnTo>
                  <a:lnTo>
                    <a:pt x="338" y="279"/>
                  </a:lnTo>
                  <a:lnTo>
                    <a:pt x="331" y="290"/>
                  </a:lnTo>
                  <a:lnTo>
                    <a:pt x="321" y="298"/>
                  </a:lnTo>
                  <a:lnTo>
                    <a:pt x="303" y="313"/>
                  </a:lnTo>
                  <a:lnTo>
                    <a:pt x="266" y="332"/>
                  </a:lnTo>
                  <a:lnTo>
                    <a:pt x="243" y="334"/>
                  </a:lnTo>
                  <a:lnTo>
                    <a:pt x="215" y="334"/>
                  </a:lnTo>
                  <a:lnTo>
                    <a:pt x="198" y="330"/>
                  </a:lnTo>
                  <a:lnTo>
                    <a:pt x="185" y="321"/>
                  </a:lnTo>
                  <a:lnTo>
                    <a:pt x="175" y="312"/>
                  </a:lnTo>
                  <a:lnTo>
                    <a:pt x="171" y="305"/>
                  </a:lnTo>
                  <a:lnTo>
                    <a:pt x="167" y="297"/>
                  </a:lnTo>
                  <a:lnTo>
                    <a:pt x="155" y="287"/>
                  </a:lnTo>
                  <a:lnTo>
                    <a:pt x="140" y="267"/>
                  </a:lnTo>
                  <a:lnTo>
                    <a:pt x="126" y="248"/>
                  </a:lnTo>
                  <a:lnTo>
                    <a:pt x="108" y="224"/>
                  </a:lnTo>
                  <a:lnTo>
                    <a:pt x="94" y="208"/>
                  </a:lnTo>
                  <a:lnTo>
                    <a:pt x="83" y="199"/>
                  </a:lnTo>
                  <a:lnTo>
                    <a:pt x="81" y="191"/>
                  </a:lnTo>
                  <a:lnTo>
                    <a:pt x="89" y="184"/>
                  </a:lnTo>
                  <a:lnTo>
                    <a:pt x="98" y="189"/>
                  </a:lnTo>
                  <a:lnTo>
                    <a:pt x="108" y="195"/>
                  </a:lnTo>
                  <a:lnTo>
                    <a:pt x="119" y="192"/>
                  </a:lnTo>
                  <a:lnTo>
                    <a:pt x="133" y="184"/>
                  </a:lnTo>
                  <a:lnTo>
                    <a:pt x="148" y="182"/>
                  </a:lnTo>
                  <a:lnTo>
                    <a:pt x="162" y="182"/>
                  </a:lnTo>
                  <a:lnTo>
                    <a:pt x="173" y="180"/>
                  </a:lnTo>
                  <a:lnTo>
                    <a:pt x="181" y="173"/>
                  </a:lnTo>
                  <a:lnTo>
                    <a:pt x="188" y="164"/>
                  </a:lnTo>
                  <a:lnTo>
                    <a:pt x="198" y="155"/>
                  </a:lnTo>
                  <a:lnTo>
                    <a:pt x="212" y="146"/>
                  </a:lnTo>
                  <a:lnTo>
                    <a:pt x="215" y="140"/>
                  </a:lnTo>
                  <a:lnTo>
                    <a:pt x="207" y="138"/>
                  </a:lnTo>
                  <a:lnTo>
                    <a:pt x="190" y="143"/>
                  </a:lnTo>
                  <a:lnTo>
                    <a:pt x="160" y="149"/>
                  </a:lnTo>
                  <a:lnTo>
                    <a:pt x="153" y="154"/>
                  </a:lnTo>
                  <a:lnTo>
                    <a:pt x="144" y="158"/>
                  </a:lnTo>
                  <a:lnTo>
                    <a:pt x="131" y="152"/>
                  </a:lnTo>
                  <a:lnTo>
                    <a:pt x="118" y="143"/>
                  </a:lnTo>
                  <a:lnTo>
                    <a:pt x="103" y="138"/>
                  </a:lnTo>
                  <a:lnTo>
                    <a:pt x="86" y="133"/>
                  </a:lnTo>
                  <a:lnTo>
                    <a:pt x="69" y="116"/>
                  </a:lnTo>
                  <a:lnTo>
                    <a:pt x="66" y="101"/>
                  </a:lnTo>
                  <a:lnTo>
                    <a:pt x="67" y="89"/>
                  </a:lnTo>
                  <a:lnTo>
                    <a:pt x="66" y="80"/>
                  </a:lnTo>
                  <a:lnTo>
                    <a:pt x="58" y="80"/>
                  </a:lnTo>
                  <a:lnTo>
                    <a:pt x="46" y="83"/>
                  </a:lnTo>
                  <a:lnTo>
                    <a:pt x="25" y="74"/>
                  </a:lnTo>
                  <a:lnTo>
                    <a:pt x="17" y="64"/>
                  </a:lnTo>
                  <a:lnTo>
                    <a:pt x="10" y="52"/>
                  </a:lnTo>
                  <a:lnTo>
                    <a:pt x="0" y="41"/>
                  </a:lnTo>
                </a:path>
              </a:pathLst>
            </a:custGeom>
            <a:solidFill>
              <a:srgbClr val="3366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3" name="Freeform 33"/>
            <p:cNvSpPr>
              <a:spLocks/>
            </p:cNvSpPr>
            <p:nvPr/>
          </p:nvSpPr>
          <p:spPr bwMode="auto">
            <a:xfrm>
              <a:off x="4049713" y="2057409"/>
              <a:ext cx="352425" cy="369897"/>
            </a:xfrm>
            <a:custGeom>
              <a:avLst/>
              <a:gdLst>
                <a:gd name="T0" fmla="*/ 2147483647 w 222"/>
                <a:gd name="T1" fmla="*/ 2147483647 h 233"/>
                <a:gd name="T2" fmla="*/ 2147483647 w 222"/>
                <a:gd name="T3" fmla="*/ 2147483647 h 233"/>
                <a:gd name="T4" fmla="*/ 2147483647 w 222"/>
                <a:gd name="T5" fmla="*/ 2147483647 h 233"/>
                <a:gd name="T6" fmla="*/ 2147483647 w 222"/>
                <a:gd name="T7" fmla="*/ 2147483647 h 233"/>
                <a:gd name="T8" fmla="*/ 2147483647 w 222"/>
                <a:gd name="T9" fmla="*/ 2147483647 h 233"/>
                <a:gd name="T10" fmla="*/ 2147483647 w 222"/>
                <a:gd name="T11" fmla="*/ 2147483647 h 233"/>
                <a:gd name="T12" fmla="*/ 2147483647 w 222"/>
                <a:gd name="T13" fmla="*/ 2147483647 h 233"/>
                <a:gd name="T14" fmla="*/ 2147483647 w 222"/>
                <a:gd name="T15" fmla="*/ 2147483647 h 233"/>
                <a:gd name="T16" fmla="*/ 2147483647 w 222"/>
                <a:gd name="T17" fmla="*/ 2147483647 h 233"/>
                <a:gd name="T18" fmla="*/ 2147483647 w 222"/>
                <a:gd name="T19" fmla="*/ 2147483647 h 233"/>
                <a:gd name="T20" fmla="*/ 2147483647 w 222"/>
                <a:gd name="T21" fmla="*/ 2147483647 h 233"/>
                <a:gd name="T22" fmla="*/ 2147483647 w 222"/>
                <a:gd name="T23" fmla="*/ 2147483647 h 233"/>
                <a:gd name="T24" fmla="*/ 2147483647 w 222"/>
                <a:gd name="T25" fmla="*/ 2147483647 h 233"/>
                <a:gd name="T26" fmla="*/ 2147483647 w 222"/>
                <a:gd name="T27" fmla="*/ 2147483647 h 233"/>
                <a:gd name="T28" fmla="*/ 2147483647 w 222"/>
                <a:gd name="T29" fmla="*/ 2147483647 h 233"/>
                <a:gd name="T30" fmla="*/ 2147483647 w 222"/>
                <a:gd name="T31" fmla="*/ 2147483647 h 233"/>
                <a:gd name="T32" fmla="*/ 2147483647 w 222"/>
                <a:gd name="T33" fmla="*/ 2147483647 h 233"/>
                <a:gd name="T34" fmla="*/ 2147483647 w 222"/>
                <a:gd name="T35" fmla="*/ 2147483647 h 233"/>
                <a:gd name="T36" fmla="*/ 2147483647 w 222"/>
                <a:gd name="T37" fmla="*/ 2147483647 h 233"/>
                <a:gd name="T38" fmla="*/ 2147483647 w 222"/>
                <a:gd name="T39" fmla="*/ 2147483647 h 233"/>
                <a:gd name="T40" fmla="*/ 2147483647 w 222"/>
                <a:gd name="T41" fmla="*/ 2147483647 h 233"/>
                <a:gd name="T42" fmla="*/ 2147483647 w 222"/>
                <a:gd name="T43" fmla="*/ 2147483647 h 233"/>
                <a:gd name="T44" fmla="*/ 2147483647 w 222"/>
                <a:gd name="T45" fmla="*/ 2147483647 h 233"/>
                <a:gd name="T46" fmla="*/ 2147483647 w 222"/>
                <a:gd name="T47" fmla="*/ 2147483647 h 233"/>
                <a:gd name="T48" fmla="*/ 2147483647 w 222"/>
                <a:gd name="T49" fmla="*/ 2147483647 h 233"/>
                <a:gd name="T50" fmla="*/ 2147483647 w 222"/>
                <a:gd name="T51" fmla="*/ 2147483647 h 233"/>
                <a:gd name="T52" fmla="*/ 2147483647 w 222"/>
                <a:gd name="T53" fmla="*/ 2147483647 h 233"/>
                <a:gd name="T54" fmla="*/ 2147483647 w 222"/>
                <a:gd name="T55" fmla="*/ 2147483647 h 233"/>
                <a:gd name="T56" fmla="*/ 2147483647 w 222"/>
                <a:gd name="T57" fmla="*/ 2147483647 h 233"/>
                <a:gd name="T58" fmla="*/ 2147483647 w 222"/>
                <a:gd name="T59" fmla="*/ 2147483647 h 233"/>
                <a:gd name="T60" fmla="*/ 2147483647 w 222"/>
                <a:gd name="T61" fmla="*/ 2147483647 h 233"/>
                <a:gd name="T62" fmla="*/ 2147483647 w 222"/>
                <a:gd name="T63" fmla="*/ 2147483647 h 233"/>
                <a:gd name="T64" fmla="*/ 2147483647 w 222"/>
                <a:gd name="T65" fmla="*/ 2147483647 h 233"/>
                <a:gd name="T66" fmla="*/ 2147483647 w 222"/>
                <a:gd name="T67" fmla="*/ 2147483647 h 233"/>
                <a:gd name="T68" fmla="*/ 2147483647 w 222"/>
                <a:gd name="T69" fmla="*/ 2147483647 h 233"/>
                <a:gd name="T70" fmla="*/ 2147483647 w 222"/>
                <a:gd name="T71" fmla="*/ 2147483647 h 233"/>
                <a:gd name="T72" fmla="*/ 2147483647 w 222"/>
                <a:gd name="T73" fmla="*/ 2147483647 h 233"/>
                <a:gd name="T74" fmla="*/ 2147483647 w 222"/>
                <a:gd name="T75" fmla="*/ 2147483647 h 233"/>
                <a:gd name="T76" fmla="*/ 2147483647 w 222"/>
                <a:gd name="T77" fmla="*/ 2147483647 h 233"/>
                <a:gd name="T78" fmla="*/ 2147483647 w 222"/>
                <a:gd name="T79" fmla="*/ 2147483647 h 233"/>
                <a:gd name="T80" fmla="*/ 2147483647 w 222"/>
                <a:gd name="T81" fmla="*/ 2147483647 h 233"/>
                <a:gd name="T82" fmla="*/ 2147483647 w 222"/>
                <a:gd name="T83" fmla="*/ 2147483647 h 233"/>
                <a:gd name="T84" fmla="*/ 2147483647 w 222"/>
                <a:gd name="T85" fmla="*/ 0 h 233"/>
                <a:gd name="T86" fmla="*/ 2147483647 w 222"/>
                <a:gd name="T87" fmla="*/ 2147483647 h 233"/>
                <a:gd name="T88" fmla="*/ 2147483647 w 222"/>
                <a:gd name="T89" fmla="*/ 2147483647 h 233"/>
                <a:gd name="T90" fmla="*/ 2147483647 w 222"/>
                <a:gd name="T91" fmla="*/ 2147483647 h 233"/>
                <a:gd name="T92" fmla="*/ 2147483647 w 222"/>
                <a:gd name="T93" fmla="*/ 2147483647 h 233"/>
                <a:gd name="T94" fmla="*/ 2147483647 w 222"/>
                <a:gd name="T95" fmla="*/ 2147483647 h 233"/>
                <a:gd name="T96" fmla="*/ 0 w 222"/>
                <a:gd name="T97" fmla="*/ 2147483647 h 233"/>
                <a:gd name="T98" fmla="*/ 0 w 222"/>
                <a:gd name="T99" fmla="*/ 2147483647 h 23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22"/>
                <a:gd name="T151" fmla="*/ 0 h 233"/>
                <a:gd name="T152" fmla="*/ 222 w 222"/>
                <a:gd name="T153" fmla="*/ 233 h 23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22" h="233">
                  <a:moveTo>
                    <a:pt x="0" y="76"/>
                  </a:moveTo>
                  <a:lnTo>
                    <a:pt x="12" y="77"/>
                  </a:lnTo>
                  <a:lnTo>
                    <a:pt x="13" y="86"/>
                  </a:lnTo>
                  <a:lnTo>
                    <a:pt x="12" y="97"/>
                  </a:lnTo>
                  <a:lnTo>
                    <a:pt x="14" y="112"/>
                  </a:lnTo>
                  <a:lnTo>
                    <a:pt x="14" y="125"/>
                  </a:lnTo>
                  <a:lnTo>
                    <a:pt x="11" y="127"/>
                  </a:lnTo>
                  <a:lnTo>
                    <a:pt x="9" y="129"/>
                  </a:lnTo>
                  <a:lnTo>
                    <a:pt x="17" y="129"/>
                  </a:lnTo>
                  <a:lnTo>
                    <a:pt x="28" y="132"/>
                  </a:lnTo>
                  <a:lnTo>
                    <a:pt x="28" y="137"/>
                  </a:lnTo>
                  <a:lnTo>
                    <a:pt x="36" y="136"/>
                  </a:lnTo>
                  <a:lnTo>
                    <a:pt x="43" y="137"/>
                  </a:lnTo>
                  <a:lnTo>
                    <a:pt x="43" y="148"/>
                  </a:lnTo>
                  <a:lnTo>
                    <a:pt x="43" y="150"/>
                  </a:lnTo>
                  <a:lnTo>
                    <a:pt x="43" y="155"/>
                  </a:lnTo>
                  <a:lnTo>
                    <a:pt x="43" y="167"/>
                  </a:lnTo>
                  <a:lnTo>
                    <a:pt x="50" y="173"/>
                  </a:lnTo>
                  <a:lnTo>
                    <a:pt x="50" y="180"/>
                  </a:lnTo>
                  <a:lnTo>
                    <a:pt x="49" y="183"/>
                  </a:lnTo>
                  <a:lnTo>
                    <a:pt x="50" y="187"/>
                  </a:lnTo>
                  <a:lnTo>
                    <a:pt x="55" y="194"/>
                  </a:lnTo>
                  <a:lnTo>
                    <a:pt x="63" y="195"/>
                  </a:lnTo>
                  <a:lnTo>
                    <a:pt x="71" y="195"/>
                  </a:lnTo>
                  <a:lnTo>
                    <a:pt x="80" y="200"/>
                  </a:lnTo>
                  <a:lnTo>
                    <a:pt x="82" y="208"/>
                  </a:lnTo>
                  <a:lnTo>
                    <a:pt x="88" y="214"/>
                  </a:lnTo>
                  <a:lnTo>
                    <a:pt x="95" y="216"/>
                  </a:lnTo>
                  <a:lnTo>
                    <a:pt x="106" y="224"/>
                  </a:lnTo>
                  <a:lnTo>
                    <a:pt x="114" y="228"/>
                  </a:lnTo>
                  <a:lnTo>
                    <a:pt x="125" y="232"/>
                  </a:lnTo>
                  <a:lnTo>
                    <a:pt x="132" y="229"/>
                  </a:lnTo>
                  <a:lnTo>
                    <a:pt x="132" y="224"/>
                  </a:lnTo>
                  <a:lnTo>
                    <a:pt x="129" y="216"/>
                  </a:lnTo>
                  <a:lnTo>
                    <a:pt x="129" y="198"/>
                  </a:lnTo>
                  <a:lnTo>
                    <a:pt x="132" y="191"/>
                  </a:lnTo>
                  <a:lnTo>
                    <a:pt x="135" y="185"/>
                  </a:lnTo>
                  <a:lnTo>
                    <a:pt x="139" y="180"/>
                  </a:lnTo>
                  <a:lnTo>
                    <a:pt x="141" y="173"/>
                  </a:lnTo>
                  <a:lnTo>
                    <a:pt x="139" y="167"/>
                  </a:lnTo>
                  <a:lnTo>
                    <a:pt x="138" y="159"/>
                  </a:lnTo>
                  <a:lnTo>
                    <a:pt x="139" y="152"/>
                  </a:lnTo>
                  <a:lnTo>
                    <a:pt x="146" y="143"/>
                  </a:lnTo>
                  <a:lnTo>
                    <a:pt x="155" y="138"/>
                  </a:lnTo>
                  <a:lnTo>
                    <a:pt x="167" y="137"/>
                  </a:lnTo>
                  <a:lnTo>
                    <a:pt x="180" y="129"/>
                  </a:lnTo>
                  <a:lnTo>
                    <a:pt x="178" y="121"/>
                  </a:lnTo>
                  <a:lnTo>
                    <a:pt x="178" y="108"/>
                  </a:lnTo>
                  <a:lnTo>
                    <a:pt x="187" y="105"/>
                  </a:lnTo>
                  <a:lnTo>
                    <a:pt x="196" y="105"/>
                  </a:lnTo>
                  <a:lnTo>
                    <a:pt x="201" y="108"/>
                  </a:lnTo>
                  <a:lnTo>
                    <a:pt x="210" y="108"/>
                  </a:lnTo>
                  <a:lnTo>
                    <a:pt x="214" y="100"/>
                  </a:lnTo>
                  <a:lnTo>
                    <a:pt x="214" y="91"/>
                  </a:lnTo>
                  <a:lnTo>
                    <a:pt x="213" y="82"/>
                  </a:lnTo>
                  <a:lnTo>
                    <a:pt x="212" y="73"/>
                  </a:lnTo>
                  <a:lnTo>
                    <a:pt x="213" y="65"/>
                  </a:lnTo>
                  <a:lnTo>
                    <a:pt x="213" y="55"/>
                  </a:lnTo>
                  <a:lnTo>
                    <a:pt x="217" y="52"/>
                  </a:lnTo>
                  <a:lnTo>
                    <a:pt x="221" y="51"/>
                  </a:lnTo>
                  <a:lnTo>
                    <a:pt x="218" y="46"/>
                  </a:lnTo>
                  <a:lnTo>
                    <a:pt x="210" y="46"/>
                  </a:lnTo>
                  <a:lnTo>
                    <a:pt x="201" y="48"/>
                  </a:lnTo>
                  <a:lnTo>
                    <a:pt x="193" y="48"/>
                  </a:lnTo>
                  <a:lnTo>
                    <a:pt x="185" y="48"/>
                  </a:lnTo>
                  <a:lnTo>
                    <a:pt x="177" y="48"/>
                  </a:lnTo>
                  <a:lnTo>
                    <a:pt x="170" y="48"/>
                  </a:lnTo>
                  <a:lnTo>
                    <a:pt x="163" y="48"/>
                  </a:lnTo>
                  <a:lnTo>
                    <a:pt x="160" y="38"/>
                  </a:lnTo>
                  <a:lnTo>
                    <a:pt x="159" y="32"/>
                  </a:lnTo>
                  <a:lnTo>
                    <a:pt x="158" y="31"/>
                  </a:lnTo>
                  <a:lnTo>
                    <a:pt x="157" y="30"/>
                  </a:lnTo>
                  <a:lnTo>
                    <a:pt x="145" y="21"/>
                  </a:lnTo>
                  <a:lnTo>
                    <a:pt x="133" y="16"/>
                  </a:lnTo>
                  <a:lnTo>
                    <a:pt x="121" y="15"/>
                  </a:lnTo>
                  <a:lnTo>
                    <a:pt x="109" y="14"/>
                  </a:lnTo>
                  <a:lnTo>
                    <a:pt x="106" y="13"/>
                  </a:lnTo>
                  <a:lnTo>
                    <a:pt x="101" y="11"/>
                  </a:lnTo>
                  <a:lnTo>
                    <a:pt x="93" y="8"/>
                  </a:lnTo>
                  <a:lnTo>
                    <a:pt x="86" y="7"/>
                  </a:lnTo>
                  <a:lnTo>
                    <a:pt x="79" y="10"/>
                  </a:lnTo>
                  <a:lnTo>
                    <a:pt x="74" y="11"/>
                  </a:lnTo>
                  <a:lnTo>
                    <a:pt x="68" y="5"/>
                  </a:lnTo>
                  <a:lnTo>
                    <a:pt x="66" y="3"/>
                  </a:lnTo>
                  <a:lnTo>
                    <a:pt x="61" y="3"/>
                  </a:lnTo>
                  <a:lnTo>
                    <a:pt x="50" y="0"/>
                  </a:lnTo>
                  <a:lnTo>
                    <a:pt x="43" y="5"/>
                  </a:lnTo>
                  <a:lnTo>
                    <a:pt x="43" y="16"/>
                  </a:lnTo>
                  <a:lnTo>
                    <a:pt x="39" y="25"/>
                  </a:lnTo>
                  <a:lnTo>
                    <a:pt x="33" y="25"/>
                  </a:lnTo>
                  <a:lnTo>
                    <a:pt x="29" y="25"/>
                  </a:lnTo>
                  <a:lnTo>
                    <a:pt x="26" y="27"/>
                  </a:lnTo>
                  <a:lnTo>
                    <a:pt x="20" y="38"/>
                  </a:lnTo>
                  <a:lnTo>
                    <a:pt x="17" y="48"/>
                  </a:lnTo>
                  <a:lnTo>
                    <a:pt x="9" y="48"/>
                  </a:lnTo>
                  <a:lnTo>
                    <a:pt x="3" y="48"/>
                  </a:lnTo>
                  <a:lnTo>
                    <a:pt x="0" y="52"/>
                  </a:lnTo>
                  <a:lnTo>
                    <a:pt x="0" y="58"/>
                  </a:lnTo>
                  <a:lnTo>
                    <a:pt x="0" y="65"/>
                  </a:lnTo>
                  <a:lnTo>
                    <a:pt x="0" y="76"/>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4" name="Freeform 34"/>
            <p:cNvSpPr>
              <a:spLocks/>
            </p:cNvSpPr>
            <p:nvPr/>
          </p:nvSpPr>
          <p:spPr bwMode="auto">
            <a:xfrm>
              <a:off x="4216400" y="2463819"/>
              <a:ext cx="890588" cy="895371"/>
            </a:xfrm>
            <a:custGeom>
              <a:avLst/>
              <a:gdLst>
                <a:gd name="T0" fmla="*/ 2147483647 w 561"/>
                <a:gd name="T1" fmla="*/ 2147483647 h 564"/>
                <a:gd name="T2" fmla="*/ 2147483647 w 561"/>
                <a:gd name="T3" fmla="*/ 2147483647 h 564"/>
                <a:gd name="T4" fmla="*/ 2147483647 w 561"/>
                <a:gd name="T5" fmla="*/ 2147483647 h 564"/>
                <a:gd name="T6" fmla="*/ 2147483647 w 561"/>
                <a:gd name="T7" fmla="*/ 2147483647 h 564"/>
                <a:gd name="T8" fmla="*/ 2147483647 w 561"/>
                <a:gd name="T9" fmla="*/ 2147483647 h 564"/>
                <a:gd name="T10" fmla="*/ 0 w 561"/>
                <a:gd name="T11" fmla="*/ 2147483647 h 564"/>
                <a:gd name="T12" fmla="*/ 2147483647 w 561"/>
                <a:gd name="T13" fmla="*/ 2147483647 h 564"/>
                <a:gd name="T14" fmla="*/ 2147483647 w 561"/>
                <a:gd name="T15" fmla="*/ 2147483647 h 564"/>
                <a:gd name="T16" fmla="*/ 2147483647 w 561"/>
                <a:gd name="T17" fmla="*/ 2147483647 h 564"/>
                <a:gd name="T18" fmla="*/ 2147483647 w 561"/>
                <a:gd name="T19" fmla="*/ 2147483647 h 564"/>
                <a:gd name="T20" fmla="*/ 2147483647 w 561"/>
                <a:gd name="T21" fmla="*/ 2147483647 h 564"/>
                <a:gd name="T22" fmla="*/ 2147483647 w 561"/>
                <a:gd name="T23" fmla="*/ 2147483647 h 564"/>
                <a:gd name="T24" fmla="*/ 2147483647 w 561"/>
                <a:gd name="T25" fmla="*/ 2147483647 h 564"/>
                <a:gd name="T26" fmla="*/ 2147483647 w 561"/>
                <a:gd name="T27" fmla="*/ 2147483647 h 564"/>
                <a:gd name="T28" fmla="*/ 2147483647 w 561"/>
                <a:gd name="T29" fmla="*/ 2147483647 h 564"/>
                <a:gd name="T30" fmla="*/ 2147483647 w 561"/>
                <a:gd name="T31" fmla="*/ 2147483647 h 564"/>
                <a:gd name="T32" fmla="*/ 2147483647 w 561"/>
                <a:gd name="T33" fmla="*/ 2147483647 h 564"/>
                <a:gd name="T34" fmla="*/ 2147483647 w 561"/>
                <a:gd name="T35" fmla="*/ 2147483647 h 564"/>
                <a:gd name="T36" fmla="*/ 2147483647 w 561"/>
                <a:gd name="T37" fmla="*/ 2147483647 h 564"/>
                <a:gd name="T38" fmla="*/ 2147483647 w 561"/>
                <a:gd name="T39" fmla="*/ 2147483647 h 564"/>
                <a:gd name="T40" fmla="*/ 2147483647 w 561"/>
                <a:gd name="T41" fmla="*/ 2147483647 h 564"/>
                <a:gd name="T42" fmla="*/ 2147483647 w 561"/>
                <a:gd name="T43" fmla="*/ 2147483647 h 564"/>
                <a:gd name="T44" fmla="*/ 2147483647 w 561"/>
                <a:gd name="T45" fmla="*/ 2147483647 h 564"/>
                <a:gd name="T46" fmla="*/ 2147483647 w 561"/>
                <a:gd name="T47" fmla="*/ 2147483647 h 564"/>
                <a:gd name="T48" fmla="*/ 2147483647 w 561"/>
                <a:gd name="T49" fmla="*/ 2147483647 h 564"/>
                <a:gd name="T50" fmla="*/ 2147483647 w 561"/>
                <a:gd name="T51" fmla="*/ 2147483647 h 564"/>
                <a:gd name="T52" fmla="*/ 2147483647 w 561"/>
                <a:gd name="T53" fmla="*/ 2147483647 h 564"/>
                <a:gd name="T54" fmla="*/ 2147483647 w 561"/>
                <a:gd name="T55" fmla="*/ 2147483647 h 564"/>
                <a:gd name="T56" fmla="*/ 2147483647 w 561"/>
                <a:gd name="T57" fmla="*/ 2147483647 h 564"/>
                <a:gd name="T58" fmla="*/ 2147483647 w 561"/>
                <a:gd name="T59" fmla="*/ 2147483647 h 564"/>
                <a:gd name="T60" fmla="*/ 2147483647 w 561"/>
                <a:gd name="T61" fmla="*/ 2147483647 h 564"/>
                <a:gd name="T62" fmla="*/ 2147483647 w 561"/>
                <a:gd name="T63" fmla="*/ 2147483647 h 564"/>
                <a:gd name="T64" fmla="*/ 2147483647 w 561"/>
                <a:gd name="T65" fmla="*/ 2147483647 h 564"/>
                <a:gd name="T66" fmla="*/ 2147483647 w 561"/>
                <a:gd name="T67" fmla="*/ 2147483647 h 564"/>
                <a:gd name="T68" fmla="*/ 2147483647 w 561"/>
                <a:gd name="T69" fmla="*/ 2147483647 h 564"/>
                <a:gd name="T70" fmla="*/ 2147483647 w 561"/>
                <a:gd name="T71" fmla="*/ 2147483647 h 564"/>
                <a:gd name="T72" fmla="*/ 2147483647 w 561"/>
                <a:gd name="T73" fmla="*/ 2147483647 h 564"/>
                <a:gd name="T74" fmla="*/ 2147483647 w 561"/>
                <a:gd name="T75" fmla="*/ 2147483647 h 564"/>
                <a:gd name="T76" fmla="*/ 2147483647 w 561"/>
                <a:gd name="T77" fmla="*/ 2147483647 h 564"/>
                <a:gd name="T78" fmla="*/ 2147483647 w 561"/>
                <a:gd name="T79" fmla="*/ 2147483647 h 564"/>
                <a:gd name="T80" fmla="*/ 2147483647 w 561"/>
                <a:gd name="T81" fmla="*/ 2147483647 h 564"/>
                <a:gd name="T82" fmla="*/ 2147483647 w 561"/>
                <a:gd name="T83" fmla="*/ 2147483647 h 564"/>
                <a:gd name="T84" fmla="*/ 2147483647 w 561"/>
                <a:gd name="T85" fmla="*/ 2147483647 h 564"/>
                <a:gd name="T86" fmla="*/ 2147483647 w 561"/>
                <a:gd name="T87" fmla="*/ 2147483647 h 564"/>
                <a:gd name="T88" fmla="*/ 2147483647 w 561"/>
                <a:gd name="T89" fmla="*/ 2147483647 h 564"/>
                <a:gd name="T90" fmla="*/ 2147483647 w 561"/>
                <a:gd name="T91" fmla="*/ 2147483647 h 564"/>
                <a:gd name="T92" fmla="*/ 2147483647 w 561"/>
                <a:gd name="T93" fmla="*/ 2147483647 h 564"/>
                <a:gd name="T94" fmla="*/ 2147483647 w 561"/>
                <a:gd name="T95" fmla="*/ 2147483647 h 564"/>
                <a:gd name="T96" fmla="*/ 2147483647 w 561"/>
                <a:gd name="T97" fmla="*/ 2147483647 h 564"/>
                <a:gd name="T98" fmla="*/ 2147483647 w 561"/>
                <a:gd name="T99" fmla="*/ 2147483647 h 564"/>
                <a:gd name="T100" fmla="*/ 2147483647 w 561"/>
                <a:gd name="T101" fmla="*/ 2147483647 h 564"/>
                <a:gd name="T102" fmla="*/ 2147483647 w 561"/>
                <a:gd name="T103" fmla="*/ 2147483647 h 564"/>
                <a:gd name="T104" fmla="*/ 2147483647 w 561"/>
                <a:gd name="T105" fmla="*/ 2147483647 h 564"/>
                <a:gd name="T106" fmla="*/ 2147483647 w 561"/>
                <a:gd name="T107" fmla="*/ 2147483647 h 564"/>
                <a:gd name="T108" fmla="*/ 2147483647 w 561"/>
                <a:gd name="T109" fmla="*/ 2147483647 h 564"/>
                <a:gd name="T110" fmla="*/ 2147483647 w 561"/>
                <a:gd name="T111" fmla="*/ 2147483647 h 564"/>
                <a:gd name="T112" fmla="*/ 2147483647 w 561"/>
                <a:gd name="T113" fmla="*/ 2147483647 h 564"/>
                <a:gd name="T114" fmla="*/ 2147483647 w 561"/>
                <a:gd name="T115" fmla="*/ 2147483647 h 564"/>
                <a:gd name="T116" fmla="*/ 2147483647 w 561"/>
                <a:gd name="T117" fmla="*/ 2147483647 h 564"/>
                <a:gd name="T118" fmla="*/ 2147483647 w 561"/>
                <a:gd name="T119" fmla="*/ 2147483647 h 564"/>
                <a:gd name="T120" fmla="*/ 2147483647 w 561"/>
                <a:gd name="T121" fmla="*/ 2147483647 h 564"/>
                <a:gd name="T122" fmla="*/ 2147483647 w 561"/>
                <a:gd name="T123" fmla="*/ 2147483647 h 564"/>
                <a:gd name="T124" fmla="*/ 2147483647 w 561"/>
                <a:gd name="T125" fmla="*/ 2147483647 h 56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61"/>
                <a:gd name="T190" fmla="*/ 0 h 564"/>
                <a:gd name="T191" fmla="*/ 561 w 561"/>
                <a:gd name="T192" fmla="*/ 564 h 56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61" h="564">
                  <a:moveTo>
                    <a:pt x="98" y="181"/>
                  </a:moveTo>
                  <a:lnTo>
                    <a:pt x="94" y="173"/>
                  </a:lnTo>
                  <a:lnTo>
                    <a:pt x="94" y="166"/>
                  </a:lnTo>
                  <a:lnTo>
                    <a:pt x="95" y="152"/>
                  </a:lnTo>
                  <a:lnTo>
                    <a:pt x="97" y="143"/>
                  </a:lnTo>
                  <a:lnTo>
                    <a:pt x="97" y="137"/>
                  </a:lnTo>
                  <a:lnTo>
                    <a:pt x="98" y="122"/>
                  </a:lnTo>
                  <a:lnTo>
                    <a:pt x="97" y="110"/>
                  </a:lnTo>
                  <a:lnTo>
                    <a:pt x="92" y="106"/>
                  </a:lnTo>
                  <a:lnTo>
                    <a:pt x="82" y="97"/>
                  </a:lnTo>
                  <a:lnTo>
                    <a:pt x="80" y="88"/>
                  </a:lnTo>
                  <a:lnTo>
                    <a:pt x="74" y="74"/>
                  </a:lnTo>
                  <a:lnTo>
                    <a:pt x="71" y="62"/>
                  </a:lnTo>
                  <a:lnTo>
                    <a:pt x="70" y="37"/>
                  </a:lnTo>
                  <a:lnTo>
                    <a:pt x="64" y="23"/>
                  </a:lnTo>
                  <a:lnTo>
                    <a:pt x="59" y="19"/>
                  </a:lnTo>
                  <a:lnTo>
                    <a:pt x="52" y="13"/>
                  </a:lnTo>
                  <a:lnTo>
                    <a:pt x="38" y="5"/>
                  </a:lnTo>
                  <a:lnTo>
                    <a:pt x="22" y="0"/>
                  </a:lnTo>
                  <a:lnTo>
                    <a:pt x="17" y="10"/>
                  </a:lnTo>
                  <a:lnTo>
                    <a:pt x="9" y="24"/>
                  </a:lnTo>
                  <a:lnTo>
                    <a:pt x="2" y="38"/>
                  </a:lnTo>
                  <a:lnTo>
                    <a:pt x="0" y="56"/>
                  </a:lnTo>
                  <a:lnTo>
                    <a:pt x="0" y="81"/>
                  </a:lnTo>
                  <a:lnTo>
                    <a:pt x="2" y="91"/>
                  </a:lnTo>
                  <a:lnTo>
                    <a:pt x="4" y="100"/>
                  </a:lnTo>
                  <a:lnTo>
                    <a:pt x="10" y="121"/>
                  </a:lnTo>
                  <a:lnTo>
                    <a:pt x="5" y="133"/>
                  </a:lnTo>
                  <a:lnTo>
                    <a:pt x="1" y="143"/>
                  </a:lnTo>
                  <a:lnTo>
                    <a:pt x="2" y="142"/>
                  </a:lnTo>
                  <a:lnTo>
                    <a:pt x="14" y="154"/>
                  </a:lnTo>
                  <a:lnTo>
                    <a:pt x="13" y="152"/>
                  </a:lnTo>
                  <a:lnTo>
                    <a:pt x="25" y="167"/>
                  </a:lnTo>
                  <a:lnTo>
                    <a:pt x="27" y="181"/>
                  </a:lnTo>
                  <a:lnTo>
                    <a:pt x="22" y="188"/>
                  </a:lnTo>
                  <a:lnTo>
                    <a:pt x="17" y="193"/>
                  </a:lnTo>
                  <a:lnTo>
                    <a:pt x="15" y="201"/>
                  </a:lnTo>
                  <a:lnTo>
                    <a:pt x="15" y="210"/>
                  </a:lnTo>
                  <a:lnTo>
                    <a:pt x="10" y="224"/>
                  </a:lnTo>
                  <a:lnTo>
                    <a:pt x="9" y="236"/>
                  </a:lnTo>
                  <a:lnTo>
                    <a:pt x="10" y="243"/>
                  </a:lnTo>
                  <a:lnTo>
                    <a:pt x="15" y="244"/>
                  </a:lnTo>
                  <a:lnTo>
                    <a:pt x="23" y="243"/>
                  </a:lnTo>
                  <a:lnTo>
                    <a:pt x="36" y="245"/>
                  </a:lnTo>
                  <a:lnTo>
                    <a:pt x="38" y="251"/>
                  </a:lnTo>
                  <a:lnTo>
                    <a:pt x="34" y="261"/>
                  </a:lnTo>
                  <a:lnTo>
                    <a:pt x="30" y="269"/>
                  </a:lnTo>
                  <a:lnTo>
                    <a:pt x="30" y="276"/>
                  </a:lnTo>
                  <a:lnTo>
                    <a:pt x="36" y="285"/>
                  </a:lnTo>
                  <a:lnTo>
                    <a:pt x="49" y="291"/>
                  </a:lnTo>
                  <a:lnTo>
                    <a:pt x="67" y="299"/>
                  </a:lnTo>
                  <a:lnTo>
                    <a:pt x="77" y="301"/>
                  </a:lnTo>
                  <a:lnTo>
                    <a:pt x="88" y="302"/>
                  </a:lnTo>
                  <a:lnTo>
                    <a:pt x="98" y="306"/>
                  </a:lnTo>
                  <a:lnTo>
                    <a:pt x="108" y="309"/>
                  </a:lnTo>
                  <a:lnTo>
                    <a:pt x="116" y="313"/>
                  </a:lnTo>
                  <a:lnTo>
                    <a:pt x="123" y="325"/>
                  </a:lnTo>
                  <a:lnTo>
                    <a:pt x="133" y="336"/>
                  </a:lnTo>
                  <a:lnTo>
                    <a:pt x="134" y="361"/>
                  </a:lnTo>
                  <a:lnTo>
                    <a:pt x="129" y="375"/>
                  </a:lnTo>
                  <a:lnTo>
                    <a:pt x="121" y="387"/>
                  </a:lnTo>
                  <a:lnTo>
                    <a:pt x="118" y="399"/>
                  </a:lnTo>
                  <a:lnTo>
                    <a:pt x="118" y="406"/>
                  </a:lnTo>
                  <a:lnTo>
                    <a:pt x="112" y="411"/>
                  </a:lnTo>
                  <a:lnTo>
                    <a:pt x="102" y="413"/>
                  </a:lnTo>
                  <a:lnTo>
                    <a:pt x="91" y="415"/>
                  </a:lnTo>
                  <a:lnTo>
                    <a:pt x="83" y="419"/>
                  </a:lnTo>
                  <a:lnTo>
                    <a:pt x="77" y="436"/>
                  </a:lnTo>
                  <a:lnTo>
                    <a:pt x="80" y="443"/>
                  </a:lnTo>
                  <a:lnTo>
                    <a:pt x="83" y="449"/>
                  </a:lnTo>
                  <a:lnTo>
                    <a:pt x="79" y="454"/>
                  </a:lnTo>
                  <a:lnTo>
                    <a:pt x="72" y="459"/>
                  </a:lnTo>
                  <a:lnTo>
                    <a:pt x="70" y="469"/>
                  </a:lnTo>
                  <a:lnTo>
                    <a:pt x="70" y="481"/>
                  </a:lnTo>
                  <a:lnTo>
                    <a:pt x="68" y="501"/>
                  </a:lnTo>
                  <a:lnTo>
                    <a:pt x="70" y="519"/>
                  </a:lnTo>
                  <a:lnTo>
                    <a:pt x="80" y="528"/>
                  </a:lnTo>
                  <a:lnTo>
                    <a:pt x="89" y="529"/>
                  </a:lnTo>
                  <a:lnTo>
                    <a:pt x="98" y="528"/>
                  </a:lnTo>
                  <a:lnTo>
                    <a:pt x="109" y="529"/>
                  </a:lnTo>
                  <a:lnTo>
                    <a:pt x="120" y="522"/>
                  </a:lnTo>
                  <a:lnTo>
                    <a:pt x="120" y="516"/>
                  </a:lnTo>
                  <a:lnTo>
                    <a:pt x="120" y="509"/>
                  </a:lnTo>
                  <a:lnTo>
                    <a:pt x="123" y="502"/>
                  </a:lnTo>
                  <a:lnTo>
                    <a:pt x="126" y="498"/>
                  </a:lnTo>
                  <a:lnTo>
                    <a:pt x="123" y="491"/>
                  </a:lnTo>
                  <a:lnTo>
                    <a:pt x="118" y="487"/>
                  </a:lnTo>
                  <a:lnTo>
                    <a:pt x="109" y="466"/>
                  </a:lnTo>
                  <a:lnTo>
                    <a:pt x="108" y="454"/>
                  </a:lnTo>
                  <a:lnTo>
                    <a:pt x="102" y="446"/>
                  </a:lnTo>
                  <a:lnTo>
                    <a:pt x="102" y="439"/>
                  </a:lnTo>
                  <a:lnTo>
                    <a:pt x="109" y="436"/>
                  </a:lnTo>
                  <a:lnTo>
                    <a:pt x="113" y="435"/>
                  </a:lnTo>
                  <a:lnTo>
                    <a:pt x="118" y="436"/>
                  </a:lnTo>
                  <a:lnTo>
                    <a:pt x="121" y="440"/>
                  </a:lnTo>
                  <a:lnTo>
                    <a:pt x="130" y="449"/>
                  </a:lnTo>
                  <a:lnTo>
                    <a:pt x="138" y="449"/>
                  </a:lnTo>
                  <a:lnTo>
                    <a:pt x="143" y="449"/>
                  </a:lnTo>
                  <a:lnTo>
                    <a:pt x="149" y="457"/>
                  </a:lnTo>
                  <a:lnTo>
                    <a:pt x="155" y="458"/>
                  </a:lnTo>
                  <a:lnTo>
                    <a:pt x="160" y="457"/>
                  </a:lnTo>
                  <a:lnTo>
                    <a:pt x="179" y="458"/>
                  </a:lnTo>
                  <a:lnTo>
                    <a:pt x="197" y="454"/>
                  </a:lnTo>
                  <a:lnTo>
                    <a:pt x="204" y="447"/>
                  </a:lnTo>
                  <a:lnTo>
                    <a:pt x="209" y="439"/>
                  </a:lnTo>
                  <a:lnTo>
                    <a:pt x="219" y="427"/>
                  </a:lnTo>
                  <a:lnTo>
                    <a:pt x="228" y="422"/>
                  </a:lnTo>
                  <a:lnTo>
                    <a:pt x="241" y="432"/>
                  </a:lnTo>
                  <a:lnTo>
                    <a:pt x="242" y="440"/>
                  </a:lnTo>
                  <a:lnTo>
                    <a:pt x="240" y="452"/>
                  </a:lnTo>
                  <a:lnTo>
                    <a:pt x="240" y="466"/>
                  </a:lnTo>
                  <a:lnTo>
                    <a:pt x="254" y="461"/>
                  </a:lnTo>
                  <a:lnTo>
                    <a:pt x="266" y="452"/>
                  </a:lnTo>
                  <a:lnTo>
                    <a:pt x="274" y="447"/>
                  </a:lnTo>
                  <a:lnTo>
                    <a:pt x="279" y="449"/>
                  </a:lnTo>
                  <a:lnTo>
                    <a:pt x="279" y="452"/>
                  </a:lnTo>
                  <a:lnTo>
                    <a:pt x="276" y="461"/>
                  </a:lnTo>
                  <a:lnTo>
                    <a:pt x="276" y="475"/>
                  </a:lnTo>
                  <a:lnTo>
                    <a:pt x="291" y="478"/>
                  </a:lnTo>
                  <a:lnTo>
                    <a:pt x="299" y="471"/>
                  </a:lnTo>
                  <a:lnTo>
                    <a:pt x="307" y="463"/>
                  </a:lnTo>
                  <a:lnTo>
                    <a:pt x="311" y="454"/>
                  </a:lnTo>
                  <a:lnTo>
                    <a:pt x="317" y="449"/>
                  </a:lnTo>
                  <a:lnTo>
                    <a:pt x="328" y="450"/>
                  </a:lnTo>
                  <a:lnTo>
                    <a:pt x="338" y="459"/>
                  </a:lnTo>
                  <a:lnTo>
                    <a:pt x="345" y="467"/>
                  </a:lnTo>
                  <a:lnTo>
                    <a:pt x="350" y="475"/>
                  </a:lnTo>
                  <a:lnTo>
                    <a:pt x="363" y="481"/>
                  </a:lnTo>
                  <a:lnTo>
                    <a:pt x="378" y="491"/>
                  </a:lnTo>
                  <a:lnTo>
                    <a:pt x="391" y="500"/>
                  </a:lnTo>
                  <a:lnTo>
                    <a:pt x="402" y="499"/>
                  </a:lnTo>
                  <a:lnTo>
                    <a:pt x="411" y="500"/>
                  </a:lnTo>
                  <a:lnTo>
                    <a:pt x="419" y="516"/>
                  </a:lnTo>
                  <a:lnTo>
                    <a:pt x="418" y="525"/>
                  </a:lnTo>
                  <a:lnTo>
                    <a:pt x="417" y="535"/>
                  </a:lnTo>
                  <a:lnTo>
                    <a:pt x="418" y="541"/>
                  </a:lnTo>
                  <a:lnTo>
                    <a:pt x="422" y="549"/>
                  </a:lnTo>
                  <a:lnTo>
                    <a:pt x="427" y="559"/>
                  </a:lnTo>
                  <a:lnTo>
                    <a:pt x="435" y="563"/>
                  </a:lnTo>
                  <a:lnTo>
                    <a:pt x="453" y="559"/>
                  </a:lnTo>
                  <a:lnTo>
                    <a:pt x="460" y="549"/>
                  </a:lnTo>
                  <a:lnTo>
                    <a:pt x="465" y="536"/>
                  </a:lnTo>
                  <a:lnTo>
                    <a:pt x="470" y="519"/>
                  </a:lnTo>
                  <a:lnTo>
                    <a:pt x="475" y="500"/>
                  </a:lnTo>
                  <a:lnTo>
                    <a:pt x="472" y="490"/>
                  </a:lnTo>
                  <a:lnTo>
                    <a:pt x="466" y="481"/>
                  </a:lnTo>
                  <a:lnTo>
                    <a:pt x="464" y="473"/>
                  </a:lnTo>
                  <a:lnTo>
                    <a:pt x="465" y="463"/>
                  </a:lnTo>
                  <a:lnTo>
                    <a:pt x="464" y="453"/>
                  </a:lnTo>
                  <a:lnTo>
                    <a:pt x="466" y="446"/>
                  </a:lnTo>
                  <a:lnTo>
                    <a:pt x="477" y="439"/>
                  </a:lnTo>
                  <a:lnTo>
                    <a:pt x="490" y="435"/>
                  </a:lnTo>
                  <a:lnTo>
                    <a:pt x="497" y="427"/>
                  </a:lnTo>
                  <a:lnTo>
                    <a:pt x="506" y="422"/>
                  </a:lnTo>
                  <a:lnTo>
                    <a:pt x="522" y="419"/>
                  </a:lnTo>
                  <a:lnTo>
                    <a:pt x="544" y="413"/>
                  </a:lnTo>
                  <a:lnTo>
                    <a:pt x="555" y="412"/>
                  </a:lnTo>
                  <a:lnTo>
                    <a:pt x="560" y="409"/>
                  </a:lnTo>
                  <a:lnTo>
                    <a:pt x="560" y="399"/>
                  </a:lnTo>
                  <a:lnTo>
                    <a:pt x="549" y="391"/>
                  </a:lnTo>
                  <a:lnTo>
                    <a:pt x="544" y="390"/>
                  </a:lnTo>
                  <a:lnTo>
                    <a:pt x="536" y="391"/>
                  </a:lnTo>
                  <a:lnTo>
                    <a:pt x="522" y="381"/>
                  </a:lnTo>
                  <a:lnTo>
                    <a:pt x="514" y="375"/>
                  </a:lnTo>
                  <a:lnTo>
                    <a:pt x="516" y="369"/>
                  </a:lnTo>
                  <a:lnTo>
                    <a:pt x="522" y="363"/>
                  </a:lnTo>
                  <a:lnTo>
                    <a:pt x="528" y="351"/>
                  </a:lnTo>
                  <a:lnTo>
                    <a:pt x="523" y="347"/>
                  </a:lnTo>
                  <a:lnTo>
                    <a:pt x="516" y="340"/>
                  </a:lnTo>
                  <a:lnTo>
                    <a:pt x="516" y="329"/>
                  </a:lnTo>
                  <a:lnTo>
                    <a:pt x="524" y="322"/>
                  </a:lnTo>
                  <a:lnTo>
                    <a:pt x="538" y="319"/>
                  </a:lnTo>
                  <a:lnTo>
                    <a:pt x="546" y="319"/>
                  </a:lnTo>
                  <a:lnTo>
                    <a:pt x="535" y="311"/>
                  </a:lnTo>
                  <a:lnTo>
                    <a:pt x="523" y="301"/>
                  </a:lnTo>
                  <a:lnTo>
                    <a:pt x="514" y="289"/>
                  </a:lnTo>
                  <a:lnTo>
                    <a:pt x="511" y="274"/>
                  </a:lnTo>
                  <a:lnTo>
                    <a:pt x="506" y="261"/>
                  </a:lnTo>
                  <a:lnTo>
                    <a:pt x="493" y="254"/>
                  </a:lnTo>
                  <a:lnTo>
                    <a:pt x="470" y="251"/>
                  </a:lnTo>
                  <a:lnTo>
                    <a:pt x="462" y="254"/>
                  </a:lnTo>
                  <a:lnTo>
                    <a:pt x="462" y="264"/>
                  </a:lnTo>
                  <a:lnTo>
                    <a:pt x="454" y="261"/>
                  </a:lnTo>
                  <a:lnTo>
                    <a:pt x="440" y="254"/>
                  </a:lnTo>
                  <a:lnTo>
                    <a:pt x="437" y="254"/>
                  </a:lnTo>
                  <a:lnTo>
                    <a:pt x="428" y="251"/>
                  </a:lnTo>
                  <a:lnTo>
                    <a:pt x="424" y="248"/>
                  </a:lnTo>
                  <a:lnTo>
                    <a:pt x="420" y="239"/>
                  </a:lnTo>
                  <a:lnTo>
                    <a:pt x="417" y="233"/>
                  </a:lnTo>
                  <a:lnTo>
                    <a:pt x="408" y="233"/>
                  </a:lnTo>
                  <a:lnTo>
                    <a:pt x="400" y="237"/>
                  </a:lnTo>
                  <a:lnTo>
                    <a:pt x="383" y="229"/>
                  </a:lnTo>
                  <a:lnTo>
                    <a:pt x="377" y="220"/>
                  </a:lnTo>
                  <a:lnTo>
                    <a:pt x="370" y="209"/>
                  </a:lnTo>
                  <a:lnTo>
                    <a:pt x="361" y="209"/>
                  </a:lnTo>
                  <a:lnTo>
                    <a:pt x="357" y="213"/>
                  </a:lnTo>
                  <a:lnTo>
                    <a:pt x="353" y="219"/>
                  </a:lnTo>
                  <a:lnTo>
                    <a:pt x="345" y="214"/>
                  </a:lnTo>
                  <a:lnTo>
                    <a:pt x="336" y="207"/>
                  </a:lnTo>
                  <a:lnTo>
                    <a:pt x="319" y="195"/>
                  </a:lnTo>
                  <a:lnTo>
                    <a:pt x="307" y="179"/>
                  </a:lnTo>
                  <a:lnTo>
                    <a:pt x="303" y="171"/>
                  </a:lnTo>
                  <a:lnTo>
                    <a:pt x="299" y="165"/>
                  </a:lnTo>
                  <a:lnTo>
                    <a:pt x="288" y="165"/>
                  </a:lnTo>
                  <a:lnTo>
                    <a:pt x="280" y="161"/>
                  </a:lnTo>
                  <a:lnTo>
                    <a:pt x="274" y="157"/>
                  </a:lnTo>
                  <a:lnTo>
                    <a:pt x="265" y="154"/>
                  </a:lnTo>
                  <a:lnTo>
                    <a:pt x="254" y="151"/>
                  </a:lnTo>
                  <a:lnTo>
                    <a:pt x="238" y="152"/>
                  </a:lnTo>
                  <a:lnTo>
                    <a:pt x="233" y="155"/>
                  </a:lnTo>
                  <a:lnTo>
                    <a:pt x="223" y="163"/>
                  </a:lnTo>
                  <a:lnTo>
                    <a:pt x="215" y="166"/>
                  </a:lnTo>
                  <a:lnTo>
                    <a:pt x="206" y="166"/>
                  </a:lnTo>
                  <a:lnTo>
                    <a:pt x="197" y="163"/>
                  </a:lnTo>
                  <a:lnTo>
                    <a:pt x="197" y="164"/>
                  </a:lnTo>
                  <a:lnTo>
                    <a:pt x="194" y="164"/>
                  </a:lnTo>
                  <a:lnTo>
                    <a:pt x="196" y="166"/>
                  </a:lnTo>
                  <a:lnTo>
                    <a:pt x="190" y="164"/>
                  </a:lnTo>
                  <a:lnTo>
                    <a:pt x="205" y="164"/>
                  </a:lnTo>
                  <a:lnTo>
                    <a:pt x="209" y="172"/>
                  </a:lnTo>
                  <a:lnTo>
                    <a:pt x="187" y="166"/>
                  </a:lnTo>
                  <a:lnTo>
                    <a:pt x="217" y="172"/>
                  </a:lnTo>
                  <a:lnTo>
                    <a:pt x="209" y="169"/>
                  </a:lnTo>
                  <a:lnTo>
                    <a:pt x="205" y="170"/>
                  </a:lnTo>
                  <a:lnTo>
                    <a:pt x="194" y="164"/>
                  </a:lnTo>
                  <a:lnTo>
                    <a:pt x="188" y="164"/>
                  </a:lnTo>
                  <a:lnTo>
                    <a:pt x="184" y="164"/>
                  </a:lnTo>
                  <a:lnTo>
                    <a:pt x="179" y="164"/>
                  </a:lnTo>
                  <a:lnTo>
                    <a:pt x="175" y="169"/>
                  </a:lnTo>
                  <a:lnTo>
                    <a:pt x="170" y="170"/>
                  </a:lnTo>
                  <a:lnTo>
                    <a:pt x="167" y="173"/>
                  </a:lnTo>
                  <a:lnTo>
                    <a:pt x="164" y="176"/>
                  </a:lnTo>
                  <a:lnTo>
                    <a:pt x="158" y="178"/>
                  </a:lnTo>
                  <a:lnTo>
                    <a:pt x="154" y="182"/>
                  </a:lnTo>
                  <a:lnTo>
                    <a:pt x="145" y="190"/>
                  </a:lnTo>
                  <a:lnTo>
                    <a:pt x="143" y="190"/>
                  </a:lnTo>
                  <a:lnTo>
                    <a:pt x="145" y="188"/>
                  </a:lnTo>
                  <a:lnTo>
                    <a:pt x="149" y="184"/>
                  </a:lnTo>
                  <a:lnTo>
                    <a:pt x="151" y="185"/>
                  </a:lnTo>
                  <a:lnTo>
                    <a:pt x="137" y="199"/>
                  </a:lnTo>
                  <a:lnTo>
                    <a:pt x="136" y="199"/>
                  </a:lnTo>
                  <a:lnTo>
                    <a:pt x="143" y="193"/>
                  </a:lnTo>
                  <a:lnTo>
                    <a:pt x="131" y="200"/>
                  </a:lnTo>
                  <a:lnTo>
                    <a:pt x="125" y="202"/>
                  </a:lnTo>
                  <a:lnTo>
                    <a:pt x="143" y="190"/>
                  </a:lnTo>
                  <a:lnTo>
                    <a:pt x="121" y="199"/>
                  </a:lnTo>
                  <a:lnTo>
                    <a:pt x="118" y="200"/>
                  </a:lnTo>
                  <a:lnTo>
                    <a:pt x="113" y="199"/>
                  </a:lnTo>
                  <a:lnTo>
                    <a:pt x="118" y="197"/>
                  </a:lnTo>
                  <a:lnTo>
                    <a:pt x="122" y="202"/>
                  </a:lnTo>
                  <a:lnTo>
                    <a:pt x="104" y="199"/>
                  </a:lnTo>
                  <a:lnTo>
                    <a:pt x="101" y="199"/>
                  </a:lnTo>
                  <a:lnTo>
                    <a:pt x="106" y="196"/>
                  </a:lnTo>
                  <a:lnTo>
                    <a:pt x="97" y="187"/>
                  </a:lnTo>
                  <a:lnTo>
                    <a:pt x="101" y="190"/>
                  </a:lnTo>
                </a:path>
              </a:pathLst>
            </a:custGeom>
            <a:solidFill>
              <a:srgbClr val="00B05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5" name="Freeform 35"/>
            <p:cNvSpPr>
              <a:spLocks/>
            </p:cNvSpPr>
            <p:nvPr/>
          </p:nvSpPr>
          <p:spPr bwMode="auto">
            <a:xfrm>
              <a:off x="4162425" y="2632098"/>
              <a:ext cx="66675" cy="74615"/>
            </a:xfrm>
            <a:custGeom>
              <a:avLst/>
              <a:gdLst>
                <a:gd name="T0" fmla="*/ 2147483647 w 42"/>
                <a:gd name="T1" fmla="*/ 2147483647 h 47"/>
                <a:gd name="T2" fmla="*/ 2147483647 w 42"/>
                <a:gd name="T3" fmla="*/ 2147483647 h 47"/>
                <a:gd name="T4" fmla="*/ 2147483647 w 42"/>
                <a:gd name="T5" fmla="*/ 0 h 47"/>
                <a:gd name="T6" fmla="*/ 2147483647 w 42"/>
                <a:gd name="T7" fmla="*/ 2147483647 h 47"/>
                <a:gd name="T8" fmla="*/ 2147483647 w 42"/>
                <a:gd name="T9" fmla="*/ 2147483647 h 47"/>
                <a:gd name="T10" fmla="*/ 2147483647 w 42"/>
                <a:gd name="T11" fmla="*/ 2147483647 h 47"/>
                <a:gd name="T12" fmla="*/ 2147483647 w 42"/>
                <a:gd name="T13" fmla="*/ 2147483647 h 47"/>
                <a:gd name="T14" fmla="*/ 2147483647 w 42"/>
                <a:gd name="T15" fmla="*/ 2147483647 h 47"/>
                <a:gd name="T16" fmla="*/ 2147483647 w 42"/>
                <a:gd name="T17" fmla="*/ 2147483647 h 47"/>
                <a:gd name="T18" fmla="*/ 2147483647 w 42"/>
                <a:gd name="T19" fmla="*/ 2147483647 h 47"/>
                <a:gd name="T20" fmla="*/ 0 w 42"/>
                <a:gd name="T21" fmla="*/ 2147483647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47"/>
                <a:gd name="T35" fmla="*/ 42 w 42"/>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47">
                  <a:moveTo>
                    <a:pt x="3" y="12"/>
                  </a:moveTo>
                  <a:lnTo>
                    <a:pt x="11" y="7"/>
                  </a:lnTo>
                  <a:lnTo>
                    <a:pt x="18" y="0"/>
                  </a:lnTo>
                  <a:lnTo>
                    <a:pt x="31" y="2"/>
                  </a:lnTo>
                  <a:lnTo>
                    <a:pt x="41" y="25"/>
                  </a:lnTo>
                  <a:lnTo>
                    <a:pt x="36" y="38"/>
                  </a:lnTo>
                  <a:lnTo>
                    <a:pt x="23" y="40"/>
                  </a:lnTo>
                  <a:lnTo>
                    <a:pt x="23" y="46"/>
                  </a:lnTo>
                  <a:lnTo>
                    <a:pt x="8" y="36"/>
                  </a:lnTo>
                  <a:lnTo>
                    <a:pt x="5" y="25"/>
                  </a:lnTo>
                  <a:lnTo>
                    <a:pt x="0" y="13"/>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6" name="Freeform 36"/>
            <p:cNvSpPr>
              <a:spLocks/>
            </p:cNvSpPr>
            <p:nvPr/>
          </p:nvSpPr>
          <p:spPr bwMode="auto">
            <a:xfrm>
              <a:off x="4249738" y="2192351"/>
              <a:ext cx="415925" cy="576276"/>
            </a:xfrm>
            <a:custGeom>
              <a:avLst/>
              <a:gdLst>
                <a:gd name="T0" fmla="*/ 2147483647 w 262"/>
                <a:gd name="T1" fmla="*/ 2147483647 h 363"/>
                <a:gd name="T2" fmla="*/ 2147483647 w 262"/>
                <a:gd name="T3" fmla="*/ 2147483647 h 363"/>
                <a:gd name="T4" fmla="*/ 2147483647 w 262"/>
                <a:gd name="T5" fmla="*/ 2147483647 h 363"/>
                <a:gd name="T6" fmla="*/ 2147483647 w 262"/>
                <a:gd name="T7" fmla="*/ 2147483647 h 363"/>
                <a:gd name="T8" fmla="*/ 2147483647 w 262"/>
                <a:gd name="T9" fmla="*/ 2147483647 h 363"/>
                <a:gd name="T10" fmla="*/ 2147483647 w 262"/>
                <a:gd name="T11" fmla="*/ 2147483647 h 363"/>
                <a:gd name="T12" fmla="*/ 2147483647 w 262"/>
                <a:gd name="T13" fmla="*/ 2147483647 h 363"/>
                <a:gd name="T14" fmla="*/ 2147483647 w 262"/>
                <a:gd name="T15" fmla="*/ 2147483647 h 363"/>
                <a:gd name="T16" fmla="*/ 2147483647 w 262"/>
                <a:gd name="T17" fmla="*/ 2147483647 h 363"/>
                <a:gd name="T18" fmla="*/ 2147483647 w 262"/>
                <a:gd name="T19" fmla="*/ 2147483647 h 363"/>
                <a:gd name="T20" fmla="*/ 2147483647 w 262"/>
                <a:gd name="T21" fmla="*/ 2147483647 h 363"/>
                <a:gd name="T22" fmla="*/ 2147483647 w 262"/>
                <a:gd name="T23" fmla="*/ 2147483647 h 363"/>
                <a:gd name="T24" fmla="*/ 2147483647 w 262"/>
                <a:gd name="T25" fmla="*/ 2147483647 h 363"/>
                <a:gd name="T26" fmla="*/ 2147483647 w 262"/>
                <a:gd name="T27" fmla="*/ 2147483647 h 363"/>
                <a:gd name="T28" fmla="*/ 2147483647 w 262"/>
                <a:gd name="T29" fmla="*/ 2147483647 h 363"/>
                <a:gd name="T30" fmla="*/ 2147483647 w 262"/>
                <a:gd name="T31" fmla="*/ 2147483647 h 363"/>
                <a:gd name="T32" fmla="*/ 2147483647 w 262"/>
                <a:gd name="T33" fmla="*/ 2147483647 h 363"/>
                <a:gd name="T34" fmla="*/ 2147483647 w 262"/>
                <a:gd name="T35" fmla="*/ 2147483647 h 363"/>
                <a:gd name="T36" fmla="*/ 2147483647 w 262"/>
                <a:gd name="T37" fmla="*/ 2147483647 h 363"/>
                <a:gd name="T38" fmla="*/ 2147483647 w 262"/>
                <a:gd name="T39" fmla="*/ 2147483647 h 363"/>
                <a:gd name="T40" fmla="*/ 2147483647 w 262"/>
                <a:gd name="T41" fmla="*/ 2147483647 h 363"/>
                <a:gd name="T42" fmla="*/ 2147483647 w 262"/>
                <a:gd name="T43" fmla="*/ 2147483647 h 363"/>
                <a:gd name="T44" fmla="*/ 2147483647 w 262"/>
                <a:gd name="T45" fmla="*/ 2147483647 h 363"/>
                <a:gd name="T46" fmla="*/ 2147483647 w 262"/>
                <a:gd name="T47" fmla="*/ 2147483647 h 363"/>
                <a:gd name="T48" fmla="*/ 2147483647 w 262"/>
                <a:gd name="T49" fmla="*/ 2147483647 h 363"/>
                <a:gd name="T50" fmla="*/ 2147483647 w 262"/>
                <a:gd name="T51" fmla="*/ 2147483647 h 363"/>
                <a:gd name="T52" fmla="*/ 2147483647 w 262"/>
                <a:gd name="T53" fmla="*/ 2147483647 h 363"/>
                <a:gd name="T54" fmla="*/ 2147483647 w 262"/>
                <a:gd name="T55" fmla="*/ 2147483647 h 363"/>
                <a:gd name="T56" fmla="*/ 2147483647 w 262"/>
                <a:gd name="T57" fmla="*/ 2147483647 h 363"/>
                <a:gd name="T58" fmla="*/ 2147483647 w 262"/>
                <a:gd name="T59" fmla="*/ 2147483647 h 363"/>
                <a:gd name="T60" fmla="*/ 2147483647 w 262"/>
                <a:gd name="T61" fmla="*/ 2147483647 h 363"/>
                <a:gd name="T62" fmla="*/ 2147483647 w 262"/>
                <a:gd name="T63" fmla="*/ 2147483647 h 363"/>
                <a:gd name="T64" fmla="*/ 2147483647 w 262"/>
                <a:gd name="T65" fmla="*/ 2147483647 h 363"/>
                <a:gd name="T66" fmla="*/ 2147483647 w 262"/>
                <a:gd name="T67" fmla="*/ 2147483647 h 363"/>
                <a:gd name="T68" fmla="*/ 2147483647 w 262"/>
                <a:gd name="T69" fmla="*/ 2147483647 h 363"/>
                <a:gd name="T70" fmla="*/ 0 w 262"/>
                <a:gd name="T71" fmla="*/ 2147483647 h 363"/>
                <a:gd name="T72" fmla="*/ 2147483647 w 262"/>
                <a:gd name="T73" fmla="*/ 2147483647 h 363"/>
                <a:gd name="T74" fmla="*/ 2147483647 w 262"/>
                <a:gd name="T75" fmla="*/ 2147483647 h 363"/>
                <a:gd name="T76" fmla="*/ 2147483647 w 262"/>
                <a:gd name="T77" fmla="*/ 2147483647 h 363"/>
                <a:gd name="T78" fmla="*/ 2147483647 w 262"/>
                <a:gd name="T79" fmla="*/ 2147483647 h 363"/>
                <a:gd name="T80" fmla="*/ 2147483647 w 262"/>
                <a:gd name="T81" fmla="*/ 2147483647 h 363"/>
                <a:gd name="T82" fmla="*/ 2147483647 w 262"/>
                <a:gd name="T83" fmla="*/ 2147483647 h 363"/>
                <a:gd name="T84" fmla="*/ 2147483647 w 262"/>
                <a:gd name="T85" fmla="*/ 2147483647 h 363"/>
                <a:gd name="T86" fmla="*/ 2147483647 w 262"/>
                <a:gd name="T87" fmla="*/ 2147483647 h 363"/>
                <a:gd name="T88" fmla="*/ 2147483647 w 262"/>
                <a:gd name="T89" fmla="*/ 2147483647 h 363"/>
                <a:gd name="T90" fmla="*/ 2147483647 w 262"/>
                <a:gd name="T91" fmla="*/ 2147483647 h 363"/>
                <a:gd name="T92" fmla="*/ 2147483647 w 262"/>
                <a:gd name="T93" fmla="*/ 2147483647 h 363"/>
                <a:gd name="T94" fmla="*/ 2147483647 w 262"/>
                <a:gd name="T95" fmla="*/ 2147483647 h 363"/>
                <a:gd name="T96" fmla="*/ 2147483647 w 262"/>
                <a:gd name="T97" fmla="*/ 2147483647 h 363"/>
                <a:gd name="T98" fmla="*/ 2147483647 w 262"/>
                <a:gd name="T99" fmla="*/ 2147483647 h 363"/>
                <a:gd name="T100" fmla="*/ 2147483647 w 262"/>
                <a:gd name="T101" fmla="*/ 2147483647 h 36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62"/>
                <a:gd name="T154" fmla="*/ 0 h 363"/>
                <a:gd name="T155" fmla="*/ 262 w 262"/>
                <a:gd name="T156" fmla="*/ 363 h 36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62" h="363">
                  <a:moveTo>
                    <a:pt x="155" y="328"/>
                  </a:moveTo>
                  <a:lnTo>
                    <a:pt x="163" y="326"/>
                  </a:lnTo>
                  <a:lnTo>
                    <a:pt x="178" y="331"/>
                  </a:lnTo>
                  <a:lnTo>
                    <a:pt x="167" y="326"/>
                  </a:lnTo>
                  <a:lnTo>
                    <a:pt x="188" y="329"/>
                  </a:lnTo>
                  <a:lnTo>
                    <a:pt x="202" y="326"/>
                  </a:lnTo>
                  <a:lnTo>
                    <a:pt x="211" y="322"/>
                  </a:lnTo>
                  <a:lnTo>
                    <a:pt x="211" y="316"/>
                  </a:lnTo>
                  <a:lnTo>
                    <a:pt x="214" y="310"/>
                  </a:lnTo>
                  <a:lnTo>
                    <a:pt x="214" y="305"/>
                  </a:lnTo>
                  <a:lnTo>
                    <a:pt x="211" y="303"/>
                  </a:lnTo>
                  <a:lnTo>
                    <a:pt x="207" y="299"/>
                  </a:lnTo>
                  <a:lnTo>
                    <a:pt x="204" y="292"/>
                  </a:lnTo>
                  <a:lnTo>
                    <a:pt x="204" y="285"/>
                  </a:lnTo>
                  <a:lnTo>
                    <a:pt x="207" y="275"/>
                  </a:lnTo>
                  <a:lnTo>
                    <a:pt x="213" y="271"/>
                  </a:lnTo>
                  <a:lnTo>
                    <a:pt x="219" y="265"/>
                  </a:lnTo>
                  <a:lnTo>
                    <a:pt x="222" y="256"/>
                  </a:lnTo>
                  <a:lnTo>
                    <a:pt x="220" y="243"/>
                  </a:lnTo>
                  <a:lnTo>
                    <a:pt x="219" y="230"/>
                  </a:lnTo>
                  <a:lnTo>
                    <a:pt x="224" y="219"/>
                  </a:lnTo>
                  <a:lnTo>
                    <a:pt x="229" y="213"/>
                  </a:lnTo>
                  <a:lnTo>
                    <a:pt x="237" y="206"/>
                  </a:lnTo>
                  <a:lnTo>
                    <a:pt x="248" y="196"/>
                  </a:lnTo>
                  <a:lnTo>
                    <a:pt x="257" y="186"/>
                  </a:lnTo>
                  <a:lnTo>
                    <a:pt x="261" y="175"/>
                  </a:lnTo>
                  <a:lnTo>
                    <a:pt x="261" y="167"/>
                  </a:lnTo>
                  <a:lnTo>
                    <a:pt x="254" y="158"/>
                  </a:lnTo>
                  <a:lnTo>
                    <a:pt x="242" y="154"/>
                  </a:lnTo>
                  <a:lnTo>
                    <a:pt x="229" y="148"/>
                  </a:lnTo>
                  <a:lnTo>
                    <a:pt x="219" y="142"/>
                  </a:lnTo>
                  <a:lnTo>
                    <a:pt x="207" y="133"/>
                  </a:lnTo>
                  <a:lnTo>
                    <a:pt x="197" y="121"/>
                  </a:lnTo>
                  <a:lnTo>
                    <a:pt x="176" y="107"/>
                  </a:lnTo>
                  <a:lnTo>
                    <a:pt x="161" y="99"/>
                  </a:lnTo>
                  <a:lnTo>
                    <a:pt x="146" y="89"/>
                  </a:lnTo>
                  <a:lnTo>
                    <a:pt x="137" y="85"/>
                  </a:lnTo>
                  <a:lnTo>
                    <a:pt x="130" y="80"/>
                  </a:lnTo>
                  <a:lnTo>
                    <a:pt x="130" y="72"/>
                  </a:lnTo>
                  <a:lnTo>
                    <a:pt x="130" y="65"/>
                  </a:lnTo>
                  <a:lnTo>
                    <a:pt x="116" y="59"/>
                  </a:lnTo>
                  <a:lnTo>
                    <a:pt x="109" y="73"/>
                  </a:lnTo>
                  <a:lnTo>
                    <a:pt x="116" y="82"/>
                  </a:lnTo>
                  <a:lnTo>
                    <a:pt x="120" y="86"/>
                  </a:lnTo>
                  <a:lnTo>
                    <a:pt x="109" y="86"/>
                  </a:lnTo>
                  <a:lnTo>
                    <a:pt x="100" y="89"/>
                  </a:lnTo>
                  <a:lnTo>
                    <a:pt x="92" y="86"/>
                  </a:lnTo>
                  <a:lnTo>
                    <a:pt x="84" y="69"/>
                  </a:lnTo>
                  <a:lnTo>
                    <a:pt x="87" y="61"/>
                  </a:lnTo>
                  <a:lnTo>
                    <a:pt x="95" y="53"/>
                  </a:lnTo>
                  <a:lnTo>
                    <a:pt x="102" y="48"/>
                  </a:lnTo>
                  <a:lnTo>
                    <a:pt x="108" y="44"/>
                  </a:lnTo>
                  <a:lnTo>
                    <a:pt x="105" y="32"/>
                  </a:lnTo>
                  <a:lnTo>
                    <a:pt x="104" y="20"/>
                  </a:lnTo>
                  <a:lnTo>
                    <a:pt x="100" y="10"/>
                  </a:lnTo>
                  <a:lnTo>
                    <a:pt x="89" y="3"/>
                  </a:lnTo>
                  <a:lnTo>
                    <a:pt x="89" y="0"/>
                  </a:lnTo>
                  <a:lnTo>
                    <a:pt x="85" y="5"/>
                  </a:lnTo>
                  <a:lnTo>
                    <a:pt x="77" y="13"/>
                  </a:lnTo>
                  <a:lnTo>
                    <a:pt x="68" y="10"/>
                  </a:lnTo>
                  <a:lnTo>
                    <a:pt x="59" y="7"/>
                  </a:lnTo>
                  <a:lnTo>
                    <a:pt x="47" y="13"/>
                  </a:lnTo>
                  <a:lnTo>
                    <a:pt x="50" y="22"/>
                  </a:lnTo>
                  <a:lnTo>
                    <a:pt x="54" y="35"/>
                  </a:lnTo>
                  <a:lnTo>
                    <a:pt x="46" y="42"/>
                  </a:lnTo>
                  <a:lnTo>
                    <a:pt x="33" y="42"/>
                  </a:lnTo>
                  <a:lnTo>
                    <a:pt x="22" y="44"/>
                  </a:lnTo>
                  <a:lnTo>
                    <a:pt x="9" y="55"/>
                  </a:lnTo>
                  <a:lnTo>
                    <a:pt x="5" y="68"/>
                  </a:lnTo>
                  <a:lnTo>
                    <a:pt x="5" y="83"/>
                  </a:lnTo>
                  <a:lnTo>
                    <a:pt x="0" y="100"/>
                  </a:lnTo>
                  <a:lnTo>
                    <a:pt x="0" y="124"/>
                  </a:lnTo>
                  <a:lnTo>
                    <a:pt x="2" y="140"/>
                  </a:lnTo>
                  <a:lnTo>
                    <a:pt x="5" y="155"/>
                  </a:lnTo>
                  <a:lnTo>
                    <a:pt x="8" y="170"/>
                  </a:lnTo>
                  <a:lnTo>
                    <a:pt x="17" y="170"/>
                  </a:lnTo>
                  <a:lnTo>
                    <a:pt x="23" y="173"/>
                  </a:lnTo>
                  <a:lnTo>
                    <a:pt x="32" y="176"/>
                  </a:lnTo>
                  <a:lnTo>
                    <a:pt x="43" y="185"/>
                  </a:lnTo>
                  <a:lnTo>
                    <a:pt x="47" y="196"/>
                  </a:lnTo>
                  <a:lnTo>
                    <a:pt x="49" y="209"/>
                  </a:lnTo>
                  <a:lnTo>
                    <a:pt x="50" y="215"/>
                  </a:lnTo>
                  <a:lnTo>
                    <a:pt x="47" y="232"/>
                  </a:lnTo>
                  <a:lnTo>
                    <a:pt x="52" y="256"/>
                  </a:lnTo>
                  <a:lnTo>
                    <a:pt x="61" y="263"/>
                  </a:lnTo>
                  <a:lnTo>
                    <a:pt x="76" y="274"/>
                  </a:lnTo>
                  <a:lnTo>
                    <a:pt x="80" y="289"/>
                  </a:lnTo>
                  <a:lnTo>
                    <a:pt x="73" y="310"/>
                  </a:lnTo>
                  <a:lnTo>
                    <a:pt x="73" y="323"/>
                  </a:lnTo>
                  <a:lnTo>
                    <a:pt x="74" y="335"/>
                  </a:lnTo>
                  <a:lnTo>
                    <a:pt x="82" y="353"/>
                  </a:lnTo>
                  <a:lnTo>
                    <a:pt x="91" y="358"/>
                  </a:lnTo>
                  <a:lnTo>
                    <a:pt x="95" y="359"/>
                  </a:lnTo>
                  <a:lnTo>
                    <a:pt x="77" y="347"/>
                  </a:lnTo>
                  <a:lnTo>
                    <a:pt x="104" y="362"/>
                  </a:lnTo>
                  <a:lnTo>
                    <a:pt x="110" y="361"/>
                  </a:lnTo>
                  <a:lnTo>
                    <a:pt x="118" y="356"/>
                  </a:lnTo>
                  <a:lnTo>
                    <a:pt x="127" y="350"/>
                  </a:lnTo>
                  <a:lnTo>
                    <a:pt x="133" y="340"/>
                  </a:lnTo>
                  <a:lnTo>
                    <a:pt x="136" y="335"/>
                  </a:lnTo>
                  <a:lnTo>
                    <a:pt x="142" y="331"/>
                  </a:lnTo>
                  <a:lnTo>
                    <a:pt x="149" y="326"/>
                  </a:lnTo>
                </a:path>
              </a:pathLst>
            </a:custGeom>
            <a:solidFill>
              <a:srgbClr val="00B05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grpSp>
          <p:nvGrpSpPr>
            <p:cNvPr id="3" name="Group 44"/>
            <p:cNvGrpSpPr>
              <a:grpSpLocks/>
            </p:cNvGrpSpPr>
            <p:nvPr/>
          </p:nvGrpSpPr>
          <p:grpSpPr bwMode="auto">
            <a:xfrm>
              <a:off x="4154487" y="2514600"/>
              <a:ext cx="2474913" cy="411163"/>
              <a:chOff x="4014" y="1797"/>
              <a:chExt cx="1559" cy="259"/>
            </a:xfrm>
            <a:solidFill>
              <a:srgbClr val="3DB93D"/>
            </a:solidFill>
          </p:grpSpPr>
          <p:sp>
            <p:nvSpPr>
              <p:cNvPr id="54" name="Freeform 47"/>
              <p:cNvSpPr>
                <a:spLocks/>
              </p:cNvSpPr>
              <p:nvPr/>
            </p:nvSpPr>
            <p:spPr bwMode="auto">
              <a:xfrm>
                <a:off x="5132" y="1797"/>
                <a:ext cx="441" cy="259"/>
              </a:xfrm>
              <a:custGeom>
                <a:avLst/>
                <a:gdLst>
                  <a:gd name="T0" fmla="*/ 0 w 441"/>
                  <a:gd name="T1" fmla="*/ 185 h 259"/>
                  <a:gd name="T2" fmla="*/ 33 w 441"/>
                  <a:gd name="T3" fmla="*/ 183 h 259"/>
                  <a:gd name="T4" fmla="*/ 40 w 441"/>
                  <a:gd name="T5" fmla="*/ 198 h 259"/>
                  <a:gd name="T6" fmla="*/ 52 w 441"/>
                  <a:gd name="T7" fmla="*/ 222 h 259"/>
                  <a:gd name="T8" fmla="*/ 73 w 441"/>
                  <a:gd name="T9" fmla="*/ 214 h 259"/>
                  <a:gd name="T10" fmla="*/ 102 w 441"/>
                  <a:gd name="T11" fmla="*/ 205 h 259"/>
                  <a:gd name="T12" fmla="*/ 119 w 441"/>
                  <a:gd name="T13" fmla="*/ 188 h 259"/>
                  <a:gd name="T14" fmla="*/ 146 w 441"/>
                  <a:gd name="T15" fmla="*/ 178 h 259"/>
                  <a:gd name="T16" fmla="*/ 182 w 441"/>
                  <a:gd name="T17" fmla="*/ 152 h 259"/>
                  <a:gd name="T18" fmla="*/ 206 w 441"/>
                  <a:gd name="T19" fmla="*/ 134 h 259"/>
                  <a:gd name="T20" fmla="*/ 226 w 441"/>
                  <a:gd name="T21" fmla="*/ 131 h 259"/>
                  <a:gd name="T22" fmla="*/ 254 w 441"/>
                  <a:gd name="T23" fmla="*/ 125 h 259"/>
                  <a:gd name="T24" fmla="*/ 284 w 441"/>
                  <a:gd name="T25" fmla="*/ 124 h 259"/>
                  <a:gd name="T26" fmla="*/ 321 w 441"/>
                  <a:gd name="T27" fmla="*/ 123 h 259"/>
                  <a:gd name="T28" fmla="*/ 312 w 441"/>
                  <a:gd name="T29" fmla="*/ 146 h 259"/>
                  <a:gd name="T30" fmla="*/ 294 w 441"/>
                  <a:gd name="T31" fmla="*/ 172 h 259"/>
                  <a:gd name="T32" fmla="*/ 261 w 441"/>
                  <a:gd name="T33" fmla="*/ 180 h 259"/>
                  <a:gd name="T34" fmla="*/ 258 w 441"/>
                  <a:gd name="T35" fmla="*/ 211 h 259"/>
                  <a:gd name="T36" fmla="*/ 266 w 441"/>
                  <a:gd name="T37" fmla="*/ 229 h 259"/>
                  <a:gd name="T38" fmla="*/ 271 w 441"/>
                  <a:gd name="T39" fmla="*/ 258 h 259"/>
                  <a:gd name="T40" fmla="*/ 286 w 441"/>
                  <a:gd name="T41" fmla="*/ 230 h 259"/>
                  <a:gd name="T42" fmla="*/ 311 w 441"/>
                  <a:gd name="T43" fmla="*/ 218 h 259"/>
                  <a:gd name="T44" fmla="*/ 329 w 441"/>
                  <a:gd name="T45" fmla="*/ 195 h 259"/>
                  <a:gd name="T46" fmla="*/ 361 w 441"/>
                  <a:gd name="T47" fmla="*/ 174 h 259"/>
                  <a:gd name="T48" fmla="*/ 384 w 441"/>
                  <a:gd name="T49" fmla="*/ 175 h 259"/>
                  <a:gd name="T50" fmla="*/ 398 w 441"/>
                  <a:gd name="T51" fmla="*/ 174 h 259"/>
                  <a:gd name="T52" fmla="*/ 394 w 441"/>
                  <a:gd name="T53" fmla="*/ 146 h 259"/>
                  <a:gd name="T54" fmla="*/ 405 w 441"/>
                  <a:gd name="T55" fmla="*/ 128 h 259"/>
                  <a:gd name="T56" fmla="*/ 413 w 441"/>
                  <a:gd name="T57" fmla="*/ 110 h 259"/>
                  <a:gd name="T58" fmla="*/ 440 w 441"/>
                  <a:gd name="T59" fmla="*/ 76 h 259"/>
                  <a:gd name="T60" fmla="*/ 426 w 441"/>
                  <a:gd name="T61" fmla="*/ 59 h 259"/>
                  <a:gd name="T62" fmla="*/ 407 w 441"/>
                  <a:gd name="T63" fmla="*/ 70 h 259"/>
                  <a:gd name="T64" fmla="*/ 423 w 441"/>
                  <a:gd name="T65" fmla="*/ 68 h 259"/>
                  <a:gd name="T66" fmla="*/ 402 w 441"/>
                  <a:gd name="T67" fmla="*/ 84 h 259"/>
                  <a:gd name="T68" fmla="*/ 380 w 441"/>
                  <a:gd name="T69" fmla="*/ 83 h 259"/>
                  <a:gd name="T70" fmla="*/ 354 w 441"/>
                  <a:gd name="T71" fmla="*/ 81 h 259"/>
                  <a:gd name="T72" fmla="*/ 353 w 441"/>
                  <a:gd name="T73" fmla="*/ 66 h 259"/>
                  <a:gd name="T74" fmla="*/ 358 w 441"/>
                  <a:gd name="T75" fmla="*/ 55 h 259"/>
                  <a:gd name="T76" fmla="*/ 358 w 441"/>
                  <a:gd name="T77" fmla="*/ 35 h 259"/>
                  <a:gd name="T78" fmla="*/ 344 w 441"/>
                  <a:gd name="T79" fmla="*/ 27 h 259"/>
                  <a:gd name="T80" fmla="*/ 331 w 441"/>
                  <a:gd name="T81" fmla="*/ 25 h 259"/>
                  <a:gd name="T82" fmla="*/ 340 w 441"/>
                  <a:gd name="T83" fmla="*/ 12 h 259"/>
                  <a:gd name="T84" fmla="*/ 316 w 441"/>
                  <a:gd name="T85" fmla="*/ 0 h 259"/>
                  <a:gd name="T86" fmla="*/ 292 w 441"/>
                  <a:gd name="T87" fmla="*/ 9 h 259"/>
                  <a:gd name="T88" fmla="*/ 284 w 441"/>
                  <a:gd name="T89" fmla="*/ 23 h 259"/>
                  <a:gd name="T90" fmla="*/ 254 w 441"/>
                  <a:gd name="T91" fmla="*/ 35 h 259"/>
                  <a:gd name="T92" fmla="*/ 224 w 441"/>
                  <a:gd name="T93" fmla="*/ 15 h 259"/>
                  <a:gd name="T94" fmla="*/ 202 w 441"/>
                  <a:gd name="T95" fmla="*/ 28 h 259"/>
                  <a:gd name="T96" fmla="*/ 187 w 441"/>
                  <a:gd name="T97" fmla="*/ 51 h 259"/>
                  <a:gd name="T98" fmla="*/ 171 w 441"/>
                  <a:gd name="T99" fmla="*/ 75 h 259"/>
                  <a:gd name="T100" fmla="*/ 132 w 441"/>
                  <a:gd name="T101" fmla="*/ 79 h 259"/>
                  <a:gd name="T102" fmla="*/ 115 w 441"/>
                  <a:gd name="T103" fmla="*/ 95 h 259"/>
                  <a:gd name="T104" fmla="*/ 105 w 441"/>
                  <a:gd name="T105" fmla="*/ 113 h 259"/>
                  <a:gd name="T106" fmla="*/ 77 w 441"/>
                  <a:gd name="T107" fmla="*/ 124 h 259"/>
                  <a:gd name="T108" fmla="*/ 88 w 441"/>
                  <a:gd name="T109" fmla="*/ 140 h 259"/>
                  <a:gd name="T110" fmla="*/ 73 w 441"/>
                  <a:gd name="T111" fmla="*/ 154 h 259"/>
                  <a:gd name="T112" fmla="*/ 23 w 441"/>
                  <a:gd name="T113" fmla="*/ 156 h 25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41"/>
                  <a:gd name="T172" fmla="*/ 0 h 259"/>
                  <a:gd name="T173" fmla="*/ 441 w 441"/>
                  <a:gd name="T174" fmla="*/ 259 h 25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41" h="259">
                    <a:moveTo>
                      <a:pt x="5" y="165"/>
                    </a:moveTo>
                    <a:lnTo>
                      <a:pt x="0" y="178"/>
                    </a:lnTo>
                    <a:lnTo>
                      <a:pt x="0" y="185"/>
                    </a:lnTo>
                    <a:lnTo>
                      <a:pt x="9" y="187"/>
                    </a:lnTo>
                    <a:lnTo>
                      <a:pt x="23" y="185"/>
                    </a:lnTo>
                    <a:lnTo>
                      <a:pt x="33" y="183"/>
                    </a:lnTo>
                    <a:lnTo>
                      <a:pt x="40" y="185"/>
                    </a:lnTo>
                    <a:lnTo>
                      <a:pt x="41" y="190"/>
                    </a:lnTo>
                    <a:lnTo>
                      <a:pt x="40" y="198"/>
                    </a:lnTo>
                    <a:lnTo>
                      <a:pt x="45" y="217"/>
                    </a:lnTo>
                    <a:lnTo>
                      <a:pt x="49" y="221"/>
                    </a:lnTo>
                    <a:lnTo>
                      <a:pt x="52" y="222"/>
                    </a:lnTo>
                    <a:lnTo>
                      <a:pt x="65" y="224"/>
                    </a:lnTo>
                    <a:lnTo>
                      <a:pt x="69" y="219"/>
                    </a:lnTo>
                    <a:lnTo>
                      <a:pt x="73" y="214"/>
                    </a:lnTo>
                    <a:lnTo>
                      <a:pt x="79" y="207"/>
                    </a:lnTo>
                    <a:lnTo>
                      <a:pt x="87" y="204"/>
                    </a:lnTo>
                    <a:lnTo>
                      <a:pt x="102" y="205"/>
                    </a:lnTo>
                    <a:lnTo>
                      <a:pt x="115" y="204"/>
                    </a:lnTo>
                    <a:lnTo>
                      <a:pt x="116" y="197"/>
                    </a:lnTo>
                    <a:lnTo>
                      <a:pt x="119" y="188"/>
                    </a:lnTo>
                    <a:lnTo>
                      <a:pt x="128" y="187"/>
                    </a:lnTo>
                    <a:lnTo>
                      <a:pt x="139" y="187"/>
                    </a:lnTo>
                    <a:lnTo>
                      <a:pt x="146" y="178"/>
                    </a:lnTo>
                    <a:lnTo>
                      <a:pt x="159" y="170"/>
                    </a:lnTo>
                    <a:lnTo>
                      <a:pt x="171" y="165"/>
                    </a:lnTo>
                    <a:lnTo>
                      <a:pt x="182" y="152"/>
                    </a:lnTo>
                    <a:lnTo>
                      <a:pt x="187" y="146"/>
                    </a:lnTo>
                    <a:lnTo>
                      <a:pt x="192" y="139"/>
                    </a:lnTo>
                    <a:lnTo>
                      <a:pt x="206" y="134"/>
                    </a:lnTo>
                    <a:lnTo>
                      <a:pt x="215" y="135"/>
                    </a:lnTo>
                    <a:lnTo>
                      <a:pt x="221" y="134"/>
                    </a:lnTo>
                    <a:lnTo>
                      <a:pt x="226" y="131"/>
                    </a:lnTo>
                    <a:lnTo>
                      <a:pt x="234" y="126"/>
                    </a:lnTo>
                    <a:lnTo>
                      <a:pt x="248" y="123"/>
                    </a:lnTo>
                    <a:lnTo>
                      <a:pt x="254" y="125"/>
                    </a:lnTo>
                    <a:lnTo>
                      <a:pt x="261" y="128"/>
                    </a:lnTo>
                    <a:lnTo>
                      <a:pt x="271" y="128"/>
                    </a:lnTo>
                    <a:lnTo>
                      <a:pt x="284" y="124"/>
                    </a:lnTo>
                    <a:lnTo>
                      <a:pt x="296" y="124"/>
                    </a:lnTo>
                    <a:lnTo>
                      <a:pt x="308" y="120"/>
                    </a:lnTo>
                    <a:lnTo>
                      <a:pt x="321" y="123"/>
                    </a:lnTo>
                    <a:lnTo>
                      <a:pt x="324" y="131"/>
                    </a:lnTo>
                    <a:lnTo>
                      <a:pt x="319" y="142"/>
                    </a:lnTo>
                    <a:lnTo>
                      <a:pt x="312" y="146"/>
                    </a:lnTo>
                    <a:lnTo>
                      <a:pt x="306" y="152"/>
                    </a:lnTo>
                    <a:lnTo>
                      <a:pt x="308" y="162"/>
                    </a:lnTo>
                    <a:lnTo>
                      <a:pt x="294" y="172"/>
                    </a:lnTo>
                    <a:lnTo>
                      <a:pt x="281" y="172"/>
                    </a:lnTo>
                    <a:lnTo>
                      <a:pt x="269" y="175"/>
                    </a:lnTo>
                    <a:lnTo>
                      <a:pt x="261" y="180"/>
                    </a:lnTo>
                    <a:lnTo>
                      <a:pt x="258" y="194"/>
                    </a:lnTo>
                    <a:lnTo>
                      <a:pt x="257" y="203"/>
                    </a:lnTo>
                    <a:lnTo>
                      <a:pt x="258" y="211"/>
                    </a:lnTo>
                    <a:lnTo>
                      <a:pt x="257" y="217"/>
                    </a:lnTo>
                    <a:lnTo>
                      <a:pt x="258" y="222"/>
                    </a:lnTo>
                    <a:lnTo>
                      <a:pt x="266" y="229"/>
                    </a:lnTo>
                    <a:lnTo>
                      <a:pt x="271" y="239"/>
                    </a:lnTo>
                    <a:lnTo>
                      <a:pt x="271" y="253"/>
                    </a:lnTo>
                    <a:lnTo>
                      <a:pt x="271" y="258"/>
                    </a:lnTo>
                    <a:lnTo>
                      <a:pt x="274" y="254"/>
                    </a:lnTo>
                    <a:lnTo>
                      <a:pt x="278" y="243"/>
                    </a:lnTo>
                    <a:lnTo>
                      <a:pt x="286" y="230"/>
                    </a:lnTo>
                    <a:lnTo>
                      <a:pt x="292" y="224"/>
                    </a:lnTo>
                    <a:lnTo>
                      <a:pt x="304" y="217"/>
                    </a:lnTo>
                    <a:lnTo>
                      <a:pt x="311" y="218"/>
                    </a:lnTo>
                    <a:lnTo>
                      <a:pt x="317" y="217"/>
                    </a:lnTo>
                    <a:lnTo>
                      <a:pt x="321" y="206"/>
                    </a:lnTo>
                    <a:lnTo>
                      <a:pt x="329" y="195"/>
                    </a:lnTo>
                    <a:lnTo>
                      <a:pt x="336" y="185"/>
                    </a:lnTo>
                    <a:lnTo>
                      <a:pt x="346" y="178"/>
                    </a:lnTo>
                    <a:lnTo>
                      <a:pt x="361" y="174"/>
                    </a:lnTo>
                    <a:lnTo>
                      <a:pt x="373" y="172"/>
                    </a:lnTo>
                    <a:lnTo>
                      <a:pt x="381" y="172"/>
                    </a:lnTo>
                    <a:lnTo>
                      <a:pt x="384" y="175"/>
                    </a:lnTo>
                    <a:lnTo>
                      <a:pt x="390" y="180"/>
                    </a:lnTo>
                    <a:lnTo>
                      <a:pt x="398" y="188"/>
                    </a:lnTo>
                    <a:lnTo>
                      <a:pt x="398" y="174"/>
                    </a:lnTo>
                    <a:lnTo>
                      <a:pt x="398" y="167"/>
                    </a:lnTo>
                    <a:lnTo>
                      <a:pt x="398" y="162"/>
                    </a:lnTo>
                    <a:lnTo>
                      <a:pt x="394" y="146"/>
                    </a:lnTo>
                    <a:lnTo>
                      <a:pt x="394" y="131"/>
                    </a:lnTo>
                    <a:lnTo>
                      <a:pt x="399" y="130"/>
                    </a:lnTo>
                    <a:lnTo>
                      <a:pt x="405" y="128"/>
                    </a:lnTo>
                    <a:lnTo>
                      <a:pt x="406" y="124"/>
                    </a:lnTo>
                    <a:lnTo>
                      <a:pt x="407" y="118"/>
                    </a:lnTo>
                    <a:lnTo>
                      <a:pt x="413" y="110"/>
                    </a:lnTo>
                    <a:lnTo>
                      <a:pt x="421" y="103"/>
                    </a:lnTo>
                    <a:lnTo>
                      <a:pt x="434" y="85"/>
                    </a:lnTo>
                    <a:lnTo>
                      <a:pt x="440" y="76"/>
                    </a:lnTo>
                    <a:lnTo>
                      <a:pt x="438" y="68"/>
                    </a:lnTo>
                    <a:lnTo>
                      <a:pt x="434" y="59"/>
                    </a:lnTo>
                    <a:lnTo>
                      <a:pt x="426" y="59"/>
                    </a:lnTo>
                    <a:lnTo>
                      <a:pt x="420" y="61"/>
                    </a:lnTo>
                    <a:lnTo>
                      <a:pt x="411" y="65"/>
                    </a:lnTo>
                    <a:lnTo>
                      <a:pt x="407" y="70"/>
                    </a:lnTo>
                    <a:lnTo>
                      <a:pt x="411" y="81"/>
                    </a:lnTo>
                    <a:lnTo>
                      <a:pt x="420" y="79"/>
                    </a:lnTo>
                    <a:lnTo>
                      <a:pt x="423" y="68"/>
                    </a:lnTo>
                    <a:lnTo>
                      <a:pt x="418" y="73"/>
                    </a:lnTo>
                    <a:lnTo>
                      <a:pt x="408" y="83"/>
                    </a:lnTo>
                    <a:lnTo>
                      <a:pt x="402" y="84"/>
                    </a:lnTo>
                    <a:lnTo>
                      <a:pt x="394" y="83"/>
                    </a:lnTo>
                    <a:lnTo>
                      <a:pt x="386" y="84"/>
                    </a:lnTo>
                    <a:lnTo>
                      <a:pt x="380" y="83"/>
                    </a:lnTo>
                    <a:lnTo>
                      <a:pt x="368" y="81"/>
                    </a:lnTo>
                    <a:lnTo>
                      <a:pt x="362" y="80"/>
                    </a:lnTo>
                    <a:lnTo>
                      <a:pt x="354" y="81"/>
                    </a:lnTo>
                    <a:lnTo>
                      <a:pt x="344" y="81"/>
                    </a:lnTo>
                    <a:lnTo>
                      <a:pt x="346" y="72"/>
                    </a:lnTo>
                    <a:lnTo>
                      <a:pt x="353" y="66"/>
                    </a:lnTo>
                    <a:lnTo>
                      <a:pt x="358" y="61"/>
                    </a:lnTo>
                    <a:lnTo>
                      <a:pt x="359" y="58"/>
                    </a:lnTo>
                    <a:lnTo>
                      <a:pt x="358" y="55"/>
                    </a:lnTo>
                    <a:lnTo>
                      <a:pt x="358" y="48"/>
                    </a:lnTo>
                    <a:lnTo>
                      <a:pt x="358" y="41"/>
                    </a:lnTo>
                    <a:lnTo>
                      <a:pt x="358" y="35"/>
                    </a:lnTo>
                    <a:lnTo>
                      <a:pt x="356" y="31"/>
                    </a:lnTo>
                    <a:lnTo>
                      <a:pt x="348" y="25"/>
                    </a:lnTo>
                    <a:lnTo>
                      <a:pt x="344" y="27"/>
                    </a:lnTo>
                    <a:lnTo>
                      <a:pt x="340" y="31"/>
                    </a:lnTo>
                    <a:lnTo>
                      <a:pt x="328" y="33"/>
                    </a:lnTo>
                    <a:lnTo>
                      <a:pt x="331" y="25"/>
                    </a:lnTo>
                    <a:lnTo>
                      <a:pt x="341" y="20"/>
                    </a:lnTo>
                    <a:lnTo>
                      <a:pt x="346" y="12"/>
                    </a:lnTo>
                    <a:lnTo>
                      <a:pt x="340" y="12"/>
                    </a:lnTo>
                    <a:lnTo>
                      <a:pt x="329" y="9"/>
                    </a:lnTo>
                    <a:lnTo>
                      <a:pt x="328" y="0"/>
                    </a:lnTo>
                    <a:lnTo>
                      <a:pt x="316" y="0"/>
                    </a:lnTo>
                    <a:lnTo>
                      <a:pt x="311" y="1"/>
                    </a:lnTo>
                    <a:lnTo>
                      <a:pt x="306" y="3"/>
                    </a:lnTo>
                    <a:lnTo>
                      <a:pt x="292" y="9"/>
                    </a:lnTo>
                    <a:lnTo>
                      <a:pt x="288" y="12"/>
                    </a:lnTo>
                    <a:lnTo>
                      <a:pt x="286" y="15"/>
                    </a:lnTo>
                    <a:lnTo>
                      <a:pt x="284" y="23"/>
                    </a:lnTo>
                    <a:lnTo>
                      <a:pt x="281" y="31"/>
                    </a:lnTo>
                    <a:lnTo>
                      <a:pt x="271" y="35"/>
                    </a:lnTo>
                    <a:lnTo>
                      <a:pt x="254" y="35"/>
                    </a:lnTo>
                    <a:lnTo>
                      <a:pt x="242" y="28"/>
                    </a:lnTo>
                    <a:lnTo>
                      <a:pt x="229" y="20"/>
                    </a:lnTo>
                    <a:lnTo>
                      <a:pt x="224" y="15"/>
                    </a:lnTo>
                    <a:lnTo>
                      <a:pt x="212" y="15"/>
                    </a:lnTo>
                    <a:lnTo>
                      <a:pt x="207" y="21"/>
                    </a:lnTo>
                    <a:lnTo>
                      <a:pt x="202" y="28"/>
                    </a:lnTo>
                    <a:lnTo>
                      <a:pt x="192" y="35"/>
                    </a:lnTo>
                    <a:lnTo>
                      <a:pt x="189" y="46"/>
                    </a:lnTo>
                    <a:lnTo>
                      <a:pt x="187" y="51"/>
                    </a:lnTo>
                    <a:lnTo>
                      <a:pt x="182" y="56"/>
                    </a:lnTo>
                    <a:lnTo>
                      <a:pt x="177" y="67"/>
                    </a:lnTo>
                    <a:lnTo>
                      <a:pt x="171" y="75"/>
                    </a:lnTo>
                    <a:lnTo>
                      <a:pt x="160" y="76"/>
                    </a:lnTo>
                    <a:lnTo>
                      <a:pt x="147" y="76"/>
                    </a:lnTo>
                    <a:lnTo>
                      <a:pt x="132" y="79"/>
                    </a:lnTo>
                    <a:lnTo>
                      <a:pt x="124" y="79"/>
                    </a:lnTo>
                    <a:lnTo>
                      <a:pt x="115" y="92"/>
                    </a:lnTo>
                    <a:lnTo>
                      <a:pt x="115" y="95"/>
                    </a:lnTo>
                    <a:lnTo>
                      <a:pt x="116" y="100"/>
                    </a:lnTo>
                    <a:lnTo>
                      <a:pt x="115" y="110"/>
                    </a:lnTo>
                    <a:lnTo>
                      <a:pt x="105" y="113"/>
                    </a:lnTo>
                    <a:lnTo>
                      <a:pt x="96" y="118"/>
                    </a:lnTo>
                    <a:lnTo>
                      <a:pt x="87" y="120"/>
                    </a:lnTo>
                    <a:lnTo>
                      <a:pt x="77" y="124"/>
                    </a:lnTo>
                    <a:lnTo>
                      <a:pt x="72" y="131"/>
                    </a:lnTo>
                    <a:lnTo>
                      <a:pt x="79" y="144"/>
                    </a:lnTo>
                    <a:lnTo>
                      <a:pt x="88" y="140"/>
                    </a:lnTo>
                    <a:lnTo>
                      <a:pt x="95" y="136"/>
                    </a:lnTo>
                    <a:lnTo>
                      <a:pt x="90" y="146"/>
                    </a:lnTo>
                    <a:lnTo>
                      <a:pt x="73" y="154"/>
                    </a:lnTo>
                    <a:lnTo>
                      <a:pt x="51" y="158"/>
                    </a:lnTo>
                    <a:lnTo>
                      <a:pt x="36" y="156"/>
                    </a:lnTo>
                    <a:lnTo>
                      <a:pt x="23" y="156"/>
                    </a:lnTo>
                    <a:lnTo>
                      <a:pt x="5" y="165"/>
                    </a:lnTo>
                  </a:path>
                </a:pathLst>
              </a:custGeom>
              <a:grp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55" name="Freeform 62"/>
              <p:cNvSpPr>
                <a:spLocks/>
              </p:cNvSpPr>
              <p:nvPr/>
            </p:nvSpPr>
            <p:spPr bwMode="auto">
              <a:xfrm>
                <a:off x="4014" y="1863"/>
                <a:ext cx="42" cy="47"/>
              </a:xfrm>
              <a:custGeom>
                <a:avLst/>
                <a:gdLst>
                  <a:gd name="T0" fmla="*/ 3 w 42"/>
                  <a:gd name="T1" fmla="*/ 12 h 47"/>
                  <a:gd name="T2" fmla="*/ 11 w 42"/>
                  <a:gd name="T3" fmla="*/ 7 h 47"/>
                  <a:gd name="T4" fmla="*/ 18 w 42"/>
                  <a:gd name="T5" fmla="*/ 0 h 47"/>
                  <a:gd name="T6" fmla="*/ 31 w 42"/>
                  <a:gd name="T7" fmla="*/ 2 h 47"/>
                  <a:gd name="T8" fmla="*/ 41 w 42"/>
                  <a:gd name="T9" fmla="*/ 25 h 47"/>
                  <a:gd name="T10" fmla="*/ 36 w 42"/>
                  <a:gd name="T11" fmla="*/ 38 h 47"/>
                  <a:gd name="T12" fmla="*/ 23 w 42"/>
                  <a:gd name="T13" fmla="*/ 40 h 47"/>
                  <a:gd name="T14" fmla="*/ 23 w 42"/>
                  <a:gd name="T15" fmla="*/ 46 h 47"/>
                  <a:gd name="T16" fmla="*/ 8 w 42"/>
                  <a:gd name="T17" fmla="*/ 36 h 47"/>
                  <a:gd name="T18" fmla="*/ 5 w 42"/>
                  <a:gd name="T19" fmla="*/ 25 h 47"/>
                  <a:gd name="T20" fmla="*/ 0 w 42"/>
                  <a:gd name="T21" fmla="*/ 13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47"/>
                  <a:gd name="T35" fmla="*/ 42 w 42"/>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47">
                    <a:moveTo>
                      <a:pt x="3" y="12"/>
                    </a:moveTo>
                    <a:lnTo>
                      <a:pt x="11" y="7"/>
                    </a:lnTo>
                    <a:lnTo>
                      <a:pt x="18" y="0"/>
                    </a:lnTo>
                    <a:lnTo>
                      <a:pt x="31" y="2"/>
                    </a:lnTo>
                    <a:lnTo>
                      <a:pt x="41" y="25"/>
                    </a:lnTo>
                    <a:lnTo>
                      <a:pt x="36" y="38"/>
                    </a:lnTo>
                    <a:lnTo>
                      <a:pt x="23" y="40"/>
                    </a:lnTo>
                    <a:lnTo>
                      <a:pt x="23" y="46"/>
                    </a:lnTo>
                    <a:lnTo>
                      <a:pt x="8" y="36"/>
                    </a:lnTo>
                    <a:lnTo>
                      <a:pt x="5" y="25"/>
                    </a:lnTo>
                    <a:lnTo>
                      <a:pt x="0" y="13"/>
                    </a:lnTo>
                  </a:path>
                </a:pathLst>
              </a:custGeom>
              <a:grp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grpSp>
        <p:sp>
          <p:nvSpPr>
            <p:cNvPr id="38" name="Freeform 66"/>
            <p:cNvSpPr>
              <a:spLocks/>
            </p:cNvSpPr>
            <p:nvPr/>
          </p:nvSpPr>
          <p:spPr bwMode="auto">
            <a:xfrm>
              <a:off x="4168775" y="2617811"/>
              <a:ext cx="66675" cy="74614"/>
            </a:xfrm>
            <a:custGeom>
              <a:avLst/>
              <a:gdLst>
                <a:gd name="T0" fmla="*/ 2147483647 w 42"/>
                <a:gd name="T1" fmla="*/ 2147483647 h 47"/>
                <a:gd name="T2" fmla="*/ 2147483647 w 42"/>
                <a:gd name="T3" fmla="*/ 2147483647 h 47"/>
                <a:gd name="T4" fmla="*/ 2147483647 w 42"/>
                <a:gd name="T5" fmla="*/ 0 h 47"/>
                <a:gd name="T6" fmla="*/ 2147483647 w 42"/>
                <a:gd name="T7" fmla="*/ 2147483647 h 47"/>
                <a:gd name="T8" fmla="*/ 2147483647 w 42"/>
                <a:gd name="T9" fmla="*/ 2147483647 h 47"/>
                <a:gd name="T10" fmla="*/ 2147483647 w 42"/>
                <a:gd name="T11" fmla="*/ 2147483647 h 47"/>
                <a:gd name="T12" fmla="*/ 2147483647 w 42"/>
                <a:gd name="T13" fmla="*/ 2147483647 h 47"/>
                <a:gd name="T14" fmla="*/ 2147483647 w 42"/>
                <a:gd name="T15" fmla="*/ 2147483647 h 47"/>
                <a:gd name="T16" fmla="*/ 2147483647 w 42"/>
                <a:gd name="T17" fmla="*/ 2147483647 h 47"/>
                <a:gd name="T18" fmla="*/ 2147483647 w 42"/>
                <a:gd name="T19" fmla="*/ 2147483647 h 47"/>
                <a:gd name="T20" fmla="*/ 0 w 42"/>
                <a:gd name="T21" fmla="*/ 2147483647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47"/>
                <a:gd name="T35" fmla="*/ 42 w 42"/>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47">
                  <a:moveTo>
                    <a:pt x="3" y="12"/>
                  </a:moveTo>
                  <a:lnTo>
                    <a:pt x="11" y="7"/>
                  </a:lnTo>
                  <a:lnTo>
                    <a:pt x="18" y="0"/>
                  </a:lnTo>
                  <a:lnTo>
                    <a:pt x="31" y="2"/>
                  </a:lnTo>
                  <a:lnTo>
                    <a:pt x="41" y="25"/>
                  </a:lnTo>
                  <a:lnTo>
                    <a:pt x="36" y="38"/>
                  </a:lnTo>
                  <a:lnTo>
                    <a:pt x="23" y="40"/>
                  </a:lnTo>
                  <a:lnTo>
                    <a:pt x="23" y="46"/>
                  </a:lnTo>
                  <a:lnTo>
                    <a:pt x="8" y="36"/>
                  </a:lnTo>
                  <a:lnTo>
                    <a:pt x="5" y="25"/>
                  </a:lnTo>
                  <a:lnTo>
                    <a:pt x="0" y="13"/>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9" name="Freeform 27"/>
            <p:cNvSpPr>
              <a:spLocks/>
            </p:cNvSpPr>
            <p:nvPr/>
          </p:nvSpPr>
          <p:spPr bwMode="auto">
            <a:xfrm>
              <a:off x="3810000" y="2928968"/>
              <a:ext cx="1087438" cy="804881"/>
            </a:xfrm>
            <a:custGeom>
              <a:avLst/>
              <a:gdLst>
                <a:gd name="T0" fmla="*/ 2147483647 w 685"/>
                <a:gd name="T1" fmla="*/ 2147483647 h 507"/>
                <a:gd name="T2" fmla="*/ 2147483647 w 685"/>
                <a:gd name="T3" fmla="*/ 2147483647 h 507"/>
                <a:gd name="T4" fmla="*/ 2147483647 w 685"/>
                <a:gd name="T5" fmla="*/ 2147483647 h 507"/>
                <a:gd name="T6" fmla="*/ 2147483647 w 685"/>
                <a:gd name="T7" fmla="*/ 2147483647 h 507"/>
                <a:gd name="T8" fmla="*/ 2147483647 w 685"/>
                <a:gd name="T9" fmla="*/ 2147483647 h 507"/>
                <a:gd name="T10" fmla="*/ 2147483647 w 685"/>
                <a:gd name="T11" fmla="*/ 2147483647 h 507"/>
                <a:gd name="T12" fmla="*/ 2147483647 w 685"/>
                <a:gd name="T13" fmla="*/ 2147483647 h 507"/>
                <a:gd name="T14" fmla="*/ 2147483647 w 685"/>
                <a:gd name="T15" fmla="*/ 2147483647 h 507"/>
                <a:gd name="T16" fmla="*/ 2147483647 w 685"/>
                <a:gd name="T17" fmla="*/ 2147483647 h 507"/>
                <a:gd name="T18" fmla="*/ 2147483647 w 685"/>
                <a:gd name="T19" fmla="*/ 2147483647 h 507"/>
                <a:gd name="T20" fmla="*/ 2147483647 w 685"/>
                <a:gd name="T21" fmla="*/ 2147483647 h 507"/>
                <a:gd name="T22" fmla="*/ 2147483647 w 685"/>
                <a:gd name="T23" fmla="*/ 2147483647 h 507"/>
                <a:gd name="T24" fmla="*/ 2147483647 w 685"/>
                <a:gd name="T25" fmla="*/ 2147483647 h 507"/>
                <a:gd name="T26" fmla="*/ 2147483647 w 685"/>
                <a:gd name="T27" fmla="*/ 2147483647 h 507"/>
                <a:gd name="T28" fmla="*/ 2147483647 w 685"/>
                <a:gd name="T29" fmla="*/ 2147483647 h 507"/>
                <a:gd name="T30" fmla="*/ 2147483647 w 685"/>
                <a:gd name="T31" fmla="*/ 2147483647 h 507"/>
                <a:gd name="T32" fmla="*/ 2147483647 w 685"/>
                <a:gd name="T33" fmla="*/ 2147483647 h 507"/>
                <a:gd name="T34" fmla="*/ 2147483647 w 685"/>
                <a:gd name="T35" fmla="*/ 2147483647 h 507"/>
                <a:gd name="T36" fmla="*/ 2147483647 w 685"/>
                <a:gd name="T37" fmla="*/ 2147483647 h 507"/>
                <a:gd name="T38" fmla="*/ 2147483647 w 685"/>
                <a:gd name="T39" fmla="*/ 2147483647 h 507"/>
                <a:gd name="T40" fmla="*/ 2147483647 w 685"/>
                <a:gd name="T41" fmla="*/ 2147483647 h 507"/>
                <a:gd name="T42" fmla="*/ 2147483647 w 685"/>
                <a:gd name="T43" fmla="*/ 2147483647 h 507"/>
                <a:gd name="T44" fmla="*/ 2147483647 w 685"/>
                <a:gd name="T45" fmla="*/ 2147483647 h 507"/>
                <a:gd name="T46" fmla="*/ 2147483647 w 685"/>
                <a:gd name="T47" fmla="*/ 2147483647 h 507"/>
                <a:gd name="T48" fmla="*/ 2147483647 w 685"/>
                <a:gd name="T49" fmla="*/ 2147483647 h 507"/>
                <a:gd name="T50" fmla="*/ 2147483647 w 685"/>
                <a:gd name="T51" fmla="*/ 2147483647 h 507"/>
                <a:gd name="T52" fmla="*/ 2147483647 w 685"/>
                <a:gd name="T53" fmla="*/ 2147483647 h 507"/>
                <a:gd name="T54" fmla="*/ 2147483647 w 685"/>
                <a:gd name="T55" fmla="*/ 2147483647 h 507"/>
                <a:gd name="T56" fmla="*/ 2147483647 w 685"/>
                <a:gd name="T57" fmla="*/ 2147483647 h 507"/>
                <a:gd name="T58" fmla="*/ 2147483647 w 685"/>
                <a:gd name="T59" fmla="*/ 2147483647 h 507"/>
                <a:gd name="T60" fmla="*/ 2147483647 w 685"/>
                <a:gd name="T61" fmla="*/ 2147483647 h 507"/>
                <a:gd name="T62" fmla="*/ 2147483647 w 685"/>
                <a:gd name="T63" fmla="*/ 2147483647 h 507"/>
                <a:gd name="T64" fmla="*/ 2147483647 w 685"/>
                <a:gd name="T65" fmla="*/ 2147483647 h 507"/>
                <a:gd name="T66" fmla="*/ 2147483647 w 685"/>
                <a:gd name="T67" fmla="*/ 2147483647 h 507"/>
                <a:gd name="T68" fmla="*/ 2147483647 w 685"/>
                <a:gd name="T69" fmla="*/ 2147483647 h 507"/>
                <a:gd name="T70" fmla="*/ 2147483647 w 685"/>
                <a:gd name="T71" fmla="*/ 2147483647 h 507"/>
                <a:gd name="T72" fmla="*/ 2147483647 w 685"/>
                <a:gd name="T73" fmla="*/ 2147483647 h 507"/>
                <a:gd name="T74" fmla="*/ 2147483647 w 685"/>
                <a:gd name="T75" fmla="*/ 2147483647 h 507"/>
                <a:gd name="T76" fmla="*/ 2147483647 w 685"/>
                <a:gd name="T77" fmla="*/ 2147483647 h 507"/>
                <a:gd name="T78" fmla="*/ 2147483647 w 685"/>
                <a:gd name="T79" fmla="*/ 2147483647 h 507"/>
                <a:gd name="T80" fmla="*/ 2147483647 w 685"/>
                <a:gd name="T81" fmla="*/ 2147483647 h 507"/>
                <a:gd name="T82" fmla="*/ 2147483647 w 685"/>
                <a:gd name="T83" fmla="*/ 2147483647 h 507"/>
                <a:gd name="T84" fmla="*/ 2147483647 w 685"/>
                <a:gd name="T85" fmla="*/ 2147483647 h 507"/>
                <a:gd name="T86" fmla="*/ 2147483647 w 685"/>
                <a:gd name="T87" fmla="*/ 2147483647 h 507"/>
                <a:gd name="T88" fmla="*/ 2147483647 w 685"/>
                <a:gd name="T89" fmla="*/ 2147483647 h 507"/>
                <a:gd name="T90" fmla="*/ 2147483647 w 685"/>
                <a:gd name="T91" fmla="*/ 2147483647 h 507"/>
                <a:gd name="T92" fmla="*/ 2147483647 w 685"/>
                <a:gd name="T93" fmla="*/ 2147483647 h 507"/>
                <a:gd name="T94" fmla="*/ 2147483647 w 685"/>
                <a:gd name="T95" fmla="*/ 2147483647 h 507"/>
                <a:gd name="T96" fmla="*/ 2147483647 w 685"/>
                <a:gd name="T97" fmla="*/ 2147483647 h 507"/>
                <a:gd name="T98" fmla="*/ 2147483647 w 685"/>
                <a:gd name="T99" fmla="*/ 2147483647 h 507"/>
                <a:gd name="T100" fmla="*/ 2147483647 w 685"/>
                <a:gd name="T101" fmla="*/ 2147483647 h 507"/>
                <a:gd name="T102" fmla="*/ 2147483647 w 685"/>
                <a:gd name="T103" fmla="*/ 2147483647 h 507"/>
                <a:gd name="T104" fmla="*/ 2147483647 w 685"/>
                <a:gd name="T105" fmla="*/ 2147483647 h 507"/>
                <a:gd name="T106" fmla="*/ 2147483647 w 685"/>
                <a:gd name="T107" fmla="*/ 2147483647 h 507"/>
                <a:gd name="T108" fmla="*/ 2147483647 w 685"/>
                <a:gd name="T109" fmla="*/ 2147483647 h 507"/>
                <a:gd name="T110" fmla="*/ 2147483647 w 685"/>
                <a:gd name="T111" fmla="*/ 2147483647 h 507"/>
                <a:gd name="T112" fmla="*/ 2147483647 w 685"/>
                <a:gd name="T113" fmla="*/ 2147483647 h 507"/>
                <a:gd name="T114" fmla="*/ 2147483647 w 685"/>
                <a:gd name="T115" fmla="*/ 2147483647 h 507"/>
                <a:gd name="T116" fmla="*/ 2147483647 w 685"/>
                <a:gd name="T117" fmla="*/ 2147483647 h 507"/>
                <a:gd name="T118" fmla="*/ 2147483647 w 685"/>
                <a:gd name="T119" fmla="*/ 2147483647 h 507"/>
                <a:gd name="T120" fmla="*/ 2147483647 w 685"/>
                <a:gd name="T121" fmla="*/ 2147483647 h 507"/>
                <a:gd name="T122" fmla="*/ 2147483647 w 685"/>
                <a:gd name="T123" fmla="*/ 2147483647 h 5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85"/>
                <a:gd name="T187" fmla="*/ 0 h 507"/>
                <a:gd name="T188" fmla="*/ 685 w 685"/>
                <a:gd name="T189" fmla="*/ 507 h 50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85" h="507">
                  <a:moveTo>
                    <a:pt x="528" y="409"/>
                  </a:moveTo>
                  <a:lnTo>
                    <a:pt x="523" y="417"/>
                  </a:lnTo>
                  <a:lnTo>
                    <a:pt x="534" y="397"/>
                  </a:lnTo>
                  <a:lnTo>
                    <a:pt x="549" y="382"/>
                  </a:lnTo>
                  <a:lnTo>
                    <a:pt x="543" y="387"/>
                  </a:lnTo>
                  <a:lnTo>
                    <a:pt x="555" y="376"/>
                  </a:lnTo>
                  <a:lnTo>
                    <a:pt x="564" y="370"/>
                  </a:lnTo>
                  <a:lnTo>
                    <a:pt x="567" y="363"/>
                  </a:lnTo>
                  <a:lnTo>
                    <a:pt x="574" y="358"/>
                  </a:lnTo>
                  <a:lnTo>
                    <a:pt x="574" y="342"/>
                  </a:lnTo>
                  <a:lnTo>
                    <a:pt x="570" y="330"/>
                  </a:lnTo>
                  <a:lnTo>
                    <a:pt x="561" y="322"/>
                  </a:lnTo>
                  <a:lnTo>
                    <a:pt x="553" y="313"/>
                  </a:lnTo>
                  <a:lnTo>
                    <a:pt x="549" y="303"/>
                  </a:lnTo>
                  <a:lnTo>
                    <a:pt x="577" y="304"/>
                  </a:lnTo>
                  <a:lnTo>
                    <a:pt x="594" y="303"/>
                  </a:lnTo>
                  <a:lnTo>
                    <a:pt x="606" y="300"/>
                  </a:lnTo>
                  <a:lnTo>
                    <a:pt x="615" y="298"/>
                  </a:lnTo>
                  <a:lnTo>
                    <a:pt x="634" y="294"/>
                  </a:lnTo>
                  <a:lnTo>
                    <a:pt x="652" y="282"/>
                  </a:lnTo>
                  <a:lnTo>
                    <a:pt x="663" y="270"/>
                  </a:lnTo>
                  <a:lnTo>
                    <a:pt x="672" y="258"/>
                  </a:lnTo>
                  <a:lnTo>
                    <a:pt x="678" y="252"/>
                  </a:lnTo>
                  <a:lnTo>
                    <a:pt x="676" y="253"/>
                  </a:lnTo>
                  <a:lnTo>
                    <a:pt x="679" y="250"/>
                  </a:lnTo>
                  <a:lnTo>
                    <a:pt x="681" y="241"/>
                  </a:lnTo>
                  <a:lnTo>
                    <a:pt x="683" y="231"/>
                  </a:lnTo>
                  <a:lnTo>
                    <a:pt x="684" y="223"/>
                  </a:lnTo>
                  <a:lnTo>
                    <a:pt x="683" y="214"/>
                  </a:lnTo>
                  <a:lnTo>
                    <a:pt x="672" y="206"/>
                  </a:lnTo>
                  <a:lnTo>
                    <a:pt x="663" y="204"/>
                  </a:lnTo>
                  <a:lnTo>
                    <a:pt x="655" y="204"/>
                  </a:lnTo>
                  <a:lnTo>
                    <a:pt x="643" y="199"/>
                  </a:lnTo>
                  <a:lnTo>
                    <a:pt x="631" y="192"/>
                  </a:lnTo>
                  <a:lnTo>
                    <a:pt x="621" y="186"/>
                  </a:lnTo>
                  <a:lnTo>
                    <a:pt x="611" y="176"/>
                  </a:lnTo>
                  <a:lnTo>
                    <a:pt x="606" y="168"/>
                  </a:lnTo>
                  <a:lnTo>
                    <a:pt x="601" y="159"/>
                  </a:lnTo>
                  <a:lnTo>
                    <a:pt x="591" y="155"/>
                  </a:lnTo>
                  <a:lnTo>
                    <a:pt x="576" y="159"/>
                  </a:lnTo>
                  <a:lnTo>
                    <a:pt x="571" y="168"/>
                  </a:lnTo>
                  <a:lnTo>
                    <a:pt x="566" y="179"/>
                  </a:lnTo>
                  <a:lnTo>
                    <a:pt x="553" y="183"/>
                  </a:lnTo>
                  <a:lnTo>
                    <a:pt x="541" y="178"/>
                  </a:lnTo>
                  <a:lnTo>
                    <a:pt x="538" y="168"/>
                  </a:lnTo>
                  <a:lnTo>
                    <a:pt x="542" y="159"/>
                  </a:lnTo>
                  <a:lnTo>
                    <a:pt x="544" y="154"/>
                  </a:lnTo>
                  <a:lnTo>
                    <a:pt x="535" y="151"/>
                  </a:lnTo>
                  <a:lnTo>
                    <a:pt x="529" y="156"/>
                  </a:lnTo>
                  <a:lnTo>
                    <a:pt x="521" y="165"/>
                  </a:lnTo>
                  <a:lnTo>
                    <a:pt x="506" y="168"/>
                  </a:lnTo>
                  <a:lnTo>
                    <a:pt x="494" y="168"/>
                  </a:lnTo>
                  <a:lnTo>
                    <a:pt x="497" y="162"/>
                  </a:lnTo>
                  <a:lnTo>
                    <a:pt x="504" y="154"/>
                  </a:lnTo>
                  <a:lnTo>
                    <a:pt x="509" y="145"/>
                  </a:lnTo>
                  <a:lnTo>
                    <a:pt x="510" y="138"/>
                  </a:lnTo>
                  <a:lnTo>
                    <a:pt x="508" y="133"/>
                  </a:lnTo>
                  <a:lnTo>
                    <a:pt x="491" y="130"/>
                  </a:lnTo>
                  <a:lnTo>
                    <a:pt x="479" y="141"/>
                  </a:lnTo>
                  <a:lnTo>
                    <a:pt x="469" y="154"/>
                  </a:lnTo>
                  <a:lnTo>
                    <a:pt x="456" y="159"/>
                  </a:lnTo>
                  <a:lnTo>
                    <a:pt x="450" y="162"/>
                  </a:lnTo>
                  <a:lnTo>
                    <a:pt x="436" y="163"/>
                  </a:lnTo>
                  <a:lnTo>
                    <a:pt x="416" y="159"/>
                  </a:lnTo>
                  <a:lnTo>
                    <a:pt x="410" y="155"/>
                  </a:lnTo>
                  <a:lnTo>
                    <a:pt x="397" y="151"/>
                  </a:lnTo>
                  <a:lnTo>
                    <a:pt x="392" y="148"/>
                  </a:lnTo>
                  <a:lnTo>
                    <a:pt x="388" y="147"/>
                  </a:lnTo>
                  <a:lnTo>
                    <a:pt x="384" y="144"/>
                  </a:lnTo>
                  <a:lnTo>
                    <a:pt x="375" y="144"/>
                  </a:lnTo>
                  <a:lnTo>
                    <a:pt x="373" y="155"/>
                  </a:lnTo>
                  <a:lnTo>
                    <a:pt x="372" y="162"/>
                  </a:lnTo>
                  <a:lnTo>
                    <a:pt x="373" y="168"/>
                  </a:lnTo>
                  <a:lnTo>
                    <a:pt x="372" y="176"/>
                  </a:lnTo>
                  <a:lnTo>
                    <a:pt x="373" y="182"/>
                  </a:lnTo>
                  <a:lnTo>
                    <a:pt x="381" y="194"/>
                  </a:lnTo>
                  <a:lnTo>
                    <a:pt x="387" y="197"/>
                  </a:lnTo>
                  <a:lnTo>
                    <a:pt x="394" y="206"/>
                  </a:lnTo>
                  <a:lnTo>
                    <a:pt x="392" y="209"/>
                  </a:lnTo>
                  <a:lnTo>
                    <a:pt x="388" y="214"/>
                  </a:lnTo>
                  <a:lnTo>
                    <a:pt x="388" y="219"/>
                  </a:lnTo>
                  <a:lnTo>
                    <a:pt x="388" y="224"/>
                  </a:lnTo>
                  <a:lnTo>
                    <a:pt x="381" y="232"/>
                  </a:lnTo>
                  <a:lnTo>
                    <a:pt x="376" y="234"/>
                  </a:lnTo>
                  <a:lnTo>
                    <a:pt x="357" y="232"/>
                  </a:lnTo>
                  <a:lnTo>
                    <a:pt x="354" y="235"/>
                  </a:lnTo>
                  <a:lnTo>
                    <a:pt x="350" y="234"/>
                  </a:lnTo>
                  <a:lnTo>
                    <a:pt x="347" y="233"/>
                  </a:lnTo>
                  <a:lnTo>
                    <a:pt x="341" y="227"/>
                  </a:lnTo>
                  <a:lnTo>
                    <a:pt x="337" y="219"/>
                  </a:lnTo>
                  <a:lnTo>
                    <a:pt x="334" y="203"/>
                  </a:lnTo>
                  <a:lnTo>
                    <a:pt x="334" y="194"/>
                  </a:lnTo>
                  <a:lnTo>
                    <a:pt x="334" y="185"/>
                  </a:lnTo>
                  <a:lnTo>
                    <a:pt x="334" y="179"/>
                  </a:lnTo>
                  <a:lnTo>
                    <a:pt x="334" y="176"/>
                  </a:lnTo>
                  <a:lnTo>
                    <a:pt x="337" y="162"/>
                  </a:lnTo>
                  <a:lnTo>
                    <a:pt x="343" y="158"/>
                  </a:lnTo>
                  <a:lnTo>
                    <a:pt x="350" y="155"/>
                  </a:lnTo>
                  <a:lnTo>
                    <a:pt x="350" y="148"/>
                  </a:lnTo>
                  <a:lnTo>
                    <a:pt x="347" y="141"/>
                  </a:lnTo>
                  <a:lnTo>
                    <a:pt x="350" y="128"/>
                  </a:lnTo>
                  <a:lnTo>
                    <a:pt x="355" y="123"/>
                  </a:lnTo>
                  <a:lnTo>
                    <a:pt x="364" y="119"/>
                  </a:lnTo>
                  <a:lnTo>
                    <a:pt x="377" y="117"/>
                  </a:lnTo>
                  <a:lnTo>
                    <a:pt x="387" y="112"/>
                  </a:lnTo>
                  <a:lnTo>
                    <a:pt x="385" y="106"/>
                  </a:lnTo>
                  <a:lnTo>
                    <a:pt x="384" y="98"/>
                  </a:lnTo>
                  <a:lnTo>
                    <a:pt x="390" y="86"/>
                  </a:lnTo>
                  <a:lnTo>
                    <a:pt x="397" y="73"/>
                  </a:lnTo>
                  <a:lnTo>
                    <a:pt x="396" y="41"/>
                  </a:lnTo>
                  <a:lnTo>
                    <a:pt x="384" y="21"/>
                  </a:lnTo>
                  <a:lnTo>
                    <a:pt x="370" y="16"/>
                  </a:lnTo>
                  <a:lnTo>
                    <a:pt x="361" y="6"/>
                  </a:lnTo>
                  <a:lnTo>
                    <a:pt x="346" y="3"/>
                  </a:lnTo>
                  <a:lnTo>
                    <a:pt x="333" y="6"/>
                  </a:lnTo>
                  <a:lnTo>
                    <a:pt x="336" y="0"/>
                  </a:lnTo>
                  <a:lnTo>
                    <a:pt x="326" y="10"/>
                  </a:lnTo>
                  <a:lnTo>
                    <a:pt x="318" y="25"/>
                  </a:lnTo>
                  <a:lnTo>
                    <a:pt x="306" y="28"/>
                  </a:lnTo>
                  <a:lnTo>
                    <a:pt x="296" y="35"/>
                  </a:lnTo>
                  <a:lnTo>
                    <a:pt x="288" y="41"/>
                  </a:lnTo>
                  <a:lnTo>
                    <a:pt x="283" y="41"/>
                  </a:lnTo>
                  <a:lnTo>
                    <a:pt x="283" y="47"/>
                  </a:lnTo>
                  <a:lnTo>
                    <a:pt x="277" y="47"/>
                  </a:lnTo>
                  <a:lnTo>
                    <a:pt x="268" y="45"/>
                  </a:lnTo>
                  <a:lnTo>
                    <a:pt x="260" y="47"/>
                  </a:lnTo>
                  <a:lnTo>
                    <a:pt x="254" y="54"/>
                  </a:lnTo>
                  <a:lnTo>
                    <a:pt x="244" y="59"/>
                  </a:lnTo>
                  <a:lnTo>
                    <a:pt x="241" y="62"/>
                  </a:lnTo>
                  <a:lnTo>
                    <a:pt x="239" y="64"/>
                  </a:lnTo>
                  <a:lnTo>
                    <a:pt x="237" y="65"/>
                  </a:lnTo>
                  <a:lnTo>
                    <a:pt x="230" y="73"/>
                  </a:lnTo>
                  <a:lnTo>
                    <a:pt x="223" y="82"/>
                  </a:lnTo>
                  <a:lnTo>
                    <a:pt x="210" y="89"/>
                  </a:lnTo>
                  <a:lnTo>
                    <a:pt x="209" y="94"/>
                  </a:lnTo>
                  <a:lnTo>
                    <a:pt x="206" y="94"/>
                  </a:lnTo>
                  <a:lnTo>
                    <a:pt x="200" y="106"/>
                  </a:lnTo>
                  <a:lnTo>
                    <a:pt x="204" y="119"/>
                  </a:lnTo>
                  <a:lnTo>
                    <a:pt x="210" y="121"/>
                  </a:lnTo>
                  <a:lnTo>
                    <a:pt x="219" y="124"/>
                  </a:lnTo>
                  <a:lnTo>
                    <a:pt x="222" y="130"/>
                  </a:lnTo>
                  <a:lnTo>
                    <a:pt x="226" y="138"/>
                  </a:lnTo>
                  <a:lnTo>
                    <a:pt x="239" y="138"/>
                  </a:lnTo>
                  <a:lnTo>
                    <a:pt x="251" y="135"/>
                  </a:lnTo>
                  <a:lnTo>
                    <a:pt x="258" y="133"/>
                  </a:lnTo>
                  <a:lnTo>
                    <a:pt x="264" y="138"/>
                  </a:lnTo>
                  <a:lnTo>
                    <a:pt x="267" y="147"/>
                  </a:lnTo>
                  <a:lnTo>
                    <a:pt x="262" y="154"/>
                  </a:lnTo>
                  <a:lnTo>
                    <a:pt x="256" y="154"/>
                  </a:lnTo>
                  <a:lnTo>
                    <a:pt x="250" y="154"/>
                  </a:lnTo>
                  <a:lnTo>
                    <a:pt x="246" y="152"/>
                  </a:lnTo>
                  <a:lnTo>
                    <a:pt x="242" y="154"/>
                  </a:lnTo>
                  <a:lnTo>
                    <a:pt x="239" y="158"/>
                  </a:lnTo>
                  <a:lnTo>
                    <a:pt x="241" y="168"/>
                  </a:lnTo>
                  <a:lnTo>
                    <a:pt x="241" y="178"/>
                  </a:lnTo>
                  <a:lnTo>
                    <a:pt x="244" y="192"/>
                  </a:lnTo>
                  <a:lnTo>
                    <a:pt x="244" y="197"/>
                  </a:lnTo>
                  <a:lnTo>
                    <a:pt x="244" y="200"/>
                  </a:lnTo>
                  <a:lnTo>
                    <a:pt x="244" y="208"/>
                  </a:lnTo>
                  <a:lnTo>
                    <a:pt x="237" y="208"/>
                  </a:lnTo>
                  <a:lnTo>
                    <a:pt x="231" y="208"/>
                  </a:lnTo>
                  <a:lnTo>
                    <a:pt x="231" y="210"/>
                  </a:lnTo>
                  <a:lnTo>
                    <a:pt x="231" y="214"/>
                  </a:lnTo>
                  <a:lnTo>
                    <a:pt x="231" y="219"/>
                  </a:lnTo>
                  <a:lnTo>
                    <a:pt x="231" y="227"/>
                  </a:lnTo>
                  <a:lnTo>
                    <a:pt x="230" y="233"/>
                  </a:lnTo>
                  <a:lnTo>
                    <a:pt x="217" y="242"/>
                  </a:lnTo>
                  <a:lnTo>
                    <a:pt x="210" y="238"/>
                  </a:lnTo>
                  <a:lnTo>
                    <a:pt x="204" y="233"/>
                  </a:lnTo>
                  <a:lnTo>
                    <a:pt x="191" y="230"/>
                  </a:lnTo>
                  <a:lnTo>
                    <a:pt x="183" y="225"/>
                  </a:lnTo>
                  <a:lnTo>
                    <a:pt x="172" y="225"/>
                  </a:lnTo>
                  <a:lnTo>
                    <a:pt x="168" y="235"/>
                  </a:lnTo>
                  <a:lnTo>
                    <a:pt x="166" y="247"/>
                  </a:lnTo>
                  <a:lnTo>
                    <a:pt x="147" y="266"/>
                  </a:lnTo>
                  <a:lnTo>
                    <a:pt x="139" y="268"/>
                  </a:lnTo>
                  <a:lnTo>
                    <a:pt x="130" y="268"/>
                  </a:lnTo>
                  <a:lnTo>
                    <a:pt x="117" y="268"/>
                  </a:lnTo>
                  <a:lnTo>
                    <a:pt x="114" y="254"/>
                  </a:lnTo>
                  <a:lnTo>
                    <a:pt x="125" y="250"/>
                  </a:lnTo>
                  <a:lnTo>
                    <a:pt x="135" y="248"/>
                  </a:lnTo>
                  <a:lnTo>
                    <a:pt x="138" y="240"/>
                  </a:lnTo>
                  <a:lnTo>
                    <a:pt x="138" y="230"/>
                  </a:lnTo>
                  <a:lnTo>
                    <a:pt x="150" y="216"/>
                  </a:lnTo>
                  <a:lnTo>
                    <a:pt x="156" y="209"/>
                  </a:lnTo>
                  <a:lnTo>
                    <a:pt x="152" y="187"/>
                  </a:lnTo>
                  <a:lnTo>
                    <a:pt x="147" y="182"/>
                  </a:lnTo>
                  <a:lnTo>
                    <a:pt x="131" y="178"/>
                  </a:lnTo>
                  <a:lnTo>
                    <a:pt x="126" y="178"/>
                  </a:lnTo>
                  <a:lnTo>
                    <a:pt x="121" y="181"/>
                  </a:lnTo>
                  <a:lnTo>
                    <a:pt x="110" y="182"/>
                  </a:lnTo>
                  <a:lnTo>
                    <a:pt x="102" y="181"/>
                  </a:lnTo>
                  <a:lnTo>
                    <a:pt x="100" y="173"/>
                  </a:lnTo>
                  <a:lnTo>
                    <a:pt x="101" y="165"/>
                  </a:lnTo>
                  <a:lnTo>
                    <a:pt x="106" y="155"/>
                  </a:lnTo>
                  <a:lnTo>
                    <a:pt x="100" y="152"/>
                  </a:lnTo>
                  <a:lnTo>
                    <a:pt x="91" y="154"/>
                  </a:lnTo>
                  <a:lnTo>
                    <a:pt x="83" y="154"/>
                  </a:lnTo>
                  <a:lnTo>
                    <a:pt x="79" y="155"/>
                  </a:lnTo>
                  <a:lnTo>
                    <a:pt x="76" y="158"/>
                  </a:lnTo>
                  <a:lnTo>
                    <a:pt x="72" y="162"/>
                  </a:lnTo>
                  <a:lnTo>
                    <a:pt x="71" y="168"/>
                  </a:lnTo>
                  <a:lnTo>
                    <a:pt x="71" y="178"/>
                  </a:lnTo>
                  <a:lnTo>
                    <a:pt x="79" y="182"/>
                  </a:lnTo>
                  <a:lnTo>
                    <a:pt x="84" y="186"/>
                  </a:lnTo>
                  <a:lnTo>
                    <a:pt x="93" y="187"/>
                  </a:lnTo>
                  <a:lnTo>
                    <a:pt x="87" y="192"/>
                  </a:lnTo>
                  <a:lnTo>
                    <a:pt x="83" y="192"/>
                  </a:lnTo>
                  <a:lnTo>
                    <a:pt x="79" y="192"/>
                  </a:lnTo>
                  <a:lnTo>
                    <a:pt x="73" y="192"/>
                  </a:lnTo>
                  <a:lnTo>
                    <a:pt x="70" y="192"/>
                  </a:lnTo>
                  <a:lnTo>
                    <a:pt x="66" y="192"/>
                  </a:lnTo>
                  <a:lnTo>
                    <a:pt x="66" y="206"/>
                  </a:lnTo>
                  <a:lnTo>
                    <a:pt x="68" y="217"/>
                  </a:lnTo>
                  <a:lnTo>
                    <a:pt x="71" y="225"/>
                  </a:lnTo>
                  <a:lnTo>
                    <a:pt x="79" y="235"/>
                  </a:lnTo>
                  <a:lnTo>
                    <a:pt x="79" y="251"/>
                  </a:lnTo>
                  <a:lnTo>
                    <a:pt x="73" y="262"/>
                  </a:lnTo>
                  <a:lnTo>
                    <a:pt x="73" y="268"/>
                  </a:lnTo>
                  <a:lnTo>
                    <a:pt x="72" y="273"/>
                  </a:lnTo>
                  <a:lnTo>
                    <a:pt x="70" y="278"/>
                  </a:lnTo>
                  <a:lnTo>
                    <a:pt x="66" y="282"/>
                  </a:lnTo>
                  <a:lnTo>
                    <a:pt x="55" y="289"/>
                  </a:lnTo>
                  <a:lnTo>
                    <a:pt x="52" y="298"/>
                  </a:lnTo>
                  <a:lnTo>
                    <a:pt x="51" y="303"/>
                  </a:lnTo>
                  <a:lnTo>
                    <a:pt x="52" y="308"/>
                  </a:lnTo>
                  <a:lnTo>
                    <a:pt x="52" y="312"/>
                  </a:lnTo>
                  <a:lnTo>
                    <a:pt x="52" y="317"/>
                  </a:lnTo>
                  <a:lnTo>
                    <a:pt x="48" y="324"/>
                  </a:lnTo>
                  <a:lnTo>
                    <a:pt x="43" y="324"/>
                  </a:lnTo>
                  <a:lnTo>
                    <a:pt x="33" y="323"/>
                  </a:lnTo>
                  <a:lnTo>
                    <a:pt x="27" y="325"/>
                  </a:lnTo>
                  <a:lnTo>
                    <a:pt x="27" y="335"/>
                  </a:lnTo>
                  <a:lnTo>
                    <a:pt x="27" y="338"/>
                  </a:lnTo>
                  <a:lnTo>
                    <a:pt x="27" y="340"/>
                  </a:lnTo>
                  <a:lnTo>
                    <a:pt x="21" y="345"/>
                  </a:lnTo>
                  <a:lnTo>
                    <a:pt x="18" y="352"/>
                  </a:lnTo>
                  <a:lnTo>
                    <a:pt x="9" y="358"/>
                  </a:lnTo>
                  <a:lnTo>
                    <a:pt x="10" y="362"/>
                  </a:lnTo>
                  <a:lnTo>
                    <a:pt x="12" y="371"/>
                  </a:lnTo>
                  <a:lnTo>
                    <a:pt x="7" y="388"/>
                  </a:lnTo>
                  <a:lnTo>
                    <a:pt x="10" y="392"/>
                  </a:lnTo>
                  <a:lnTo>
                    <a:pt x="0" y="409"/>
                  </a:lnTo>
                  <a:lnTo>
                    <a:pt x="5" y="400"/>
                  </a:lnTo>
                  <a:lnTo>
                    <a:pt x="5" y="403"/>
                  </a:lnTo>
                  <a:lnTo>
                    <a:pt x="8" y="417"/>
                  </a:lnTo>
                  <a:lnTo>
                    <a:pt x="19" y="418"/>
                  </a:lnTo>
                  <a:lnTo>
                    <a:pt x="30" y="419"/>
                  </a:lnTo>
                  <a:lnTo>
                    <a:pt x="30" y="430"/>
                  </a:lnTo>
                  <a:lnTo>
                    <a:pt x="33" y="441"/>
                  </a:lnTo>
                  <a:lnTo>
                    <a:pt x="33" y="449"/>
                  </a:lnTo>
                  <a:lnTo>
                    <a:pt x="40" y="451"/>
                  </a:lnTo>
                  <a:lnTo>
                    <a:pt x="52" y="452"/>
                  </a:lnTo>
                  <a:lnTo>
                    <a:pt x="63" y="455"/>
                  </a:lnTo>
                  <a:lnTo>
                    <a:pt x="76" y="459"/>
                  </a:lnTo>
                  <a:lnTo>
                    <a:pt x="83" y="466"/>
                  </a:lnTo>
                  <a:lnTo>
                    <a:pt x="91" y="469"/>
                  </a:lnTo>
                  <a:lnTo>
                    <a:pt x="94" y="479"/>
                  </a:lnTo>
                  <a:lnTo>
                    <a:pt x="102" y="481"/>
                  </a:lnTo>
                  <a:lnTo>
                    <a:pt x="112" y="481"/>
                  </a:lnTo>
                  <a:lnTo>
                    <a:pt x="127" y="479"/>
                  </a:lnTo>
                  <a:lnTo>
                    <a:pt x="137" y="477"/>
                  </a:lnTo>
                  <a:lnTo>
                    <a:pt x="146" y="477"/>
                  </a:lnTo>
                  <a:lnTo>
                    <a:pt x="158" y="482"/>
                  </a:lnTo>
                  <a:lnTo>
                    <a:pt x="163" y="492"/>
                  </a:lnTo>
                  <a:lnTo>
                    <a:pt x="167" y="499"/>
                  </a:lnTo>
                  <a:lnTo>
                    <a:pt x="172" y="506"/>
                  </a:lnTo>
                  <a:lnTo>
                    <a:pt x="189" y="506"/>
                  </a:lnTo>
                  <a:lnTo>
                    <a:pt x="198" y="494"/>
                  </a:lnTo>
                  <a:lnTo>
                    <a:pt x="209" y="481"/>
                  </a:lnTo>
                  <a:lnTo>
                    <a:pt x="212" y="472"/>
                  </a:lnTo>
                  <a:lnTo>
                    <a:pt x="217" y="466"/>
                  </a:lnTo>
                  <a:lnTo>
                    <a:pt x="223" y="465"/>
                  </a:lnTo>
                  <a:lnTo>
                    <a:pt x="231" y="465"/>
                  </a:lnTo>
                  <a:lnTo>
                    <a:pt x="247" y="455"/>
                  </a:lnTo>
                  <a:lnTo>
                    <a:pt x="254" y="447"/>
                  </a:lnTo>
                  <a:lnTo>
                    <a:pt x="264" y="441"/>
                  </a:lnTo>
                  <a:lnTo>
                    <a:pt x="276" y="444"/>
                  </a:lnTo>
                  <a:lnTo>
                    <a:pt x="283" y="459"/>
                  </a:lnTo>
                  <a:lnTo>
                    <a:pt x="283" y="469"/>
                  </a:lnTo>
                  <a:lnTo>
                    <a:pt x="279" y="469"/>
                  </a:lnTo>
                  <a:lnTo>
                    <a:pt x="270" y="469"/>
                  </a:lnTo>
                  <a:lnTo>
                    <a:pt x="258" y="471"/>
                  </a:lnTo>
                  <a:lnTo>
                    <a:pt x="255" y="482"/>
                  </a:lnTo>
                  <a:lnTo>
                    <a:pt x="269" y="485"/>
                  </a:lnTo>
                  <a:lnTo>
                    <a:pt x="280" y="489"/>
                  </a:lnTo>
                  <a:lnTo>
                    <a:pt x="292" y="489"/>
                  </a:lnTo>
                  <a:lnTo>
                    <a:pt x="302" y="487"/>
                  </a:lnTo>
                  <a:lnTo>
                    <a:pt x="313" y="481"/>
                  </a:lnTo>
                  <a:lnTo>
                    <a:pt x="321" y="471"/>
                  </a:lnTo>
                  <a:lnTo>
                    <a:pt x="326" y="465"/>
                  </a:lnTo>
                  <a:lnTo>
                    <a:pt x="330" y="462"/>
                  </a:lnTo>
                  <a:lnTo>
                    <a:pt x="337" y="464"/>
                  </a:lnTo>
                  <a:lnTo>
                    <a:pt x="343" y="469"/>
                  </a:lnTo>
                  <a:lnTo>
                    <a:pt x="350" y="475"/>
                  </a:lnTo>
                  <a:lnTo>
                    <a:pt x="359" y="479"/>
                  </a:lnTo>
                  <a:lnTo>
                    <a:pt x="375" y="476"/>
                  </a:lnTo>
                  <a:lnTo>
                    <a:pt x="380" y="469"/>
                  </a:lnTo>
                  <a:lnTo>
                    <a:pt x="389" y="466"/>
                  </a:lnTo>
                  <a:lnTo>
                    <a:pt x="400" y="466"/>
                  </a:lnTo>
                  <a:lnTo>
                    <a:pt x="413" y="466"/>
                  </a:lnTo>
                  <a:lnTo>
                    <a:pt x="427" y="466"/>
                  </a:lnTo>
                  <a:lnTo>
                    <a:pt x="433" y="466"/>
                  </a:lnTo>
                  <a:lnTo>
                    <a:pt x="440" y="466"/>
                  </a:lnTo>
                  <a:lnTo>
                    <a:pt x="451" y="469"/>
                  </a:lnTo>
                  <a:lnTo>
                    <a:pt x="461" y="476"/>
                  </a:lnTo>
                  <a:lnTo>
                    <a:pt x="472" y="473"/>
                  </a:lnTo>
                  <a:lnTo>
                    <a:pt x="484" y="469"/>
                  </a:lnTo>
                  <a:lnTo>
                    <a:pt x="492" y="471"/>
                  </a:lnTo>
                  <a:lnTo>
                    <a:pt x="493" y="465"/>
                  </a:lnTo>
                  <a:lnTo>
                    <a:pt x="501" y="448"/>
                  </a:lnTo>
                  <a:lnTo>
                    <a:pt x="520" y="423"/>
                  </a:lnTo>
                  <a:lnTo>
                    <a:pt x="511" y="436"/>
                  </a:lnTo>
                </a:path>
              </a:pathLst>
            </a:custGeom>
            <a:solidFill>
              <a:srgbClr val="339933"/>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40" name="Freeform 26"/>
            <p:cNvSpPr>
              <a:spLocks/>
            </p:cNvSpPr>
            <p:nvPr/>
          </p:nvSpPr>
          <p:spPr bwMode="auto">
            <a:xfrm>
              <a:off x="3917950" y="2343166"/>
              <a:ext cx="347663" cy="466736"/>
            </a:xfrm>
            <a:custGeom>
              <a:avLst/>
              <a:gdLst>
                <a:gd name="T0" fmla="*/ 2147483647 w 219"/>
                <a:gd name="T1" fmla="*/ 2147483647 h 294"/>
                <a:gd name="T2" fmla="*/ 2147483647 w 219"/>
                <a:gd name="T3" fmla="*/ 2147483647 h 294"/>
                <a:gd name="T4" fmla="*/ 2147483647 w 219"/>
                <a:gd name="T5" fmla="*/ 2147483647 h 294"/>
                <a:gd name="T6" fmla="*/ 2147483647 w 219"/>
                <a:gd name="T7" fmla="*/ 2147483647 h 294"/>
                <a:gd name="T8" fmla="*/ 2147483647 w 219"/>
                <a:gd name="T9" fmla="*/ 2147483647 h 294"/>
                <a:gd name="T10" fmla="*/ 2147483647 w 219"/>
                <a:gd name="T11" fmla="*/ 2147483647 h 294"/>
                <a:gd name="T12" fmla="*/ 2147483647 w 219"/>
                <a:gd name="T13" fmla="*/ 2147483647 h 294"/>
                <a:gd name="T14" fmla="*/ 2147483647 w 219"/>
                <a:gd name="T15" fmla="*/ 2147483647 h 294"/>
                <a:gd name="T16" fmla="*/ 2147483647 w 219"/>
                <a:gd name="T17" fmla="*/ 2147483647 h 294"/>
                <a:gd name="T18" fmla="*/ 2147483647 w 219"/>
                <a:gd name="T19" fmla="*/ 2147483647 h 294"/>
                <a:gd name="T20" fmla="*/ 2147483647 w 219"/>
                <a:gd name="T21" fmla="*/ 0 h 294"/>
                <a:gd name="T22" fmla="*/ 2147483647 w 219"/>
                <a:gd name="T23" fmla="*/ 2147483647 h 294"/>
                <a:gd name="T24" fmla="*/ 2147483647 w 219"/>
                <a:gd name="T25" fmla="*/ 2147483647 h 294"/>
                <a:gd name="T26" fmla="*/ 2147483647 w 219"/>
                <a:gd name="T27" fmla="*/ 2147483647 h 294"/>
                <a:gd name="T28" fmla="*/ 2147483647 w 219"/>
                <a:gd name="T29" fmla="*/ 2147483647 h 294"/>
                <a:gd name="T30" fmla="*/ 2147483647 w 219"/>
                <a:gd name="T31" fmla="*/ 2147483647 h 294"/>
                <a:gd name="T32" fmla="*/ 2147483647 w 219"/>
                <a:gd name="T33" fmla="*/ 2147483647 h 294"/>
                <a:gd name="T34" fmla="*/ 2147483647 w 219"/>
                <a:gd name="T35" fmla="*/ 2147483647 h 294"/>
                <a:gd name="T36" fmla="*/ 2147483647 w 219"/>
                <a:gd name="T37" fmla="*/ 2147483647 h 294"/>
                <a:gd name="T38" fmla="*/ 2147483647 w 219"/>
                <a:gd name="T39" fmla="*/ 2147483647 h 294"/>
                <a:gd name="T40" fmla="*/ 2147483647 w 219"/>
                <a:gd name="T41" fmla="*/ 2147483647 h 294"/>
                <a:gd name="T42" fmla="*/ 2147483647 w 219"/>
                <a:gd name="T43" fmla="*/ 2147483647 h 294"/>
                <a:gd name="T44" fmla="*/ 2147483647 w 219"/>
                <a:gd name="T45" fmla="*/ 2147483647 h 294"/>
                <a:gd name="T46" fmla="*/ 2147483647 w 219"/>
                <a:gd name="T47" fmla="*/ 2147483647 h 294"/>
                <a:gd name="T48" fmla="*/ 2147483647 w 219"/>
                <a:gd name="T49" fmla="*/ 2147483647 h 294"/>
                <a:gd name="T50" fmla="*/ 2147483647 w 219"/>
                <a:gd name="T51" fmla="*/ 2147483647 h 294"/>
                <a:gd name="T52" fmla="*/ 2147483647 w 219"/>
                <a:gd name="T53" fmla="*/ 2147483647 h 294"/>
                <a:gd name="T54" fmla="*/ 2147483647 w 219"/>
                <a:gd name="T55" fmla="*/ 2147483647 h 294"/>
                <a:gd name="T56" fmla="*/ 2147483647 w 219"/>
                <a:gd name="T57" fmla="*/ 2147483647 h 294"/>
                <a:gd name="T58" fmla="*/ 2147483647 w 219"/>
                <a:gd name="T59" fmla="*/ 2147483647 h 294"/>
                <a:gd name="T60" fmla="*/ 2147483647 w 219"/>
                <a:gd name="T61" fmla="*/ 2147483647 h 294"/>
                <a:gd name="T62" fmla="*/ 2147483647 w 219"/>
                <a:gd name="T63" fmla="*/ 2147483647 h 294"/>
                <a:gd name="T64" fmla="*/ 2147483647 w 219"/>
                <a:gd name="T65" fmla="*/ 2147483647 h 294"/>
                <a:gd name="T66" fmla="*/ 2147483647 w 219"/>
                <a:gd name="T67" fmla="*/ 2147483647 h 294"/>
                <a:gd name="T68" fmla="*/ 2147483647 w 219"/>
                <a:gd name="T69" fmla="*/ 2147483647 h 294"/>
                <a:gd name="T70" fmla="*/ 2147483647 w 219"/>
                <a:gd name="T71" fmla="*/ 2147483647 h 294"/>
                <a:gd name="T72" fmla="*/ 2147483647 w 219"/>
                <a:gd name="T73" fmla="*/ 2147483647 h 294"/>
                <a:gd name="T74" fmla="*/ 2147483647 w 219"/>
                <a:gd name="T75" fmla="*/ 2147483647 h 294"/>
                <a:gd name="T76" fmla="*/ 2147483647 w 219"/>
                <a:gd name="T77" fmla="*/ 2147483647 h 294"/>
                <a:gd name="T78" fmla="*/ 2147483647 w 219"/>
                <a:gd name="T79" fmla="*/ 2147483647 h 294"/>
                <a:gd name="T80" fmla="*/ 2147483647 w 219"/>
                <a:gd name="T81" fmla="*/ 2147483647 h 294"/>
                <a:gd name="T82" fmla="*/ 2147483647 w 219"/>
                <a:gd name="T83" fmla="*/ 2147483647 h 294"/>
                <a:gd name="T84" fmla="*/ 2147483647 w 219"/>
                <a:gd name="T85" fmla="*/ 2147483647 h 294"/>
                <a:gd name="T86" fmla="*/ 2147483647 w 219"/>
                <a:gd name="T87" fmla="*/ 2147483647 h 294"/>
                <a:gd name="T88" fmla="*/ 0 w 219"/>
                <a:gd name="T89" fmla="*/ 2147483647 h 294"/>
                <a:gd name="T90" fmla="*/ 0 w 219"/>
                <a:gd name="T91" fmla="*/ 2147483647 h 294"/>
                <a:gd name="T92" fmla="*/ 2147483647 w 219"/>
                <a:gd name="T93" fmla="*/ 2147483647 h 29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19"/>
                <a:gd name="T142" fmla="*/ 0 h 294"/>
                <a:gd name="T143" fmla="*/ 219 w 219"/>
                <a:gd name="T144" fmla="*/ 294 h 29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19" h="294">
                  <a:moveTo>
                    <a:pt x="5" y="92"/>
                  </a:moveTo>
                  <a:lnTo>
                    <a:pt x="10" y="89"/>
                  </a:lnTo>
                  <a:lnTo>
                    <a:pt x="20" y="84"/>
                  </a:lnTo>
                  <a:lnTo>
                    <a:pt x="33" y="82"/>
                  </a:lnTo>
                  <a:lnTo>
                    <a:pt x="45" y="84"/>
                  </a:lnTo>
                  <a:lnTo>
                    <a:pt x="52" y="87"/>
                  </a:lnTo>
                  <a:lnTo>
                    <a:pt x="60" y="92"/>
                  </a:lnTo>
                  <a:lnTo>
                    <a:pt x="73" y="86"/>
                  </a:lnTo>
                  <a:lnTo>
                    <a:pt x="80" y="80"/>
                  </a:lnTo>
                  <a:lnTo>
                    <a:pt x="88" y="76"/>
                  </a:lnTo>
                  <a:lnTo>
                    <a:pt x="95" y="76"/>
                  </a:lnTo>
                  <a:lnTo>
                    <a:pt x="101" y="76"/>
                  </a:lnTo>
                  <a:lnTo>
                    <a:pt x="106" y="62"/>
                  </a:lnTo>
                  <a:lnTo>
                    <a:pt x="106" y="42"/>
                  </a:lnTo>
                  <a:lnTo>
                    <a:pt x="106" y="31"/>
                  </a:lnTo>
                  <a:lnTo>
                    <a:pt x="114" y="26"/>
                  </a:lnTo>
                  <a:lnTo>
                    <a:pt x="123" y="26"/>
                  </a:lnTo>
                  <a:lnTo>
                    <a:pt x="131" y="27"/>
                  </a:lnTo>
                  <a:lnTo>
                    <a:pt x="139" y="24"/>
                  </a:lnTo>
                  <a:lnTo>
                    <a:pt x="140" y="14"/>
                  </a:lnTo>
                  <a:lnTo>
                    <a:pt x="142" y="5"/>
                  </a:lnTo>
                  <a:lnTo>
                    <a:pt x="156" y="0"/>
                  </a:lnTo>
                  <a:lnTo>
                    <a:pt x="163" y="4"/>
                  </a:lnTo>
                  <a:lnTo>
                    <a:pt x="169" y="13"/>
                  </a:lnTo>
                  <a:lnTo>
                    <a:pt x="182" y="28"/>
                  </a:lnTo>
                  <a:lnTo>
                    <a:pt x="190" y="37"/>
                  </a:lnTo>
                  <a:lnTo>
                    <a:pt x="201" y="37"/>
                  </a:lnTo>
                  <a:lnTo>
                    <a:pt x="215" y="42"/>
                  </a:lnTo>
                  <a:lnTo>
                    <a:pt x="218" y="53"/>
                  </a:lnTo>
                  <a:lnTo>
                    <a:pt x="213" y="66"/>
                  </a:lnTo>
                  <a:lnTo>
                    <a:pt x="203" y="79"/>
                  </a:lnTo>
                  <a:lnTo>
                    <a:pt x="193" y="101"/>
                  </a:lnTo>
                  <a:lnTo>
                    <a:pt x="187" y="115"/>
                  </a:lnTo>
                  <a:lnTo>
                    <a:pt x="181" y="127"/>
                  </a:lnTo>
                  <a:lnTo>
                    <a:pt x="182" y="141"/>
                  </a:lnTo>
                  <a:lnTo>
                    <a:pt x="187" y="151"/>
                  </a:lnTo>
                  <a:lnTo>
                    <a:pt x="193" y="162"/>
                  </a:lnTo>
                  <a:lnTo>
                    <a:pt x="183" y="173"/>
                  </a:lnTo>
                  <a:lnTo>
                    <a:pt x="168" y="174"/>
                  </a:lnTo>
                  <a:lnTo>
                    <a:pt x="161" y="186"/>
                  </a:lnTo>
                  <a:lnTo>
                    <a:pt x="156" y="195"/>
                  </a:lnTo>
                  <a:lnTo>
                    <a:pt x="176" y="213"/>
                  </a:lnTo>
                  <a:lnTo>
                    <a:pt x="170" y="212"/>
                  </a:lnTo>
                  <a:lnTo>
                    <a:pt x="159" y="203"/>
                  </a:lnTo>
                  <a:lnTo>
                    <a:pt x="164" y="207"/>
                  </a:lnTo>
                  <a:lnTo>
                    <a:pt x="168" y="210"/>
                  </a:lnTo>
                  <a:lnTo>
                    <a:pt x="185" y="218"/>
                  </a:lnTo>
                  <a:lnTo>
                    <a:pt x="193" y="220"/>
                  </a:lnTo>
                  <a:lnTo>
                    <a:pt x="203" y="224"/>
                  </a:lnTo>
                  <a:lnTo>
                    <a:pt x="210" y="232"/>
                  </a:lnTo>
                  <a:lnTo>
                    <a:pt x="210" y="238"/>
                  </a:lnTo>
                  <a:lnTo>
                    <a:pt x="210" y="248"/>
                  </a:lnTo>
                  <a:lnTo>
                    <a:pt x="211" y="256"/>
                  </a:lnTo>
                  <a:lnTo>
                    <a:pt x="211" y="262"/>
                  </a:lnTo>
                  <a:lnTo>
                    <a:pt x="206" y="265"/>
                  </a:lnTo>
                  <a:lnTo>
                    <a:pt x="201" y="267"/>
                  </a:lnTo>
                  <a:lnTo>
                    <a:pt x="198" y="277"/>
                  </a:lnTo>
                  <a:lnTo>
                    <a:pt x="197" y="289"/>
                  </a:lnTo>
                  <a:lnTo>
                    <a:pt x="193" y="293"/>
                  </a:lnTo>
                  <a:lnTo>
                    <a:pt x="180" y="293"/>
                  </a:lnTo>
                  <a:lnTo>
                    <a:pt x="173" y="280"/>
                  </a:lnTo>
                  <a:lnTo>
                    <a:pt x="174" y="273"/>
                  </a:lnTo>
                  <a:lnTo>
                    <a:pt x="173" y="269"/>
                  </a:lnTo>
                  <a:lnTo>
                    <a:pt x="167" y="271"/>
                  </a:lnTo>
                  <a:lnTo>
                    <a:pt x="163" y="263"/>
                  </a:lnTo>
                  <a:lnTo>
                    <a:pt x="159" y="256"/>
                  </a:lnTo>
                  <a:lnTo>
                    <a:pt x="150" y="256"/>
                  </a:lnTo>
                  <a:lnTo>
                    <a:pt x="148" y="256"/>
                  </a:lnTo>
                  <a:lnTo>
                    <a:pt x="147" y="256"/>
                  </a:lnTo>
                  <a:lnTo>
                    <a:pt x="140" y="256"/>
                  </a:lnTo>
                  <a:lnTo>
                    <a:pt x="133" y="256"/>
                  </a:lnTo>
                  <a:lnTo>
                    <a:pt x="125" y="251"/>
                  </a:lnTo>
                  <a:lnTo>
                    <a:pt x="119" y="251"/>
                  </a:lnTo>
                  <a:lnTo>
                    <a:pt x="118" y="259"/>
                  </a:lnTo>
                  <a:lnTo>
                    <a:pt x="112" y="262"/>
                  </a:lnTo>
                  <a:lnTo>
                    <a:pt x="105" y="265"/>
                  </a:lnTo>
                  <a:lnTo>
                    <a:pt x="93" y="259"/>
                  </a:lnTo>
                  <a:lnTo>
                    <a:pt x="84" y="244"/>
                  </a:lnTo>
                  <a:lnTo>
                    <a:pt x="78" y="223"/>
                  </a:lnTo>
                  <a:lnTo>
                    <a:pt x="75" y="209"/>
                  </a:lnTo>
                  <a:lnTo>
                    <a:pt x="63" y="194"/>
                  </a:lnTo>
                  <a:lnTo>
                    <a:pt x="55" y="189"/>
                  </a:lnTo>
                  <a:lnTo>
                    <a:pt x="47" y="183"/>
                  </a:lnTo>
                  <a:lnTo>
                    <a:pt x="41" y="169"/>
                  </a:lnTo>
                  <a:lnTo>
                    <a:pt x="35" y="155"/>
                  </a:lnTo>
                  <a:lnTo>
                    <a:pt x="25" y="138"/>
                  </a:lnTo>
                  <a:lnTo>
                    <a:pt x="15" y="131"/>
                  </a:lnTo>
                  <a:lnTo>
                    <a:pt x="7" y="124"/>
                  </a:lnTo>
                  <a:lnTo>
                    <a:pt x="0" y="101"/>
                  </a:lnTo>
                  <a:lnTo>
                    <a:pt x="0" y="97"/>
                  </a:lnTo>
                  <a:lnTo>
                    <a:pt x="0" y="94"/>
                  </a:lnTo>
                  <a:lnTo>
                    <a:pt x="0" y="92"/>
                  </a:lnTo>
                  <a:lnTo>
                    <a:pt x="5" y="86"/>
                  </a:lnTo>
                  <a:lnTo>
                    <a:pt x="5" y="92"/>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79912" name="TextBox 40"/>
            <p:cNvSpPr txBox="1">
              <a:spLocks noChangeArrowheads="1"/>
            </p:cNvSpPr>
            <p:nvPr/>
          </p:nvSpPr>
          <p:spPr bwMode="auto">
            <a:xfrm>
              <a:off x="4038600" y="21336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N1</a:t>
              </a:r>
            </a:p>
          </p:txBody>
        </p:sp>
        <p:sp>
          <p:nvSpPr>
            <p:cNvPr id="79913" name="TextBox 41"/>
            <p:cNvSpPr txBox="1">
              <a:spLocks noChangeArrowheads="1"/>
            </p:cNvSpPr>
            <p:nvPr/>
          </p:nvSpPr>
          <p:spPr bwMode="auto">
            <a:xfrm>
              <a:off x="4459287" y="28194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N2</a:t>
              </a:r>
            </a:p>
          </p:txBody>
        </p:sp>
        <p:sp>
          <p:nvSpPr>
            <p:cNvPr id="79914" name="TextBox 42"/>
            <p:cNvSpPr txBox="1">
              <a:spLocks noChangeArrowheads="1"/>
            </p:cNvSpPr>
            <p:nvPr/>
          </p:nvSpPr>
          <p:spPr bwMode="auto">
            <a:xfrm>
              <a:off x="5983287" y="2667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A2</a:t>
              </a:r>
            </a:p>
          </p:txBody>
        </p:sp>
        <p:sp>
          <p:nvSpPr>
            <p:cNvPr id="79915" name="TextBox 43"/>
            <p:cNvSpPr txBox="1">
              <a:spLocks noChangeArrowheads="1"/>
            </p:cNvSpPr>
            <p:nvPr/>
          </p:nvSpPr>
          <p:spPr bwMode="auto">
            <a:xfrm>
              <a:off x="5983287" y="31242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A1</a:t>
              </a:r>
            </a:p>
          </p:txBody>
        </p:sp>
        <p:sp>
          <p:nvSpPr>
            <p:cNvPr id="79916" name="TextBox 44"/>
            <p:cNvSpPr txBox="1">
              <a:spLocks noChangeArrowheads="1"/>
            </p:cNvSpPr>
            <p:nvPr/>
          </p:nvSpPr>
          <p:spPr bwMode="auto">
            <a:xfrm>
              <a:off x="4648200" y="35052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W3</a:t>
              </a:r>
            </a:p>
          </p:txBody>
        </p:sp>
        <p:sp>
          <p:nvSpPr>
            <p:cNvPr id="79917" name="TextBox 45"/>
            <p:cNvSpPr txBox="1">
              <a:spLocks noChangeArrowheads="1"/>
            </p:cNvSpPr>
            <p:nvPr/>
          </p:nvSpPr>
          <p:spPr bwMode="auto">
            <a:xfrm>
              <a:off x="4840287" y="37338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E2</a:t>
              </a:r>
            </a:p>
          </p:txBody>
        </p:sp>
        <p:sp>
          <p:nvSpPr>
            <p:cNvPr id="79918" name="TextBox 46"/>
            <p:cNvSpPr txBox="1">
              <a:spLocks noChangeArrowheads="1"/>
            </p:cNvSpPr>
            <p:nvPr/>
          </p:nvSpPr>
          <p:spPr bwMode="auto">
            <a:xfrm>
              <a:off x="5105400" y="32004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E1</a:t>
              </a:r>
            </a:p>
          </p:txBody>
        </p:sp>
        <p:sp>
          <p:nvSpPr>
            <p:cNvPr id="79919" name="TextBox 47"/>
            <p:cNvSpPr txBox="1">
              <a:spLocks noChangeArrowheads="1"/>
            </p:cNvSpPr>
            <p:nvPr/>
          </p:nvSpPr>
          <p:spPr bwMode="auto">
            <a:xfrm>
              <a:off x="3849687" y="2286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t>N3</a:t>
              </a:r>
            </a:p>
          </p:txBody>
        </p:sp>
        <p:sp>
          <p:nvSpPr>
            <p:cNvPr id="79920" name="TextBox 48"/>
            <p:cNvSpPr txBox="1">
              <a:spLocks noChangeArrowheads="1"/>
            </p:cNvSpPr>
            <p:nvPr/>
          </p:nvSpPr>
          <p:spPr bwMode="auto">
            <a:xfrm>
              <a:off x="3581400" y="36576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W2</a:t>
              </a:r>
            </a:p>
          </p:txBody>
        </p:sp>
        <p:sp>
          <p:nvSpPr>
            <p:cNvPr id="79921" name="TextBox 49"/>
            <p:cNvSpPr txBox="1">
              <a:spLocks noChangeArrowheads="1"/>
            </p:cNvSpPr>
            <p:nvPr/>
          </p:nvSpPr>
          <p:spPr bwMode="auto">
            <a:xfrm>
              <a:off x="4078287" y="33528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W1</a:t>
              </a:r>
            </a:p>
          </p:txBody>
        </p:sp>
        <p:sp>
          <p:nvSpPr>
            <p:cNvPr id="79922" name="TextBox 50"/>
            <p:cNvSpPr txBox="1">
              <a:spLocks noChangeArrowheads="1"/>
            </p:cNvSpPr>
            <p:nvPr/>
          </p:nvSpPr>
          <p:spPr bwMode="auto">
            <a:xfrm>
              <a:off x="3468687" y="28194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N2</a:t>
              </a:r>
            </a:p>
          </p:txBody>
        </p:sp>
        <p:sp>
          <p:nvSpPr>
            <p:cNvPr id="79923" name="TextBox 51"/>
            <p:cNvSpPr txBox="1">
              <a:spLocks noChangeArrowheads="1"/>
            </p:cNvSpPr>
            <p:nvPr/>
          </p:nvSpPr>
          <p:spPr bwMode="auto">
            <a:xfrm>
              <a:off x="4154487" y="51816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dirty="0">
                  <a:solidFill>
                    <a:schemeClr val="bg1"/>
                  </a:solidFill>
                </a:rPr>
                <a:t>S2</a:t>
              </a:r>
            </a:p>
          </p:txBody>
        </p:sp>
        <p:sp>
          <p:nvSpPr>
            <p:cNvPr id="79924" name="TextBox 52"/>
            <p:cNvSpPr txBox="1">
              <a:spLocks noChangeArrowheads="1"/>
            </p:cNvSpPr>
            <p:nvPr/>
          </p:nvSpPr>
          <p:spPr bwMode="auto">
            <a:xfrm>
              <a:off x="4154487" y="4495800"/>
              <a:ext cx="6096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dirty="0">
                  <a:solidFill>
                    <a:schemeClr val="bg1"/>
                  </a:solidFill>
                </a:rPr>
                <a:t>S1</a:t>
              </a:r>
            </a:p>
          </p:txBody>
        </p:sp>
      </p:grpSp>
      <p:sp>
        <p:nvSpPr>
          <p:cNvPr id="56" name="Rectangle 55"/>
          <p:cNvSpPr/>
          <p:nvPr/>
        </p:nvSpPr>
        <p:spPr>
          <a:xfrm>
            <a:off x="2667000" y="6324600"/>
            <a:ext cx="935038" cy="246063"/>
          </a:xfrm>
          <a:prstGeom prst="rect">
            <a:avLst/>
          </a:prstGeom>
        </p:spPr>
        <p:txBody>
          <a:bodyPr wrap="none">
            <a:spAutoFit/>
          </a:bodyPr>
          <a:lstStyle/>
          <a:p>
            <a:pPr eaLnBrk="1" hangingPunct="1">
              <a:defRPr/>
            </a:pPr>
            <a:r>
              <a:rPr lang="en-US" sz="1000" dirty="0">
                <a:solidFill>
                  <a:schemeClr val="tx2">
                    <a:lumMod val="60000"/>
                    <a:lumOff val="40000"/>
                  </a:schemeClr>
                </a:solidFill>
                <a:latin typeface="Arial" charset="0"/>
                <a:cs typeface="Arial" charset="0"/>
              </a:rPr>
              <a:t>Source – IEX</a:t>
            </a:r>
          </a:p>
        </p:txBody>
      </p:sp>
      <p:sp>
        <p:nvSpPr>
          <p:cNvPr id="57" name="TextBox 51"/>
          <p:cNvSpPr txBox="1">
            <a:spLocks noChangeArrowheads="1"/>
          </p:cNvSpPr>
          <p:nvPr/>
        </p:nvSpPr>
        <p:spPr bwMode="auto">
          <a:xfrm>
            <a:off x="6324600" y="5029205"/>
            <a:ext cx="381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dirty="0">
                <a:solidFill>
                  <a:schemeClr val="bg1"/>
                </a:solidFill>
              </a:rPr>
              <a:t>S3</a:t>
            </a:r>
          </a:p>
        </p:txBody>
      </p:sp>
      <p:sp>
        <p:nvSpPr>
          <p:cNvPr id="59" name="Slide Number Placeholder 3">
            <a:extLst>
              <a:ext uri="{FF2B5EF4-FFF2-40B4-BE49-F238E27FC236}">
                <a16:creationId xmlns:a16="http://schemas.microsoft.com/office/drawing/2014/main" xmlns="" id="{62AFE43E-4882-4BAD-9470-D361CEFB8400}"/>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22</a:t>
            </a:fld>
            <a:r>
              <a:rPr lang="en-US" altLang="en-US" sz="1200" dirty="0">
                <a:solidFill>
                  <a:schemeClr val="bg1"/>
                </a:solidFill>
              </a:rPr>
              <a:t> 	</a:t>
            </a:r>
          </a:p>
        </p:txBody>
      </p:sp>
    </p:spTree>
    <p:extLst>
      <p:ext uri="{BB962C8B-B14F-4D97-AF65-F5344CB8AC3E}">
        <p14:creationId xmlns:p14="http://schemas.microsoft.com/office/powerpoint/2010/main" val="1158162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graphicEl>
                                              <a:dgm id="{CA112CE0-B3DC-4E55-AA78-F6AA16DD65D9}"/>
                                            </p:graphicEl>
                                          </p:spTgt>
                                        </p:tgtEl>
                                        <p:attrNameLst>
                                          <p:attrName>style.visibility</p:attrName>
                                        </p:attrNameLst>
                                      </p:cBhvr>
                                      <p:to>
                                        <p:strVal val="visible"/>
                                      </p:to>
                                    </p:set>
                                    <p:animEffect transition="in" filter="fade">
                                      <p:cBhvr>
                                        <p:cTn id="7" dur="500"/>
                                        <p:tgtEl>
                                          <p:spTgt spid="6">
                                            <p:graphicEl>
                                              <a:dgm id="{CA112CE0-B3DC-4E55-AA78-F6AA16DD65D9}"/>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graphicEl>
                                              <a:dgm id="{31708853-B260-4247-BC51-15EB8744B6C4}"/>
                                            </p:graphicEl>
                                          </p:spTgt>
                                        </p:tgtEl>
                                        <p:attrNameLst>
                                          <p:attrName>style.visibility</p:attrName>
                                        </p:attrNameLst>
                                      </p:cBhvr>
                                      <p:to>
                                        <p:strVal val="visible"/>
                                      </p:to>
                                    </p:set>
                                    <p:animEffect transition="in" filter="fade">
                                      <p:cBhvr>
                                        <p:cTn id="12" dur="500"/>
                                        <p:tgtEl>
                                          <p:spTgt spid="6">
                                            <p:graphicEl>
                                              <a:dgm id="{31708853-B260-4247-BC51-15EB8744B6C4}"/>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graphicEl>
                                              <a:dgm id="{FFE19A26-B53E-4045-A755-988ABD0C4B5E}"/>
                                            </p:graphicEl>
                                          </p:spTgt>
                                        </p:tgtEl>
                                        <p:attrNameLst>
                                          <p:attrName>style.visibility</p:attrName>
                                        </p:attrNameLst>
                                      </p:cBhvr>
                                      <p:to>
                                        <p:strVal val="visible"/>
                                      </p:to>
                                    </p:set>
                                    <p:animEffect transition="in" filter="fade">
                                      <p:cBhvr>
                                        <p:cTn id="17" dur="500"/>
                                        <p:tgtEl>
                                          <p:spTgt spid="6">
                                            <p:graphicEl>
                                              <a:dgm id="{FFE19A26-B53E-4045-A755-988ABD0C4B5E}"/>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graphicEl>
                                              <a:dgm id="{E7FB47A5-ADB0-4940-A8B4-784C58855FC6}"/>
                                            </p:graphicEl>
                                          </p:spTgt>
                                        </p:tgtEl>
                                        <p:attrNameLst>
                                          <p:attrName>style.visibility</p:attrName>
                                        </p:attrNameLst>
                                      </p:cBhvr>
                                      <p:to>
                                        <p:strVal val="visible"/>
                                      </p:to>
                                    </p:set>
                                    <p:animEffect transition="in" filter="fade">
                                      <p:cBhvr>
                                        <p:cTn id="22" dur="500"/>
                                        <p:tgtEl>
                                          <p:spTgt spid="6">
                                            <p:graphicEl>
                                              <a:dgm id="{E7FB47A5-ADB0-4940-A8B4-784C58855FC6}"/>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graphicEl>
                                              <a:dgm id="{CEEDB147-5305-43CE-A1E9-12186A324769}"/>
                                            </p:graphicEl>
                                          </p:spTgt>
                                        </p:tgtEl>
                                        <p:attrNameLst>
                                          <p:attrName>style.visibility</p:attrName>
                                        </p:attrNameLst>
                                      </p:cBhvr>
                                      <p:to>
                                        <p:strVal val="visible"/>
                                      </p:to>
                                    </p:set>
                                    <p:animEffect transition="in" filter="fade">
                                      <p:cBhvr>
                                        <p:cTn id="27" dur="500"/>
                                        <p:tgtEl>
                                          <p:spTgt spid="6">
                                            <p:graphicEl>
                                              <a:dgm id="{CEEDB147-5305-43CE-A1E9-12186A32476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a:xfrm>
            <a:off x="228600" y="274638"/>
            <a:ext cx="8229600" cy="639762"/>
          </a:xfrm>
        </p:spPr>
        <p:txBody>
          <a:bodyPr>
            <a:normAutofit/>
          </a:bodyPr>
          <a:lstStyle/>
          <a:p>
            <a:pPr eaLnBrk="1" hangingPunct="1"/>
            <a:r>
              <a:rPr lang="en-US" altLang="en-US" sz="2800" b="1" dirty="0">
                <a:solidFill>
                  <a:schemeClr val="accent1">
                    <a:lumMod val="50000"/>
                  </a:schemeClr>
                </a:solidFill>
                <a:latin typeface="Calibri" panose="020F0502020204030204" pitchFamily="34" charset="0"/>
                <a:ea typeface="+mn-ea"/>
              </a:rPr>
              <a:t>Timeline- Day Ahead Market </a:t>
            </a:r>
          </a:p>
        </p:txBody>
      </p:sp>
      <p:grpSp>
        <p:nvGrpSpPr>
          <p:cNvPr id="79877" name="Group 43"/>
          <p:cNvGrpSpPr>
            <a:grpSpLocks/>
          </p:cNvGrpSpPr>
          <p:nvPr/>
        </p:nvGrpSpPr>
        <p:grpSpPr bwMode="auto">
          <a:xfrm>
            <a:off x="5562599" y="1430392"/>
            <a:ext cx="3624262" cy="4059237"/>
            <a:chOff x="3005138" y="1490659"/>
            <a:chExt cx="3624262" cy="4059333"/>
          </a:xfrm>
        </p:grpSpPr>
        <p:sp>
          <p:nvSpPr>
            <p:cNvPr id="8" name="Freeform 4"/>
            <p:cNvSpPr>
              <a:spLocks/>
            </p:cNvSpPr>
            <p:nvPr/>
          </p:nvSpPr>
          <p:spPr bwMode="auto">
            <a:xfrm>
              <a:off x="3738563" y="1490659"/>
              <a:ext cx="879475" cy="701692"/>
            </a:xfrm>
            <a:custGeom>
              <a:avLst/>
              <a:gdLst>
                <a:gd name="T0" fmla="*/ 199 w 554"/>
                <a:gd name="T1" fmla="*/ 430 h 442"/>
                <a:gd name="T2" fmla="*/ 213 w 554"/>
                <a:gd name="T3" fmla="*/ 398 h 442"/>
                <a:gd name="T4" fmla="*/ 239 w 554"/>
                <a:gd name="T5" fmla="*/ 380 h 442"/>
                <a:gd name="T6" fmla="*/ 256 w 554"/>
                <a:gd name="T7" fmla="*/ 359 h 442"/>
                <a:gd name="T8" fmla="*/ 305 w 554"/>
                <a:gd name="T9" fmla="*/ 368 h 442"/>
                <a:gd name="T10" fmla="*/ 331 w 554"/>
                <a:gd name="T11" fmla="*/ 378 h 442"/>
                <a:gd name="T12" fmla="*/ 352 w 554"/>
                <a:gd name="T13" fmla="*/ 396 h 442"/>
                <a:gd name="T14" fmla="*/ 377 w 554"/>
                <a:gd name="T15" fmla="*/ 403 h 442"/>
                <a:gd name="T16" fmla="*/ 403 w 554"/>
                <a:gd name="T17" fmla="*/ 405 h 442"/>
                <a:gd name="T18" fmla="*/ 423 w 554"/>
                <a:gd name="T19" fmla="*/ 407 h 442"/>
                <a:gd name="T20" fmla="*/ 436 w 554"/>
                <a:gd name="T21" fmla="*/ 427 h 442"/>
                <a:gd name="T22" fmla="*/ 463 w 554"/>
                <a:gd name="T23" fmla="*/ 423 h 442"/>
                <a:gd name="T24" fmla="*/ 487 w 554"/>
                <a:gd name="T25" fmla="*/ 392 h 442"/>
                <a:gd name="T26" fmla="*/ 471 w 554"/>
                <a:gd name="T27" fmla="*/ 355 h 442"/>
                <a:gd name="T28" fmla="*/ 437 w 554"/>
                <a:gd name="T29" fmla="*/ 339 h 442"/>
                <a:gd name="T30" fmla="*/ 440 w 554"/>
                <a:gd name="T31" fmla="*/ 314 h 442"/>
                <a:gd name="T32" fmla="*/ 450 w 554"/>
                <a:gd name="T33" fmla="*/ 278 h 442"/>
                <a:gd name="T34" fmla="*/ 491 w 554"/>
                <a:gd name="T35" fmla="*/ 272 h 442"/>
                <a:gd name="T36" fmla="*/ 495 w 554"/>
                <a:gd name="T37" fmla="*/ 241 h 442"/>
                <a:gd name="T38" fmla="*/ 513 w 554"/>
                <a:gd name="T39" fmla="*/ 230 h 442"/>
                <a:gd name="T40" fmla="*/ 526 w 554"/>
                <a:gd name="T41" fmla="*/ 216 h 442"/>
                <a:gd name="T42" fmla="*/ 552 w 554"/>
                <a:gd name="T43" fmla="*/ 169 h 442"/>
                <a:gd name="T44" fmla="*/ 516 w 554"/>
                <a:gd name="T45" fmla="*/ 129 h 442"/>
                <a:gd name="T46" fmla="*/ 480 w 554"/>
                <a:gd name="T47" fmla="*/ 114 h 442"/>
                <a:gd name="T48" fmla="*/ 449 w 554"/>
                <a:gd name="T49" fmla="*/ 124 h 442"/>
                <a:gd name="T50" fmla="*/ 421 w 554"/>
                <a:gd name="T51" fmla="*/ 124 h 442"/>
                <a:gd name="T52" fmla="*/ 376 w 554"/>
                <a:gd name="T53" fmla="*/ 146 h 442"/>
                <a:gd name="T54" fmla="*/ 359 w 554"/>
                <a:gd name="T55" fmla="*/ 151 h 442"/>
                <a:gd name="T56" fmla="*/ 341 w 554"/>
                <a:gd name="T57" fmla="*/ 136 h 442"/>
                <a:gd name="T58" fmla="*/ 309 w 554"/>
                <a:gd name="T59" fmla="*/ 125 h 442"/>
                <a:gd name="T60" fmla="*/ 285 w 554"/>
                <a:gd name="T61" fmla="*/ 85 h 442"/>
                <a:gd name="T62" fmla="*/ 242 w 554"/>
                <a:gd name="T63" fmla="*/ 56 h 442"/>
                <a:gd name="T64" fmla="*/ 201 w 554"/>
                <a:gd name="T65" fmla="*/ 3 h 442"/>
                <a:gd name="T66" fmla="*/ 160 w 554"/>
                <a:gd name="T67" fmla="*/ 14 h 442"/>
                <a:gd name="T68" fmla="*/ 142 w 554"/>
                <a:gd name="T69" fmla="*/ 3 h 442"/>
                <a:gd name="T70" fmla="*/ 92 w 554"/>
                <a:gd name="T71" fmla="*/ 21 h 442"/>
                <a:gd name="T72" fmla="*/ 88 w 554"/>
                <a:gd name="T73" fmla="*/ 35 h 442"/>
                <a:gd name="T74" fmla="*/ 63 w 554"/>
                <a:gd name="T75" fmla="*/ 29 h 442"/>
                <a:gd name="T76" fmla="*/ 37 w 554"/>
                <a:gd name="T77" fmla="*/ 43 h 442"/>
                <a:gd name="T78" fmla="*/ 15 w 554"/>
                <a:gd name="T79" fmla="*/ 55 h 442"/>
                <a:gd name="T80" fmla="*/ 0 w 554"/>
                <a:gd name="T81" fmla="*/ 73 h 442"/>
                <a:gd name="T82" fmla="*/ 17 w 554"/>
                <a:gd name="T83" fmla="*/ 100 h 442"/>
                <a:gd name="T84" fmla="*/ 50 w 554"/>
                <a:gd name="T85" fmla="*/ 124 h 442"/>
                <a:gd name="T86" fmla="*/ 85 w 554"/>
                <a:gd name="T87" fmla="*/ 143 h 442"/>
                <a:gd name="T88" fmla="*/ 83 w 554"/>
                <a:gd name="T89" fmla="*/ 163 h 442"/>
                <a:gd name="T90" fmla="*/ 105 w 554"/>
                <a:gd name="T91" fmla="*/ 176 h 442"/>
                <a:gd name="T92" fmla="*/ 90 w 554"/>
                <a:gd name="T93" fmla="*/ 206 h 442"/>
                <a:gd name="T94" fmla="*/ 53 w 554"/>
                <a:gd name="T95" fmla="*/ 234 h 442"/>
                <a:gd name="T96" fmla="*/ 59 w 554"/>
                <a:gd name="T97" fmla="*/ 286 h 442"/>
                <a:gd name="T98" fmla="*/ 63 w 554"/>
                <a:gd name="T99" fmla="*/ 335 h 442"/>
                <a:gd name="T100" fmla="*/ 77 w 554"/>
                <a:gd name="T101" fmla="*/ 359 h 442"/>
                <a:gd name="T102" fmla="*/ 120 w 554"/>
                <a:gd name="T103" fmla="*/ 387 h 442"/>
                <a:gd name="T104" fmla="*/ 139 w 554"/>
                <a:gd name="T105" fmla="*/ 392 h 442"/>
                <a:gd name="T106" fmla="*/ 137 w 554"/>
                <a:gd name="T107" fmla="*/ 409 h 442"/>
                <a:gd name="T108" fmla="*/ 170 w 554"/>
                <a:gd name="T109" fmla="*/ 423 h 44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554"/>
                <a:gd name="T166" fmla="*/ 0 h 442"/>
                <a:gd name="T167" fmla="*/ 554 w 554"/>
                <a:gd name="T168" fmla="*/ 442 h 44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554" h="442">
                  <a:moveTo>
                    <a:pt x="183" y="432"/>
                  </a:moveTo>
                  <a:lnTo>
                    <a:pt x="188" y="441"/>
                  </a:lnTo>
                  <a:lnTo>
                    <a:pt x="199" y="441"/>
                  </a:lnTo>
                  <a:lnTo>
                    <a:pt x="199" y="430"/>
                  </a:lnTo>
                  <a:lnTo>
                    <a:pt x="201" y="414"/>
                  </a:lnTo>
                  <a:lnTo>
                    <a:pt x="201" y="405"/>
                  </a:lnTo>
                  <a:lnTo>
                    <a:pt x="206" y="400"/>
                  </a:lnTo>
                  <a:lnTo>
                    <a:pt x="213" y="398"/>
                  </a:lnTo>
                  <a:lnTo>
                    <a:pt x="220" y="394"/>
                  </a:lnTo>
                  <a:lnTo>
                    <a:pt x="224" y="387"/>
                  </a:lnTo>
                  <a:lnTo>
                    <a:pt x="231" y="380"/>
                  </a:lnTo>
                  <a:lnTo>
                    <a:pt x="239" y="380"/>
                  </a:lnTo>
                  <a:lnTo>
                    <a:pt x="239" y="376"/>
                  </a:lnTo>
                  <a:lnTo>
                    <a:pt x="242" y="368"/>
                  </a:lnTo>
                  <a:lnTo>
                    <a:pt x="243" y="362"/>
                  </a:lnTo>
                  <a:lnTo>
                    <a:pt x="256" y="359"/>
                  </a:lnTo>
                  <a:lnTo>
                    <a:pt x="267" y="365"/>
                  </a:lnTo>
                  <a:lnTo>
                    <a:pt x="277" y="366"/>
                  </a:lnTo>
                  <a:lnTo>
                    <a:pt x="290" y="366"/>
                  </a:lnTo>
                  <a:lnTo>
                    <a:pt x="305" y="368"/>
                  </a:lnTo>
                  <a:lnTo>
                    <a:pt x="313" y="373"/>
                  </a:lnTo>
                  <a:lnTo>
                    <a:pt x="320" y="378"/>
                  </a:lnTo>
                  <a:lnTo>
                    <a:pt x="326" y="378"/>
                  </a:lnTo>
                  <a:lnTo>
                    <a:pt x="331" y="378"/>
                  </a:lnTo>
                  <a:lnTo>
                    <a:pt x="337" y="377"/>
                  </a:lnTo>
                  <a:lnTo>
                    <a:pt x="344" y="378"/>
                  </a:lnTo>
                  <a:lnTo>
                    <a:pt x="352" y="387"/>
                  </a:lnTo>
                  <a:lnTo>
                    <a:pt x="352" y="396"/>
                  </a:lnTo>
                  <a:lnTo>
                    <a:pt x="361" y="405"/>
                  </a:lnTo>
                  <a:lnTo>
                    <a:pt x="366" y="405"/>
                  </a:lnTo>
                  <a:lnTo>
                    <a:pt x="373" y="403"/>
                  </a:lnTo>
                  <a:lnTo>
                    <a:pt x="377" y="403"/>
                  </a:lnTo>
                  <a:lnTo>
                    <a:pt x="381" y="403"/>
                  </a:lnTo>
                  <a:lnTo>
                    <a:pt x="385" y="403"/>
                  </a:lnTo>
                  <a:lnTo>
                    <a:pt x="391" y="403"/>
                  </a:lnTo>
                  <a:lnTo>
                    <a:pt x="403" y="405"/>
                  </a:lnTo>
                  <a:lnTo>
                    <a:pt x="409" y="412"/>
                  </a:lnTo>
                  <a:lnTo>
                    <a:pt x="413" y="413"/>
                  </a:lnTo>
                  <a:lnTo>
                    <a:pt x="416" y="412"/>
                  </a:lnTo>
                  <a:lnTo>
                    <a:pt x="423" y="407"/>
                  </a:lnTo>
                  <a:lnTo>
                    <a:pt x="429" y="407"/>
                  </a:lnTo>
                  <a:lnTo>
                    <a:pt x="431" y="413"/>
                  </a:lnTo>
                  <a:lnTo>
                    <a:pt x="433" y="421"/>
                  </a:lnTo>
                  <a:lnTo>
                    <a:pt x="436" y="427"/>
                  </a:lnTo>
                  <a:lnTo>
                    <a:pt x="441" y="430"/>
                  </a:lnTo>
                  <a:lnTo>
                    <a:pt x="454" y="432"/>
                  </a:lnTo>
                  <a:lnTo>
                    <a:pt x="459" y="429"/>
                  </a:lnTo>
                  <a:lnTo>
                    <a:pt x="463" y="423"/>
                  </a:lnTo>
                  <a:lnTo>
                    <a:pt x="471" y="418"/>
                  </a:lnTo>
                  <a:lnTo>
                    <a:pt x="480" y="414"/>
                  </a:lnTo>
                  <a:lnTo>
                    <a:pt x="487" y="405"/>
                  </a:lnTo>
                  <a:lnTo>
                    <a:pt x="487" y="392"/>
                  </a:lnTo>
                  <a:lnTo>
                    <a:pt x="480" y="376"/>
                  </a:lnTo>
                  <a:lnTo>
                    <a:pt x="473" y="369"/>
                  </a:lnTo>
                  <a:lnTo>
                    <a:pt x="470" y="365"/>
                  </a:lnTo>
                  <a:lnTo>
                    <a:pt x="471" y="355"/>
                  </a:lnTo>
                  <a:lnTo>
                    <a:pt x="468" y="351"/>
                  </a:lnTo>
                  <a:lnTo>
                    <a:pt x="459" y="351"/>
                  </a:lnTo>
                  <a:lnTo>
                    <a:pt x="449" y="346"/>
                  </a:lnTo>
                  <a:lnTo>
                    <a:pt x="437" y="339"/>
                  </a:lnTo>
                  <a:lnTo>
                    <a:pt x="437" y="333"/>
                  </a:lnTo>
                  <a:lnTo>
                    <a:pt x="440" y="326"/>
                  </a:lnTo>
                  <a:lnTo>
                    <a:pt x="440" y="320"/>
                  </a:lnTo>
                  <a:lnTo>
                    <a:pt x="440" y="314"/>
                  </a:lnTo>
                  <a:lnTo>
                    <a:pt x="440" y="309"/>
                  </a:lnTo>
                  <a:lnTo>
                    <a:pt x="440" y="306"/>
                  </a:lnTo>
                  <a:lnTo>
                    <a:pt x="441" y="286"/>
                  </a:lnTo>
                  <a:lnTo>
                    <a:pt x="450" y="278"/>
                  </a:lnTo>
                  <a:lnTo>
                    <a:pt x="470" y="278"/>
                  </a:lnTo>
                  <a:lnTo>
                    <a:pt x="476" y="282"/>
                  </a:lnTo>
                  <a:lnTo>
                    <a:pt x="482" y="283"/>
                  </a:lnTo>
                  <a:lnTo>
                    <a:pt x="491" y="272"/>
                  </a:lnTo>
                  <a:lnTo>
                    <a:pt x="495" y="252"/>
                  </a:lnTo>
                  <a:lnTo>
                    <a:pt x="495" y="249"/>
                  </a:lnTo>
                  <a:lnTo>
                    <a:pt x="495" y="248"/>
                  </a:lnTo>
                  <a:lnTo>
                    <a:pt x="495" y="241"/>
                  </a:lnTo>
                  <a:lnTo>
                    <a:pt x="500" y="242"/>
                  </a:lnTo>
                  <a:lnTo>
                    <a:pt x="506" y="244"/>
                  </a:lnTo>
                  <a:lnTo>
                    <a:pt x="509" y="237"/>
                  </a:lnTo>
                  <a:lnTo>
                    <a:pt x="513" y="230"/>
                  </a:lnTo>
                  <a:lnTo>
                    <a:pt x="519" y="230"/>
                  </a:lnTo>
                  <a:lnTo>
                    <a:pt x="526" y="230"/>
                  </a:lnTo>
                  <a:lnTo>
                    <a:pt x="526" y="224"/>
                  </a:lnTo>
                  <a:lnTo>
                    <a:pt x="526" y="216"/>
                  </a:lnTo>
                  <a:lnTo>
                    <a:pt x="536" y="200"/>
                  </a:lnTo>
                  <a:lnTo>
                    <a:pt x="541" y="190"/>
                  </a:lnTo>
                  <a:lnTo>
                    <a:pt x="546" y="181"/>
                  </a:lnTo>
                  <a:lnTo>
                    <a:pt x="552" y="169"/>
                  </a:lnTo>
                  <a:lnTo>
                    <a:pt x="553" y="159"/>
                  </a:lnTo>
                  <a:lnTo>
                    <a:pt x="544" y="148"/>
                  </a:lnTo>
                  <a:lnTo>
                    <a:pt x="531" y="137"/>
                  </a:lnTo>
                  <a:lnTo>
                    <a:pt x="516" y="129"/>
                  </a:lnTo>
                  <a:lnTo>
                    <a:pt x="503" y="124"/>
                  </a:lnTo>
                  <a:lnTo>
                    <a:pt x="495" y="124"/>
                  </a:lnTo>
                  <a:lnTo>
                    <a:pt x="487" y="118"/>
                  </a:lnTo>
                  <a:lnTo>
                    <a:pt x="480" y="114"/>
                  </a:lnTo>
                  <a:lnTo>
                    <a:pt x="468" y="114"/>
                  </a:lnTo>
                  <a:lnTo>
                    <a:pt x="463" y="118"/>
                  </a:lnTo>
                  <a:lnTo>
                    <a:pt x="459" y="124"/>
                  </a:lnTo>
                  <a:lnTo>
                    <a:pt x="449" y="124"/>
                  </a:lnTo>
                  <a:lnTo>
                    <a:pt x="441" y="118"/>
                  </a:lnTo>
                  <a:lnTo>
                    <a:pt x="435" y="116"/>
                  </a:lnTo>
                  <a:lnTo>
                    <a:pt x="427" y="116"/>
                  </a:lnTo>
                  <a:lnTo>
                    <a:pt x="421" y="124"/>
                  </a:lnTo>
                  <a:lnTo>
                    <a:pt x="416" y="132"/>
                  </a:lnTo>
                  <a:lnTo>
                    <a:pt x="399" y="142"/>
                  </a:lnTo>
                  <a:lnTo>
                    <a:pt x="378" y="146"/>
                  </a:lnTo>
                  <a:lnTo>
                    <a:pt x="376" y="146"/>
                  </a:lnTo>
                  <a:lnTo>
                    <a:pt x="373" y="146"/>
                  </a:lnTo>
                  <a:lnTo>
                    <a:pt x="369" y="151"/>
                  </a:lnTo>
                  <a:lnTo>
                    <a:pt x="364" y="151"/>
                  </a:lnTo>
                  <a:lnTo>
                    <a:pt x="359" y="151"/>
                  </a:lnTo>
                  <a:lnTo>
                    <a:pt x="351" y="152"/>
                  </a:lnTo>
                  <a:lnTo>
                    <a:pt x="344" y="151"/>
                  </a:lnTo>
                  <a:lnTo>
                    <a:pt x="341" y="146"/>
                  </a:lnTo>
                  <a:lnTo>
                    <a:pt x="341" y="136"/>
                  </a:lnTo>
                  <a:lnTo>
                    <a:pt x="341" y="129"/>
                  </a:lnTo>
                  <a:lnTo>
                    <a:pt x="331" y="127"/>
                  </a:lnTo>
                  <a:lnTo>
                    <a:pt x="316" y="127"/>
                  </a:lnTo>
                  <a:lnTo>
                    <a:pt x="309" y="125"/>
                  </a:lnTo>
                  <a:lnTo>
                    <a:pt x="304" y="118"/>
                  </a:lnTo>
                  <a:lnTo>
                    <a:pt x="294" y="107"/>
                  </a:lnTo>
                  <a:lnTo>
                    <a:pt x="289" y="94"/>
                  </a:lnTo>
                  <a:lnTo>
                    <a:pt x="285" y="85"/>
                  </a:lnTo>
                  <a:lnTo>
                    <a:pt x="282" y="80"/>
                  </a:lnTo>
                  <a:lnTo>
                    <a:pt x="273" y="75"/>
                  </a:lnTo>
                  <a:lnTo>
                    <a:pt x="264" y="73"/>
                  </a:lnTo>
                  <a:lnTo>
                    <a:pt x="242" y="56"/>
                  </a:lnTo>
                  <a:lnTo>
                    <a:pt x="226" y="41"/>
                  </a:lnTo>
                  <a:lnTo>
                    <a:pt x="213" y="21"/>
                  </a:lnTo>
                  <a:lnTo>
                    <a:pt x="207" y="9"/>
                  </a:lnTo>
                  <a:lnTo>
                    <a:pt x="201" y="3"/>
                  </a:lnTo>
                  <a:lnTo>
                    <a:pt x="189" y="0"/>
                  </a:lnTo>
                  <a:lnTo>
                    <a:pt x="175" y="5"/>
                  </a:lnTo>
                  <a:lnTo>
                    <a:pt x="168" y="9"/>
                  </a:lnTo>
                  <a:lnTo>
                    <a:pt x="160" y="14"/>
                  </a:lnTo>
                  <a:lnTo>
                    <a:pt x="157" y="15"/>
                  </a:lnTo>
                  <a:lnTo>
                    <a:pt x="152" y="14"/>
                  </a:lnTo>
                  <a:lnTo>
                    <a:pt x="146" y="7"/>
                  </a:lnTo>
                  <a:lnTo>
                    <a:pt x="142" y="3"/>
                  </a:lnTo>
                  <a:lnTo>
                    <a:pt x="134" y="5"/>
                  </a:lnTo>
                  <a:lnTo>
                    <a:pt x="129" y="11"/>
                  </a:lnTo>
                  <a:lnTo>
                    <a:pt x="109" y="23"/>
                  </a:lnTo>
                  <a:lnTo>
                    <a:pt x="92" y="21"/>
                  </a:lnTo>
                  <a:lnTo>
                    <a:pt x="90" y="16"/>
                  </a:lnTo>
                  <a:lnTo>
                    <a:pt x="95" y="23"/>
                  </a:lnTo>
                  <a:lnTo>
                    <a:pt x="99" y="35"/>
                  </a:lnTo>
                  <a:lnTo>
                    <a:pt x="88" y="35"/>
                  </a:lnTo>
                  <a:lnTo>
                    <a:pt x="79" y="34"/>
                  </a:lnTo>
                  <a:lnTo>
                    <a:pt x="71" y="32"/>
                  </a:lnTo>
                  <a:lnTo>
                    <a:pt x="66" y="31"/>
                  </a:lnTo>
                  <a:lnTo>
                    <a:pt x="63" y="29"/>
                  </a:lnTo>
                  <a:lnTo>
                    <a:pt x="55" y="27"/>
                  </a:lnTo>
                  <a:lnTo>
                    <a:pt x="50" y="27"/>
                  </a:lnTo>
                  <a:lnTo>
                    <a:pt x="45" y="36"/>
                  </a:lnTo>
                  <a:lnTo>
                    <a:pt x="37" y="43"/>
                  </a:lnTo>
                  <a:lnTo>
                    <a:pt x="27" y="45"/>
                  </a:lnTo>
                  <a:lnTo>
                    <a:pt x="27" y="55"/>
                  </a:lnTo>
                  <a:lnTo>
                    <a:pt x="23" y="55"/>
                  </a:lnTo>
                  <a:lnTo>
                    <a:pt x="15" y="55"/>
                  </a:lnTo>
                  <a:lnTo>
                    <a:pt x="12" y="55"/>
                  </a:lnTo>
                  <a:lnTo>
                    <a:pt x="9" y="55"/>
                  </a:lnTo>
                  <a:lnTo>
                    <a:pt x="0" y="66"/>
                  </a:lnTo>
                  <a:lnTo>
                    <a:pt x="0" y="73"/>
                  </a:lnTo>
                  <a:lnTo>
                    <a:pt x="0" y="80"/>
                  </a:lnTo>
                  <a:lnTo>
                    <a:pt x="0" y="94"/>
                  </a:lnTo>
                  <a:lnTo>
                    <a:pt x="7" y="99"/>
                  </a:lnTo>
                  <a:lnTo>
                    <a:pt x="17" y="100"/>
                  </a:lnTo>
                  <a:lnTo>
                    <a:pt x="25" y="100"/>
                  </a:lnTo>
                  <a:lnTo>
                    <a:pt x="30" y="100"/>
                  </a:lnTo>
                  <a:lnTo>
                    <a:pt x="38" y="110"/>
                  </a:lnTo>
                  <a:lnTo>
                    <a:pt x="50" y="124"/>
                  </a:lnTo>
                  <a:lnTo>
                    <a:pt x="60" y="135"/>
                  </a:lnTo>
                  <a:lnTo>
                    <a:pt x="68" y="140"/>
                  </a:lnTo>
                  <a:lnTo>
                    <a:pt x="79" y="141"/>
                  </a:lnTo>
                  <a:lnTo>
                    <a:pt x="85" y="143"/>
                  </a:lnTo>
                  <a:lnTo>
                    <a:pt x="85" y="154"/>
                  </a:lnTo>
                  <a:lnTo>
                    <a:pt x="85" y="155"/>
                  </a:lnTo>
                  <a:lnTo>
                    <a:pt x="85" y="156"/>
                  </a:lnTo>
                  <a:lnTo>
                    <a:pt x="83" y="163"/>
                  </a:lnTo>
                  <a:lnTo>
                    <a:pt x="82" y="167"/>
                  </a:lnTo>
                  <a:lnTo>
                    <a:pt x="94" y="176"/>
                  </a:lnTo>
                  <a:lnTo>
                    <a:pt x="101" y="175"/>
                  </a:lnTo>
                  <a:lnTo>
                    <a:pt x="105" y="176"/>
                  </a:lnTo>
                  <a:lnTo>
                    <a:pt x="103" y="192"/>
                  </a:lnTo>
                  <a:lnTo>
                    <a:pt x="100" y="196"/>
                  </a:lnTo>
                  <a:lnTo>
                    <a:pt x="96" y="200"/>
                  </a:lnTo>
                  <a:lnTo>
                    <a:pt x="90" y="206"/>
                  </a:lnTo>
                  <a:lnTo>
                    <a:pt x="79" y="211"/>
                  </a:lnTo>
                  <a:lnTo>
                    <a:pt x="66" y="221"/>
                  </a:lnTo>
                  <a:lnTo>
                    <a:pt x="55" y="225"/>
                  </a:lnTo>
                  <a:lnTo>
                    <a:pt x="53" y="234"/>
                  </a:lnTo>
                  <a:lnTo>
                    <a:pt x="53" y="244"/>
                  </a:lnTo>
                  <a:lnTo>
                    <a:pt x="53" y="262"/>
                  </a:lnTo>
                  <a:lnTo>
                    <a:pt x="58" y="279"/>
                  </a:lnTo>
                  <a:lnTo>
                    <a:pt x="59" y="286"/>
                  </a:lnTo>
                  <a:lnTo>
                    <a:pt x="60" y="292"/>
                  </a:lnTo>
                  <a:lnTo>
                    <a:pt x="60" y="307"/>
                  </a:lnTo>
                  <a:lnTo>
                    <a:pt x="63" y="323"/>
                  </a:lnTo>
                  <a:lnTo>
                    <a:pt x="63" y="335"/>
                  </a:lnTo>
                  <a:lnTo>
                    <a:pt x="64" y="344"/>
                  </a:lnTo>
                  <a:lnTo>
                    <a:pt x="71" y="355"/>
                  </a:lnTo>
                  <a:lnTo>
                    <a:pt x="74" y="357"/>
                  </a:lnTo>
                  <a:lnTo>
                    <a:pt x="77" y="359"/>
                  </a:lnTo>
                  <a:lnTo>
                    <a:pt x="90" y="371"/>
                  </a:lnTo>
                  <a:lnTo>
                    <a:pt x="101" y="380"/>
                  </a:lnTo>
                  <a:lnTo>
                    <a:pt x="107" y="382"/>
                  </a:lnTo>
                  <a:lnTo>
                    <a:pt x="120" y="387"/>
                  </a:lnTo>
                  <a:lnTo>
                    <a:pt x="126" y="387"/>
                  </a:lnTo>
                  <a:lnTo>
                    <a:pt x="132" y="387"/>
                  </a:lnTo>
                  <a:lnTo>
                    <a:pt x="142" y="387"/>
                  </a:lnTo>
                  <a:lnTo>
                    <a:pt x="139" y="392"/>
                  </a:lnTo>
                  <a:lnTo>
                    <a:pt x="134" y="400"/>
                  </a:lnTo>
                  <a:lnTo>
                    <a:pt x="132" y="403"/>
                  </a:lnTo>
                  <a:lnTo>
                    <a:pt x="130" y="405"/>
                  </a:lnTo>
                  <a:lnTo>
                    <a:pt x="137" y="409"/>
                  </a:lnTo>
                  <a:lnTo>
                    <a:pt x="147" y="417"/>
                  </a:lnTo>
                  <a:lnTo>
                    <a:pt x="157" y="417"/>
                  </a:lnTo>
                  <a:lnTo>
                    <a:pt x="167" y="418"/>
                  </a:lnTo>
                  <a:lnTo>
                    <a:pt x="170" y="423"/>
                  </a:lnTo>
                  <a:lnTo>
                    <a:pt x="180" y="430"/>
                  </a:lnTo>
                  <a:lnTo>
                    <a:pt x="183" y="432"/>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IN"/>
            </a:p>
          </p:txBody>
        </p:sp>
        <p:sp>
          <p:nvSpPr>
            <p:cNvPr id="9" name="Freeform 5"/>
            <p:cNvSpPr>
              <a:spLocks/>
            </p:cNvSpPr>
            <p:nvPr/>
          </p:nvSpPr>
          <p:spPr bwMode="auto">
            <a:xfrm>
              <a:off x="4946650" y="2874992"/>
              <a:ext cx="569913" cy="741380"/>
            </a:xfrm>
            <a:custGeom>
              <a:avLst/>
              <a:gdLst>
                <a:gd name="T0" fmla="*/ 2147483647 w 359"/>
                <a:gd name="T1" fmla="*/ 2147483647 h 467"/>
                <a:gd name="T2" fmla="*/ 2147483647 w 359"/>
                <a:gd name="T3" fmla="*/ 2147483647 h 467"/>
                <a:gd name="T4" fmla="*/ 2147483647 w 359"/>
                <a:gd name="T5" fmla="*/ 2147483647 h 467"/>
                <a:gd name="T6" fmla="*/ 2147483647 w 359"/>
                <a:gd name="T7" fmla="*/ 2147483647 h 467"/>
                <a:gd name="T8" fmla="*/ 2147483647 w 359"/>
                <a:gd name="T9" fmla="*/ 2147483647 h 467"/>
                <a:gd name="T10" fmla="*/ 2147483647 w 359"/>
                <a:gd name="T11" fmla="*/ 2147483647 h 467"/>
                <a:gd name="T12" fmla="*/ 2147483647 w 359"/>
                <a:gd name="T13" fmla="*/ 2147483647 h 467"/>
                <a:gd name="T14" fmla="*/ 2147483647 w 359"/>
                <a:gd name="T15" fmla="*/ 2147483647 h 467"/>
                <a:gd name="T16" fmla="*/ 2147483647 w 359"/>
                <a:gd name="T17" fmla="*/ 2147483647 h 467"/>
                <a:gd name="T18" fmla="*/ 2147483647 w 359"/>
                <a:gd name="T19" fmla="*/ 2147483647 h 467"/>
                <a:gd name="T20" fmla="*/ 2147483647 w 359"/>
                <a:gd name="T21" fmla="*/ 2147483647 h 467"/>
                <a:gd name="T22" fmla="*/ 2147483647 w 359"/>
                <a:gd name="T23" fmla="*/ 2147483647 h 467"/>
                <a:gd name="T24" fmla="*/ 2147483647 w 359"/>
                <a:gd name="T25" fmla="*/ 2147483647 h 467"/>
                <a:gd name="T26" fmla="*/ 2147483647 w 359"/>
                <a:gd name="T27" fmla="*/ 2147483647 h 467"/>
                <a:gd name="T28" fmla="*/ 2147483647 w 359"/>
                <a:gd name="T29" fmla="*/ 2147483647 h 467"/>
                <a:gd name="T30" fmla="*/ 2147483647 w 359"/>
                <a:gd name="T31" fmla="*/ 2147483647 h 467"/>
                <a:gd name="T32" fmla="*/ 2147483647 w 359"/>
                <a:gd name="T33" fmla="*/ 2147483647 h 467"/>
                <a:gd name="T34" fmla="*/ 2147483647 w 359"/>
                <a:gd name="T35" fmla="*/ 2147483647 h 467"/>
                <a:gd name="T36" fmla="*/ 2147483647 w 359"/>
                <a:gd name="T37" fmla="*/ 2147483647 h 467"/>
                <a:gd name="T38" fmla="*/ 2147483647 w 359"/>
                <a:gd name="T39" fmla="*/ 2147483647 h 467"/>
                <a:gd name="T40" fmla="*/ 2147483647 w 359"/>
                <a:gd name="T41" fmla="*/ 2147483647 h 467"/>
                <a:gd name="T42" fmla="*/ 2147483647 w 359"/>
                <a:gd name="T43" fmla="*/ 2147483647 h 467"/>
                <a:gd name="T44" fmla="*/ 2147483647 w 359"/>
                <a:gd name="T45" fmla="*/ 2147483647 h 467"/>
                <a:gd name="T46" fmla="*/ 2147483647 w 359"/>
                <a:gd name="T47" fmla="*/ 2147483647 h 467"/>
                <a:gd name="T48" fmla="*/ 2147483647 w 359"/>
                <a:gd name="T49" fmla="*/ 2147483647 h 467"/>
                <a:gd name="T50" fmla="*/ 2147483647 w 359"/>
                <a:gd name="T51" fmla="*/ 2147483647 h 467"/>
                <a:gd name="T52" fmla="*/ 2147483647 w 359"/>
                <a:gd name="T53" fmla="*/ 2147483647 h 467"/>
                <a:gd name="T54" fmla="*/ 2147483647 w 359"/>
                <a:gd name="T55" fmla="*/ 2147483647 h 467"/>
                <a:gd name="T56" fmla="*/ 2147483647 w 359"/>
                <a:gd name="T57" fmla="*/ 2147483647 h 467"/>
                <a:gd name="T58" fmla="*/ 2147483647 w 359"/>
                <a:gd name="T59" fmla="*/ 2147483647 h 467"/>
                <a:gd name="T60" fmla="*/ 2147483647 w 359"/>
                <a:gd name="T61" fmla="*/ 2147483647 h 467"/>
                <a:gd name="T62" fmla="*/ 2147483647 w 359"/>
                <a:gd name="T63" fmla="*/ 2147483647 h 467"/>
                <a:gd name="T64" fmla="*/ 2147483647 w 359"/>
                <a:gd name="T65" fmla="*/ 2147483647 h 467"/>
                <a:gd name="T66" fmla="*/ 2147483647 w 359"/>
                <a:gd name="T67" fmla="*/ 2147483647 h 467"/>
                <a:gd name="T68" fmla="*/ 2147483647 w 359"/>
                <a:gd name="T69" fmla="*/ 2147483647 h 467"/>
                <a:gd name="T70" fmla="*/ 2147483647 w 359"/>
                <a:gd name="T71" fmla="*/ 2147483647 h 467"/>
                <a:gd name="T72" fmla="*/ 2147483647 w 359"/>
                <a:gd name="T73" fmla="*/ 2147483647 h 467"/>
                <a:gd name="T74" fmla="*/ 2147483647 w 359"/>
                <a:gd name="T75" fmla="*/ 2147483647 h 467"/>
                <a:gd name="T76" fmla="*/ 2147483647 w 359"/>
                <a:gd name="T77" fmla="*/ 2147483647 h 467"/>
                <a:gd name="T78" fmla="*/ 2147483647 w 359"/>
                <a:gd name="T79" fmla="*/ 2147483647 h 467"/>
                <a:gd name="T80" fmla="*/ 2147483647 w 359"/>
                <a:gd name="T81" fmla="*/ 2147483647 h 467"/>
                <a:gd name="T82" fmla="*/ 2147483647 w 359"/>
                <a:gd name="T83" fmla="*/ 2147483647 h 467"/>
                <a:gd name="T84" fmla="*/ 2147483647 w 359"/>
                <a:gd name="T85" fmla="*/ 2147483647 h 467"/>
                <a:gd name="T86" fmla="*/ 2147483647 w 359"/>
                <a:gd name="T87" fmla="*/ 2147483647 h 467"/>
                <a:gd name="T88" fmla="*/ 2147483647 w 359"/>
                <a:gd name="T89" fmla="*/ 2147483647 h 467"/>
                <a:gd name="T90" fmla="*/ 2147483647 w 359"/>
                <a:gd name="T91" fmla="*/ 2147483647 h 467"/>
                <a:gd name="T92" fmla="*/ 2147483647 w 359"/>
                <a:gd name="T93" fmla="*/ 2147483647 h 467"/>
                <a:gd name="T94" fmla="*/ 2147483647 w 359"/>
                <a:gd name="T95" fmla="*/ 2147483647 h 467"/>
                <a:gd name="T96" fmla="*/ 2147483647 w 359"/>
                <a:gd name="T97" fmla="*/ 2147483647 h 467"/>
                <a:gd name="T98" fmla="*/ 2147483647 w 359"/>
                <a:gd name="T99" fmla="*/ 2147483647 h 467"/>
                <a:gd name="T100" fmla="*/ 2147483647 w 359"/>
                <a:gd name="T101" fmla="*/ 2147483647 h 467"/>
                <a:gd name="T102" fmla="*/ 2147483647 w 359"/>
                <a:gd name="T103" fmla="*/ 2147483647 h 467"/>
                <a:gd name="T104" fmla="*/ 2147483647 w 359"/>
                <a:gd name="T105" fmla="*/ 2147483647 h 467"/>
                <a:gd name="T106" fmla="*/ 2147483647 w 359"/>
                <a:gd name="T107" fmla="*/ 2147483647 h 467"/>
                <a:gd name="T108" fmla="*/ 2147483647 w 359"/>
                <a:gd name="T109" fmla="*/ 2147483647 h 467"/>
                <a:gd name="T110" fmla="*/ 2147483647 w 359"/>
                <a:gd name="T111" fmla="*/ 2147483647 h 467"/>
                <a:gd name="T112" fmla="*/ 2147483647 w 359"/>
                <a:gd name="T113" fmla="*/ 2147483647 h 467"/>
                <a:gd name="T114" fmla="*/ 2147483647 w 359"/>
                <a:gd name="T115" fmla="*/ 2147483647 h 467"/>
                <a:gd name="T116" fmla="*/ 2147483647 w 359"/>
                <a:gd name="T117" fmla="*/ 2147483647 h 467"/>
                <a:gd name="T118" fmla="*/ 2147483647 w 359"/>
                <a:gd name="T119" fmla="*/ 2147483647 h 467"/>
                <a:gd name="T120" fmla="*/ 2147483647 w 359"/>
                <a:gd name="T121" fmla="*/ 2147483647 h 4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59"/>
                <a:gd name="T184" fmla="*/ 0 h 467"/>
                <a:gd name="T185" fmla="*/ 359 w 359"/>
                <a:gd name="T186" fmla="*/ 467 h 4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59" h="467">
                  <a:moveTo>
                    <a:pt x="45" y="6"/>
                  </a:moveTo>
                  <a:lnTo>
                    <a:pt x="45" y="19"/>
                  </a:lnTo>
                  <a:lnTo>
                    <a:pt x="50" y="33"/>
                  </a:lnTo>
                  <a:lnTo>
                    <a:pt x="61" y="47"/>
                  </a:lnTo>
                  <a:lnTo>
                    <a:pt x="76" y="59"/>
                  </a:lnTo>
                  <a:lnTo>
                    <a:pt x="84" y="63"/>
                  </a:lnTo>
                  <a:lnTo>
                    <a:pt x="86" y="65"/>
                  </a:lnTo>
                  <a:lnTo>
                    <a:pt x="81" y="67"/>
                  </a:lnTo>
                  <a:lnTo>
                    <a:pt x="69" y="67"/>
                  </a:lnTo>
                  <a:lnTo>
                    <a:pt x="56" y="70"/>
                  </a:lnTo>
                  <a:lnTo>
                    <a:pt x="56" y="78"/>
                  </a:lnTo>
                  <a:lnTo>
                    <a:pt x="55" y="86"/>
                  </a:lnTo>
                  <a:lnTo>
                    <a:pt x="56" y="94"/>
                  </a:lnTo>
                  <a:lnTo>
                    <a:pt x="61" y="96"/>
                  </a:lnTo>
                  <a:lnTo>
                    <a:pt x="65" y="99"/>
                  </a:lnTo>
                  <a:lnTo>
                    <a:pt x="60" y="107"/>
                  </a:lnTo>
                  <a:lnTo>
                    <a:pt x="56" y="110"/>
                  </a:lnTo>
                  <a:lnTo>
                    <a:pt x="54" y="118"/>
                  </a:lnTo>
                  <a:lnTo>
                    <a:pt x="65" y="130"/>
                  </a:lnTo>
                  <a:lnTo>
                    <a:pt x="67" y="131"/>
                  </a:lnTo>
                  <a:lnTo>
                    <a:pt x="72" y="133"/>
                  </a:lnTo>
                  <a:lnTo>
                    <a:pt x="86" y="141"/>
                  </a:lnTo>
                  <a:lnTo>
                    <a:pt x="94" y="147"/>
                  </a:lnTo>
                  <a:lnTo>
                    <a:pt x="98" y="149"/>
                  </a:lnTo>
                  <a:lnTo>
                    <a:pt x="99" y="152"/>
                  </a:lnTo>
                  <a:lnTo>
                    <a:pt x="94" y="156"/>
                  </a:lnTo>
                  <a:lnTo>
                    <a:pt x="79" y="159"/>
                  </a:lnTo>
                  <a:lnTo>
                    <a:pt x="70" y="158"/>
                  </a:lnTo>
                  <a:lnTo>
                    <a:pt x="60" y="156"/>
                  </a:lnTo>
                  <a:lnTo>
                    <a:pt x="47" y="159"/>
                  </a:lnTo>
                  <a:lnTo>
                    <a:pt x="41" y="164"/>
                  </a:lnTo>
                  <a:lnTo>
                    <a:pt x="33" y="170"/>
                  </a:lnTo>
                  <a:lnTo>
                    <a:pt x="28" y="171"/>
                  </a:lnTo>
                  <a:lnTo>
                    <a:pt x="23" y="173"/>
                  </a:lnTo>
                  <a:lnTo>
                    <a:pt x="10" y="183"/>
                  </a:lnTo>
                  <a:lnTo>
                    <a:pt x="2" y="192"/>
                  </a:lnTo>
                  <a:lnTo>
                    <a:pt x="0" y="201"/>
                  </a:lnTo>
                  <a:lnTo>
                    <a:pt x="2" y="212"/>
                  </a:lnTo>
                  <a:lnTo>
                    <a:pt x="5" y="223"/>
                  </a:lnTo>
                  <a:lnTo>
                    <a:pt x="5" y="233"/>
                  </a:lnTo>
                  <a:lnTo>
                    <a:pt x="8" y="241"/>
                  </a:lnTo>
                  <a:lnTo>
                    <a:pt x="15" y="243"/>
                  </a:lnTo>
                  <a:lnTo>
                    <a:pt x="15" y="251"/>
                  </a:lnTo>
                  <a:lnTo>
                    <a:pt x="10" y="260"/>
                  </a:lnTo>
                  <a:lnTo>
                    <a:pt x="5" y="269"/>
                  </a:lnTo>
                  <a:lnTo>
                    <a:pt x="0" y="278"/>
                  </a:lnTo>
                  <a:lnTo>
                    <a:pt x="0" y="285"/>
                  </a:lnTo>
                  <a:lnTo>
                    <a:pt x="5" y="289"/>
                  </a:lnTo>
                  <a:lnTo>
                    <a:pt x="13" y="292"/>
                  </a:lnTo>
                  <a:lnTo>
                    <a:pt x="15" y="293"/>
                  </a:lnTo>
                  <a:lnTo>
                    <a:pt x="19" y="299"/>
                  </a:lnTo>
                  <a:lnTo>
                    <a:pt x="19" y="303"/>
                  </a:lnTo>
                  <a:lnTo>
                    <a:pt x="20" y="310"/>
                  </a:lnTo>
                  <a:lnTo>
                    <a:pt x="27" y="318"/>
                  </a:lnTo>
                  <a:lnTo>
                    <a:pt x="42" y="329"/>
                  </a:lnTo>
                  <a:lnTo>
                    <a:pt x="45" y="330"/>
                  </a:lnTo>
                  <a:lnTo>
                    <a:pt x="50" y="329"/>
                  </a:lnTo>
                  <a:lnTo>
                    <a:pt x="54" y="329"/>
                  </a:lnTo>
                  <a:lnTo>
                    <a:pt x="56" y="342"/>
                  </a:lnTo>
                  <a:lnTo>
                    <a:pt x="56" y="349"/>
                  </a:lnTo>
                  <a:lnTo>
                    <a:pt x="56" y="355"/>
                  </a:lnTo>
                  <a:lnTo>
                    <a:pt x="55" y="362"/>
                  </a:lnTo>
                  <a:lnTo>
                    <a:pt x="56" y="367"/>
                  </a:lnTo>
                  <a:lnTo>
                    <a:pt x="65" y="378"/>
                  </a:lnTo>
                  <a:lnTo>
                    <a:pt x="71" y="383"/>
                  </a:lnTo>
                  <a:lnTo>
                    <a:pt x="76" y="389"/>
                  </a:lnTo>
                  <a:lnTo>
                    <a:pt x="76" y="392"/>
                  </a:lnTo>
                  <a:lnTo>
                    <a:pt x="76" y="396"/>
                  </a:lnTo>
                  <a:lnTo>
                    <a:pt x="76" y="407"/>
                  </a:lnTo>
                  <a:lnTo>
                    <a:pt x="69" y="412"/>
                  </a:lnTo>
                  <a:lnTo>
                    <a:pt x="57" y="413"/>
                  </a:lnTo>
                  <a:lnTo>
                    <a:pt x="56" y="422"/>
                  </a:lnTo>
                  <a:lnTo>
                    <a:pt x="57" y="432"/>
                  </a:lnTo>
                  <a:lnTo>
                    <a:pt x="72" y="433"/>
                  </a:lnTo>
                  <a:lnTo>
                    <a:pt x="82" y="433"/>
                  </a:lnTo>
                  <a:lnTo>
                    <a:pt x="91" y="432"/>
                  </a:lnTo>
                  <a:lnTo>
                    <a:pt x="99" y="426"/>
                  </a:lnTo>
                  <a:lnTo>
                    <a:pt x="108" y="422"/>
                  </a:lnTo>
                  <a:lnTo>
                    <a:pt x="116" y="421"/>
                  </a:lnTo>
                  <a:lnTo>
                    <a:pt x="126" y="421"/>
                  </a:lnTo>
                  <a:lnTo>
                    <a:pt x="135" y="429"/>
                  </a:lnTo>
                  <a:lnTo>
                    <a:pt x="136" y="442"/>
                  </a:lnTo>
                  <a:lnTo>
                    <a:pt x="138" y="451"/>
                  </a:lnTo>
                  <a:lnTo>
                    <a:pt x="149" y="451"/>
                  </a:lnTo>
                  <a:lnTo>
                    <a:pt x="160" y="451"/>
                  </a:lnTo>
                  <a:lnTo>
                    <a:pt x="173" y="451"/>
                  </a:lnTo>
                  <a:lnTo>
                    <a:pt x="183" y="451"/>
                  </a:lnTo>
                  <a:lnTo>
                    <a:pt x="193" y="452"/>
                  </a:lnTo>
                  <a:lnTo>
                    <a:pt x="198" y="462"/>
                  </a:lnTo>
                  <a:lnTo>
                    <a:pt x="201" y="466"/>
                  </a:lnTo>
                  <a:lnTo>
                    <a:pt x="204" y="459"/>
                  </a:lnTo>
                  <a:lnTo>
                    <a:pt x="204" y="444"/>
                  </a:lnTo>
                  <a:lnTo>
                    <a:pt x="204" y="428"/>
                  </a:lnTo>
                  <a:lnTo>
                    <a:pt x="209" y="418"/>
                  </a:lnTo>
                  <a:lnTo>
                    <a:pt x="222" y="414"/>
                  </a:lnTo>
                  <a:lnTo>
                    <a:pt x="237" y="422"/>
                  </a:lnTo>
                  <a:lnTo>
                    <a:pt x="249" y="436"/>
                  </a:lnTo>
                  <a:lnTo>
                    <a:pt x="253" y="442"/>
                  </a:lnTo>
                  <a:lnTo>
                    <a:pt x="264" y="433"/>
                  </a:lnTo>
                  <a:lnTo>
                    <a:pt x="264" y="424"/>
                  </a:lnTo>
                  <a:lnTo>
                    <a:pt x="264" y="413"/>
                  </a:lnTo>
                  <a:lnTo>
                    <a:pt x="264" y="406"/>
                  </a:lnTo>
                  <a:lnTo>
                    <a:pt x="264" y="400"/>
                  </a:lnTo>
                  <a:lnTo>
                    <a:pt x="256" y="387"/>
                  </a:lnTo>
                  <a:lnTo>
                    <a:pt x="244" y="383"/>
                  </a:lnTo>
                  <a:lnTo>
                    <a:pt x="232" y="381"/>
                  </a:lnTo>
                  <a:lnTo>
                    <a:pt x="222" y="378"/>
                  </a:lnTo>
                  <a:lnTo>
                    <a:pt x="212" y="367"/>
                  </a:lnTo>
                  <a:lnTo>
                    <a:pt x="207" y="360"/>
                  </a:lnTo>
                  <a:lnTo>
                    <a:pt x="201" y="351"/>
                  </a:lnTo>
                  <a:lnTo>
                    <a:pt x="198" y="342"/>
                  </a:lnTo>
                  <a:lnTo>
                    <a:pt x="207" y="336"/>
                  </a:lnTo>
                  <a:lnTo>
                    <a:pt x="217" y="332"/>
                  </a:lnTo>
                  <a:lnTo>
                    <a:pt x="230" y="329"/>
                  </a:lnTo>
                  <a:lnTo>
                    <a:pt x="254" y="321"/>
                  </a:lnTo>
                  <a:lnTo>
                    <a:pt x="276" y="310"/>
                  </a:lnTo>
                  <a:lnTo>
                    <a:pt x="283" y="303"/>
                  </a:lnTo>
                  <a:lnTo>
                    <a:pt x="289" y="299"/>
                  </a:lnTo>
                  <a:lnTo>
                    <a:pt x="300" y="295"/>
                  </a:lnTo>
                  <a:lnTo>
                    <a:pt x="311" y="293"/>
                  </a:lnTo>
                  <a:lnTo>
                    <a:pt x="328" y="283"/>
                  </a:lnTo>
                  <a:lnTo>
                    <a:pt x="338" y="270"/>
                  </a:lnTo>
                  <a:lnTo>
                    <a:pt x="343" y="260"/>
                  </a:lnTo>
                  <a:lnTo>
                    <a:pt x="345" y="249"/>
                  </a:lnTo>
                  <a:lnTo>
                    <a:pt x="345" y="238"/>
                  </a:lnTo>
                  <a:lnTo>
                    <a:pt x="348" y="232"/>
                  </a:lnTo>
                  <a:lnTo>
                    <a:pt x="348" y="228"/>
                  </a:lnTo>
                  <a:lnTo>
                    <a:pt x="344" y="221"/>
                  </a:lnTo>
                  <a:lnTo>
                    <a:pt x="339" y="214"/>
                  </a:lnTo>
                  <a:lnTo>
                    <a:pt x="336" y="206"/>
                  </a:lnTo>
                  <a:lnTo>
                    <a:pt x="338" y="199"/>
                  </a:lnTo>
                  <a:lnTo>
                    <a:pt x="341" y="188"/>
                  </a:lnTo>
                  <a:lnTo>
                    <a:pt x="343" y="178"/>
                  </a:lnTo>
                  <a:lnTo>
                    <a:pt x="341" y="170"/>
                  </a:lnTo>
                  <a:lnTo>
                    <a:pt x="341" y="147"/>
                  </a:lnTo>
                  <a:lnTo>
                    <a:pt x="338" y="133"/>
                  </a:lnTo>
                  <a:lnTo>
                    <a:pt x="335" y="118"/>
                  </a:lnTo>
                  <a:lnTo>
                    <a:pt x="333" y="110"/>
                  </a:lnTo>
                  <a:lnTo>
                    <a:pt x="334" y="104"/>
                  </a:lnTo>
                  <a:lnTo>
                    <a:pt x="338" y="100"/>
                  </a:lnTo>
                  <a:lnTo>
                    <a:pt x="345" y="99"/>
                  </a:lnTo>
                  <a:lnTo>
                    <a:pt x="354" y="96"/>
                  </a:lnTo>
                  <a:lnTo>
                    <a:pt x="358" y="88"/>
                  </a:lnTo>
                  <a:lnTo>
                    <a:pt x="357" y="83"/>
                  </a:lnTo>
                  <a:lnTo>
                    <a:pt x="354" y="78"/>
                  </a:lnTo>
                  <a:lnTo>
                    <a:pt x="353" y="70"/>
                  </a:lnTo>
                  <a:lnTo>
                    <a:pt x="341" y="75"/>
                  </a:lnTo>
                  <a:lnTo>
                    <a:pt x="338" y="78"/>
                  </a:lnTo>
                  <a:lnTo>
                    <a:pt x="324" y="81"/>
                  </a:lnTo>
                  <a:lnTo>
                    <a:pt x="311" y="78"/>
                  </a:lnTo>
                  <a:lnTo>
                    <a:pt x="302" y="79"/>
                  </a:lnTo>
                  <a:lnTo>
                    <a:pt x="294" y="81"/>
                  </a:lnTo>
                  <a:lnTo>
                    <a:pt x="279" y="83"/>
                  </a:lnTo>
                  <a:lnTo>
                    <a:pt x="269" y="78"/>
                  </a:lnTo>
                  <a:lnTo>
                    <a:pt x="261" y="75"/>
                  </a:lnTo>
                  <a:lnTo>
                    <a:pt x="250" y="76"/>
                  </a:lnTo>
                  <a:lnTo>
                    <a:pt x="242" y="73"/>
                  </a:lnTo>
                  <a:lnTo>
                    <a:pt x="237" y="70"/>
                  </a:lnTo>
                  <a:lnTo>
                    <a:pt x="232" y="67"/>
                  </a:lnTo>
                  <a:lnTo>
                    <a:pt x="209" y="63"/>
                  </a:lnTo>
                  <a:lnTo>
                    <a:pt x="196" y="65"/>
                  </a:lnTo>
                  <a:lnTo>
                    <a:pt x="185" y="63"/>
                  </a:lnTo>
                  <a:lnTo>
                    <a:pt x="183" y="56"/>
                  </a:lnTo>
                  <a:lnTo>
                    <a:pt x="178" y="48"/>
                  </a:lnTo>
                  <a:lnTo>
                    <a:pt x="175" y="45"/>
                  </a:lnTo>
                  <a:lnTo>
                    <a:pt x="174" y="45"/>
                  </a:lnTo>
                  <a:lnTo>
                    <a:pt x="168" y="45"/>
                  </a:lnTo>
                  <a:lnTo>
                    <a:pt x="162" y="45"/>
                  </a:lnTo>
                  <a:lnTo>
                    <a:pt x="155" y="49"/>
                  </a:lnTo>
                  <a:lnTo>
                    <a:pt x="146" y="52"/>
                  </a:lnTo>
                  <a:lnTo>
                    <a:pt x="136" y="49"/>
                  </a:lnTo>
                  <a:lnTo>
                    <a:pt x="124" y="38"/>
                  </a:lnTo>
                  <a:lnTo>
                    <a:pt x="114" y="30"/>
                  </a:lnTo>
                  <a:lnTo>
                    <a:pt x="112" y="25"/>
                  </a:lnTo>
                  <a:lnTo>
                    <a:pt x="104" y="19"/>
                  </a:lnTo>
                  <a:lnTo>
                    <a:pt x="103" y="17"/>
                  </a:lnTo>
                  <a:lnTo>
                    <a:pt x="104" y="15"/>
                  </a:lnTo>
                  <a:lnTo>
                    <a:pt x="104" y="7"/>
                  </a:lnTo>
                  <a:lnTo>
                    <a:pt x="95" y="6"/>
                  </a:lnTo>
                  <a:lnTo>
                    <a:pt x="91" y="5"/>
                  </a:lnTo>
                  <a:lnTo>
                    <a:pt x="86" y="6"/>
                  </a:lnTo>
                  <a:lnTo>
                    <a:pt x="72" y="4"/>
                  </a:lnTo>
                  <a:lnTo>
                    <a:pt x="62" y="1"/>
                  </a:lnTo>
                  <a:lnTo>
                    <a:pt x="54" y="0"/>
                  </a:lnTo>
                  <a:lnTo>
                    <a:pt x="45" y="6"/>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0" name="Freeform 6"/>
            <p:cNvSpPr>
              <a:spLocks/>
            </p:cNvSpPr>
            <p:nvPr/>
          </p:nvSpPr>
          <p:spPr bwMode="auto">
            <a:xfrm>
              <a:off x="5500688" y="2765451"/>
              <a:ext cx="114300" cy="123828"/>
            </a:xfrm>
            <a:custGeom>
              <a:avLst/>
              <a:gdLst>
                <a:gd name="T0" fmla="*/ 2147483647 w 72"/>
                <a:gd name="T1" fmla="*/ 2147483647 h 78"/>
                <a:gd name="T2" fmla="*/ 2147483647 w 72"/>
                <a:gd name="T3" fmla="*/ 2147483647 h 78"/>
                <a:gd name="T4" fmla="*/ 2147483647 w 72"/>
                <a:gd name="T5" fmla="*/ 2147483647 h 78"/>
                <a:gd name="T6" fmla="*/ 2147483647 w 72"/>
                <a:gd name="T7" fmla="*/ 2147483647 h 78"/>
                <a:gd name="T8" fmla="*/ 2147483647 w 72"/>
                <a:gd name="T9" fmla="*/ 2147483647 h 78"/>
                <a:gd name="T10" fmla="*/ 2147483647 w 72"/>
                <a:gd name="T11" fmla="*/ 2147483647 h 78"/>
                <a:gd name="T12" fmla="*/ 2147483647 w 72"/>
                <a:gd name="T13" fmla="*/ 2147483647 h 78"/>
                <a:gd name="T14" fmla="*/ 2147483647 w 72"/>
                <a:gd name="T15" fmla="*/ 2147483647 h 78"/>
                <a:gd name="T16" fmla="*/ 2147483647 w 72"/>
                <a:gd name="T17" fmla="*/ 2147483647 h 78"/>
                <a:gd name="T18" fmla="*/ 2147483647 w 72"/>
                <a:gd name="T19" fmla="*/ 2147483647 h 78"/>
                <a:gd name="T20" fmla="*/ 2147483647 w 72"/>
                <a:gd name="T21" fmla="*/ 2147483647 h 78"/>
                <a:gd name="T22" fmla="*/ 2147483647 w 72"/>
                <a:gd name="T23" fmla="*/ 2147483647 h 78"/>
                <a:gd name="T24" fmla="*/ 2147483647 w 72"/>
                <a:gd name="T25" fmla="*/ 2147483647 h 78"/>
                <a:gd name="T26" fmla="*/ 2147483647 w 72"/>
                <a:gd name="T27" fmla="*/ 2147483647 h 78"/>
                <a:gd name="T28" fmla="*/ 0 w 72"/>
                <a:gd name="T29" fmla="*/ 2147483647 h 78"/>
                <a:gd name="T30" fmla="*/ 2147483647 w 72"/>
                <a:gd name="T31" fmla="*/ 2147483647 h 78"/>
                <a:gd name="T32" fmla="*/ 2147483647 w 72"/>
                <a:gd name="T33" fmla="*/ 2147483647 h 78"/>
                <a:gd name="T34" fmla="*/ 2147483647 w 72"/>
                <a:gd name="T35" fmla="*/ 2147483647 h 78"/>
                <a:gd name="T36" fmla="*/ 2147483647 w 72"/>
                <a:gd name="T37" fmla="*/ 2147483647 h 78"/>
                <a:gd name="T38" fmla="*/ 2147483647 w 72"/>
                <a:gd name="T39" fmla="*/ 2147483647 h 78"/>
                <a:gd name="T40" fmla="*/ 2147483647 w 72"/>
                <a:gd name="T41" fmla="*/ 2147483647 h 78"/>
                <a:gd name="T42" fmla="*/ 2147483647 w 72"/>
                <a:gd name="T43" fmla="*/ 2147483647 h 78"/>
                <a:gd name="T44" fmla="*/ 2147483647 w 72"/>
                <a:gd name="T45" fmla="*/ 2147483647 h 78"/>
                <a:gd name="T46" fmla="*/ 2147483647 w 72"/>
                <a:gd name="T47" fmla="*/ 2147483647 h 78"/>
                <a:gd name="T48" fmla="*/ 2147483647 w 72"/>
                <a:gd name="T49" fmla="*/ 2147483647 h 78"/>
                <a:gd name="T50" fmla="*/ 2147483647 w 72"/>
                <a:gd name="T51" fmla="*/ 2147483647 h 78"/>
                <a:gd name="T52" fmla="*/ 2147483647 w 72"/>
                <a:gd name="T53" fmla="*/ 0 h 78"/>
                <a:gd name="T54" fmla="*/ 2147483647 w 72"/>
                <a:gd name="T55" fmla="*/ 2147483647 h 78"/>
                <a:gd name="T56" fmla="*/ 2147483647 w 72"/>
                <a:gd name="T57" fmla="*/ 2147483647 h 78"/>
                <a:gd name="T58" fmla="*/ 2147483647 w 72"/>
                <a:gd name="T59" fmla="*/ 2147483647 h 78"/>
                <a:gd name="T60" fmla="*/ 2147483647 w 72"/>
                <a:gd name="T61" fmla="*/ 2147483647 h 78"/>
                <a:gd name="T62" fmla="*/ 2147483647 w 72"/>
                <a:gd name="T63" fmla="*/ 2147483647 h 78"/>
                <a:gd name="T64" fmla="*/ 2147483647 w 72"/>
                <a:gd name="T65" fmla="*/ 2147483647 h 78"/>
                <a:gd name="T66" fmla="*/ 2147483647 w 72"/>
                <a:gd name="T67" fmla="*/ 2147483647 h 78"/>
                <a:gd name="T68" fmla="*/ 2147483647 w 72"/>
                <a:gd name="T69" fmla="*/ 2147483647 h 78"/>
                <a:gd name="T70" fmla="*/ 2147483647 w 72"/>
                <a:gd name="T71" fmla="*/ 2147483647 h 78"/>
                <a:gd name="T72" fmla="*/ 2147483647 w 72"/>
                <a:gd name="T73" fmla="*/ 2147483647 h 78"/>
                <a:gd name="T74" fmla="*/ 2147483647 w 72"/>
                <a:gd name="T75" fmla="*/ 2147483647 h 78"/>
                <a:gd name="T76" fmla="*/ 2147483647 w 72"/>
                <a:gd name="T77" fmla="*/ 2147483647 h 78"/>
                <a:gd name="T78" fmla="*/ 2147483647 w 72"/>
                <a:gd name="T79" fmla="*/ 2147483647 h 78"/>
                <a:gd name="T80" fmla="*/ 2147483647 w 72"/>
                <a:gd name="T81" fmla="*/ 2147483647 h 78"/>
                <a:gd name="T82" fmla="*/ 2147483647 w 72"/>
                <a:gd name="T83" fmla="*/ 2147483647 h 78"/>
                <a:gd name="T84" fmla="*/ 2147483647 w 72"/>
                <a:gd name="T85" fmla="*/ 2147483647 h 78"/>
                <a:gd name="T86" fmla="*/ 2147483647 w 72"/>
                <a:gd name="T87" fmla="*/ 2147483647 h 78"/>
                <a:gd name="T88" fmla="*/ 2147483647 w 72"/>
                <a:gd name="T89" fmla="*/ 2147483647 h 7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2"/>
                <a:gd name="T136" fmla="*/ 0 h 78"/>
                <a:gd name="T137" fmla="*/ 72 w 72"/>
                <a:gd name="T138" fmla="*/ 78 h 7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2" h="78">
                  <a:moveTo>
                    <a:pt x="67" y="77"/>
                  </a:moveTo>
                  <a:lnTo>
                    <a:pt x="63" y="76"/>
                  </a:lnTo>
                  <a:lnTo>
                    <a:pt x="59" y="72"/>
                  </a:lnTo>
                  <a:lnTo>
                    <a:pt x="44" y="72"/>
                  </a:lnTo>
                  <a:lnTo>
                    <a:pt x="33" y="77"/>
                  </a:lnTo>
                  <a:lnTo>
                    <a:pt x="25" y="77"/>
                  </a:lnTo>
                  <a:lnTo>
                    <a:pt x="19" y="72"/>
                  </a:lnTo>
                  <a:lnTo>
                    <a:pt x="15" y="71"/>
                  </a:lnTo>
                  <a:lnTo>
                    <a:pt x="13" y="77"/>
                  </a:lnTo>
                  <a:lnTo>
                    <a:pt x="9" y="75"/>
                  </a:lnTo>
                  <a:lnTo>
                    <a:pt x="7" y="72"/>
                  </a:lnTo>
                  <a:lnTo>
                    <a:pt x="5" y="69"/>
                  </a:lnTo>
                  <a:lnTo>
                    <a:pt x="1" y="63"/>
                  </a:lnTo>
                  <a:lnTo>
                    <a:pt x="1" y="51"/>
                  </a:lnTo>
                  <a:lnTo>
                    <a:pt x="0" y="40"/>
                  </a:lnTo>
                  <a:lnTo>
                    <a:pt x="7" y="29"/>
                  </a:lnTo>
                  <a:lnTo>
                    <a:pt x="9" y="28"/>
                  </a:lnTo>
                  <a:lnTo>
                    <a:pt x="11" y="26"/>
                  </a:lnTo>
                  <a:lnTo>
                    <a:pt x="15" y="19"/>
                  </a:lnTo>
                  <a:lnTo>
                    <a:pt x="18" y="12"/>
                  </a:lnTo>
                  <a:lnTo>
                    <a:pt x="27" y="12"/>
                  </a:lnTo>
                  <a:lnTo>
                    <a:pt x="31" y="12"/>
                  </a:lnTo>
                  <a:lnTo>
                    <a:pt x="35" y="12"/>
                  </a:lnTo>
                  <a:lnTo>
                    <a:pt x="42" y="12"/>
                  </a:lnTo>
                  <a:lnTo>
                    <a:pt x="42" y="6"/>
                  </a:lnTo>
                  <a:lnTo>
                    <a:pt x="47" y="4"/>
                  </a:lnTo>
                  <a:lnTo>
                    <a:pt x="53" y="0"/>
                  </a:lnTo>
                  <a:lnTo>
                    <a:pt x="52" y="4"/>
                  </a:lnTo>
                  <a:lnTo>
                    <a:pt x="51" y="10"/>
                  </a:lnTo>
                  <a:lnTo>
                    <a:pt x="53" y="12"/>
                  </a:lnTo>
                  <a:lnTo>
                    <a:pt x="54" y="13"/>
                  </a:lnTo>
                  <a:lnTo>
                    <a:pt x="57" y="14"/>
                  </a:lnTo>
                  <a:lnTo>
                    <a:pt x="62" y="14"/>
                  </a:lnTo>
                  <a:lnTo>
                    <a:pt x="62" y="17"/>
                  </a:lnTo>
                  <a:lnTo>
                    <a:pt x="60" y="26"/>
                  </a:lnTo>
                  <a:lnTo>
                    <a:pt x="59" y="33"/>
                  </a:lnTo>
                  <a:lnTo>
                    <a:pt x="55" y="40"/>
                  </a:lnTo>
                  <a:lnTo>
                    <a:pt x="54" y="45"/>
                  </a:lnTo>
                  <a:lnTo>
                    <a:pt x="55" y="50"/>
                  </a:lnTo>
                  <a:lnTo>
                    <a:pt x="55" y="57"/>
                  </a:lnTo>
                  <a:lnTo>
                    <a:pt x="60" y="59"/>
                  </a:lnTo>
                  <a:lnTo>
                    <a:pt x="67" y="63"/>
                  </a:lnTo>
                  <a:lnTo>
                    <a:pt x="71" y="65"/>
                  </a:lnTo>
                  <a:lnTo>
                    <a:pt x="70" y="69"/>
                  </a:lnTo>
                  <a:lnTo>
                    <a:pt x="67" y="77"/>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1" name="Freeform 7"/>
            <p:cNvSpPr>
              <a:spLocks/>
            </p:cNvSpPr>
            <p:nvPr/>
          </p:nvSpPr>
          <p:spPr bwMode="auto">
            <a:xfrm>
              <a:off x="5500688" y="2765451"/>
              <a:ext cx="130175" cy="142878"/>
            </a:xfrm>
            <a:custGeom>
              <a:avLst/>
              <a:gdLst>
                <a:gd name="T0" fmla="*/ 2147483647 w 82"/>
                <a:gd name="T1" fmla="*/ 2147483647 h 90"/>
                <a:gd name="T2" fmla="*/ 2147483647 w 82"/>
                <a:gd name="T3" fmla="*/ 2147483647 h 90"/>
                <a:gd name="T4" fmla="*/ 2147483647 w 82"/>
                <a:gd name="T5" fmla="*/ 2147483647 h 90"/>
                <a:gd name="T6" fmla="*/ 2147483647 w 82"/>
                <a:gd name="T7" fmla="*/ 2147483647 h 90"/>
                <a:gd name="T8" fmla="*/ 2147483647 w 82"/>
                <a:gd name="T9" fmla="*/ 2147483647 h 90"/>
                <a:gd name="T10" fmla="*/ 2147483647 w 82"/>
                <a:gd name="T11" fmla="*/ 2147483647 h 90"/>
                <a:gd name="T12" fmla="*/ 2147483647 w 82"/>
                <a:gd name="T13" fmla="*/ 2147483647 h 90"/>
                <a:gd name="T14" fmla="*/ 2147483647 w 82"/>
                <a:gd name="T15" fmla="*/ 2147483647 h 90"/>
                <a:gd name="T16" fmla="*/ 2147483647 w 82"/>
                <a:gd name="T17" fmla="*/ 2147483647 h 90"/>
                <a:gd name="T18" fmla="*/ 2147483647 w 82"/>
                <a:gd name="T19" fmla="*/ 2147483647 h 90"/>
                <a:gd name="T20" fmla="*/ 2147483647 w 82"/>
                <a:gd name="T21" fmla="*/ 2147483647 h 90"/>
                <a:gd name="T22" fmla="*/ 2147483647 w 82"/>
                <a:gd name="T23" fmla="*/ 2147483647 h 90"/>
                <a:gd name="T24" fmla="*/ 2147483647 w 82"/>
                <a:gd name="T25" fmla="*/ 2147483647 h 90"/>
                <a:gd name="T26" fmla="*/ 2147483647 w 82"/>
                <a:gd name="T27" fmla="*/ 2147483647 h 90"/>
                <a:gd name="T28" fmla="*/ 0 w 82"/>
                <a:gd name="T29" fmla="*/ 2147483647 h 90"/>
                <a:gd name="T30" fmla="*/ 2147483647 w 82"/>
                <a:gd name="T31" fmla="*/ 2147483647 h 90"/>
                <a:gd name="T32" fmla="*/ 2147483647 w 82"/>
                <a:gd name="T33" fmla="*/ 2147483647 h 90"/>
                <a:gd name="T34" fmla="*/ 2147483647 w 82"/>
                <a:gd name="T35" fmla="*/ 2147483647 h 90"/>
                <a:gd name="T36" fmla="*/ 2147483647 w 82"/>
                <a:gd name="T37" fmla="*/ 2147483647 h 90"/>
                <a:gd name="T38" fmla="*/ 2147483647 w 82"/>
                <a:gd name="T39" fmla="*/ 2147483647 h 90"/>
                <a:gd name="T40" fmla="*/ 2147483647 w 82"/>
                <a:gd name="T41" fmla="*/ 2147483647 h 90"/>
                <a:gd name="T42" fmla="*/ 2147483647 w 82"/>
                <a:gd name="T43" fmla="*/ 2147483647 h 90"/>
                <a:gd name="T44" fmla="*/ 2147483647 w 82"/>
                <a:gd name="T45" fmla="*/ 2147483647 h 90"/>
                <a:gd name="T46" fmla="*/ 2147483647 w 82"/>
                <a:gd name="T47" fmla="*/ 2147483647 h 90"/>
                <a:gd name="T48" fmla="*/ 2147483647 w 82"/>
                <a:gd name="T49" fmla="*/ 2147483647 h 90"/>
                <a:gd name="T50" fmla="*/ 2147483647 w 82"/>
                <a:gd name="T51" fmla="*/ 2147483647 h 90"/>
                <a:gd name="T52" fmla="*/ 2147483647 w 82"/>
                <a:gd name="T53" fmla="*/ 0 h 90"/>
                <a:gd name="T54" fmla="*/ 2147483647 w 82"/>
                <a:gd name="T55" fmla="*/ 2147483647 h 90"/>
                <a:gd name="T56" fmla="*/ 2147483647 w 82"/>
                <a:gd name="T57" fmla="*/ 2147483647 h 90"/>
                <a:gd name="T58" fmla="*/ 2147483647 w 82"/>
                <a:gd name="T59" fmla="*/ 2147483647 h 90"/>
                <a:gd name="T60" fmla="*/ 2147483647 w 82"/>
                <a:gd name="T61" fmla="*/ 2147483647 h 90"/>
                <a:gd name="T62" fmla="*/ 2147483647 w 82"/>
                <a:gd name="T63" fmla="*/ 2147483647 h 90"/>
                <a:gd name="T64" fmla="*/ 2147483647 w 82"/>
                <a:gd name="T65" fmla="*/ 2147483647 h 90"/>
                <a:gd name="T66" fmla="*/ 2147483647 w 82"/>
                <a:gd name="T67" fmla="*/ 2147483647 h 90"/>
                <a:gd name="T68" fmla="*/ 2147483647 w 82"/>
                <a:gd name="T69" fmla="*/ 2147483647 h 90"/>
                <a:gd name="T70" fmla="*/ 2147483647 w 82"/>
                <a:gd name="T71" fmla="*/ 2147483647 h 90"/>
                <a:gd name="T72" fmla="*/ 2147483647 w 82"/>
                <a:gd name="T73" fmla="*/ 2147483647 h 90"/>
                <a:gd name="T74" fmla="*/ 2147483647 w 82"/>
                <a:gd name="T75" fmla="*/ 2147483647 h 90"/>
                <a:gd name="T76" fmla="*/ 2147483647 w 82"/>
                <a:gd name="T77" fmla="*/ 2147483647 h 90"/>
                <a:gd name="T78" fmla="*/ 2147483647 w 82"/>
                <a:gd name="T79" fmla="*/ 2147483647 h 90"/>
                <a:gd name="T80" fmla="*/ 2147483647 w 82"/>
                <a:gd name="T81" fmla="*/ 2147483647 h 90"/>
                <a:gd name="T82" fmla="*/ 2147483647 w 82"/>
                <a:gd name="T83" fmla="*/ 2147483647 h 90"/>
                <a:gd name="T84" fmla="*/ 2147483647 w 82"/>
                <a:gd name="T85" fmla="*/ 2147483647 h 90"/>
                <a:gd name="T86" fmla="*/ 2147483647 w 82"/>
                <a:gd name="T87" fmla="*/ 2147483647 h 90"/>
                <a:gd name="T88" fmla="*/ 2147483647 w 82"/>
                <a:gd name="T89" fmla="*/ 2147483647 h 9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82"/>
                <a:gd name="T136" fmla="*/ 0 h 90"/>
                <a:gd name="T137" fmla="*/ 82 w 82"/>
                <a:gd name="T138" fmla="*/ 90 h 90"/>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82" h="90">
                  <a:moveTo>
                    <a:pt x="76" y="89"/>
                  </a:moveTo>
                  <a:lnTo>
                    <a:pt x="72" y="88"/>
                  </a:lnTo>
                  <a:lnTo>
                    <a:pt x="68" y="84"/>
                  </a:lnTo>
                  <a:lnTo>
                    <a:pt x="50" y="84"/>
                  </a:lnTo>
                  <a:lnTo>
                    <a:pt x="38" y="89"/>
                  </a:lnTo>
                  <a:lnTo>
                    <a:pt x="29" y="89"/>
                  </a:lnTo>
                  <a:lnTo>
                    <a:pt x="22" y="84"/>
                  </a:lnTo>
                  <a:lnTo>
                    <a:pt x="17" y="82"/>
                  </a:lnTo>
                  <a:lnTo>
                    <a:pt x="14" y="89"/>
                  </a:lnTo>
                  <a:lnTo>
                    <a:pt x="10" y="86"/>
                  </a:lnTo>
                  <a:lnTo>
                    <a:pt x="8" y="83"/>
                  </a:lnTo>
                  <a:lnTo>
                    <a:pt x="5" y="79"/>
                  </a:lnTo>
                  <a:lnTo>
                    <a:pt x="1" y="73"/>
                  </a:lnTo>
                  <a:lnTo>
                    <a:pt x="1" y="60"/>
                  </a:lnTo>
                  <a:lnTo>
                    <a:pt x="0" y="47"/>
                  </a:lnTo>
                  <a:lnTo>
                    <a:pt x="8" y="33"/>
                  </a:lnTo>
                  <a:lnTo>
                    <a:pt x="10" y="32"/>
                  </a:lnTo>
                  <a:lnTo>
                    <a:pt x="13" y="29"/>
                  </a:lnTo>
                  <a:lnTo>
                    <a:pt x="17" y="22"/>
                  </a:lnTo>
                  <a:lnTo>
                    <a:pt x="21" y="14"/>
                  </a:lnTo>
                  <a:lnTo>
                    <a:pt x="31" y="14"/>
                  </a:lnTo>
                  <a:lnTo>
                    <a:pt x="35" y="14"/>
                  </a:lnTo>
                  <a:lnTo>
                    <a:pt x="40" y="14"/>
                  </a:lnTo>
                  <a:lnTo>
                    <a:pt x="48" y="14"/>
                  </a:lnTo>
                  <a:lnTo>
                    <a:pt x="48" y="7"/>
                  </a:lnTo>
                  <a:lnTo>
                    <a:pt x="54" y="4"/>
                  </a:lnTo>
                  <a:lnTo>
                    <a:pt x="60" y="0"/>
                  </a:lnTo>
                  <a:lnTo>
                    <a:pt x="59" y="4"/>
                  </a:lnTo>
                  <a:lnTo>
                    <a:pt x="59" y="11"/>
                  </a:lnTo>
                  <a:lnTo>
                    <a:pt x="60" y="14"/>
                  </a:lnTo>
                  <a:lnTo>
                    <a:pt x="61" y="15"/>
                  </a:lnTo>
                  <a:lnTo>
                    <a:pt x="65" y="17"/>
                  </a:lnTo>
                  <a:lnTo>
                    <a:pt x="71" y="17"/>
                  </a:lnTo>
                  <a:lnTo>
                    <a:pt x="71" y="18"/>
                  </a:lnTo>
                  <a:lnTo>
                    <a:pt x="68" y="29"/>
                  </a:lnTo>
                  <a:lnTo>
                    <a:pt x="68" y="39"/>
                  </a:lnTo>
                  <a:lnTo>
                    <a:pt x="63" y="47"/>
                  </a:lnTo>
                  <a:lnTo>
                    <a:pt x="61" y="52"/>
                  </a:lnTo>
                  <a:lnTo>
                    <a:pt x="63" y="57"/>
                  </a:lnTo>
                  <a:lnTo>
                    <a:pt x="63" y="65"/>
                  </a:lnTo>
                  <a:lnTo>
                    <a:pt x="68" y="68"/>
                  </a:lnTo>
                  <a:lnTo>
                    <a:pt x="76" y="73"/>
                  </a:lnTo>
                  <a:lnTo>
                    <a:pt x="81" y="75"/>
                  </a:lnTo>
                  <a:lnTo>
                    <a:pt x="80" y="79"/>
                  </a:lnTo>
                  <a:lnTo>
                    <a:pt x="76" y="89"/>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2" name="Freeform 8"/>
            <p:cNvSpPr>
              <a:spLocks/>
            </p:cNvSpPr>
            <p:nvPr/>
          </p:nvSpPr>
          <p:spPr bwMode="auto">
            <a:xfrm>
              <a:off x="5916613" y="3251238"/>
              <a:ext cx="150812" cy="200030"/>
            </a:xfrm>
            <a:custGeom>
              <a:avLst/>
              <a:gdLst>
                <a:gd name="T0" fmla="*/ 71 w 95"/>
                <a:gd name="T1" fmla="*/ 1 h 126"/>
                <a:gd name="T2" fmla="*/ 73 w 95"/>
                <a:gd name="T3" fmla="*/ 8 h 126"/>
                <a:gd name="T4" fmla="*/ 75 w 95"/>
                <a:gd name="T5" fmla="*/ 15 h 126"/>
                <a:gd name="T6" fmla="*/ 79 w 95"/>
                <a:gd name="T7" fmla="*/ 20 h 126"/>
                <a:gd name="T8" fmla="*/ 82 w 95"/>
                <a:gd name="T9" fmla="*/ 24 h 126"/>
                <a:gd name="T10" fmla="*/ 90 w 95"/>
                <a:gd name="T11" fmla="*/ 30 h 126"/>
                <a:gd name="T12" fmla="*/ 92 w 95"/>
                <a:gd name="T13" fmla="*/ 34 h 126"/>
                <a:gd name="T14" fmla="*/ 92 w 95"/>
                <a:gd name="T15" fmla="*/ 40 h 126"/>
                <a:gd name="T16" fmla="*/ 94 w 95"/>
                <a:gd name="T17" fmla="*/ 53 h 126"/>
                <a:gd name="T18" fmla="*/ 94 w 95"/>
                <a:gd name="T19" fmla="*/ 63 h 126"/>
                <a:gd name="T20" fmla="*/ 92 w 95"/>
                <a:gd name="T21" fmla="*/ 64 h 126"/>
                <a:gd name="T22" fmla="*/ 89 w 95"/>
                <a:gd name="T23" fmla="*/ 66 h 126"/>
                <a:gd name="T24" fmla="*/ 85 w 95"/>
                <a:gd name="T25" fmla="*/ 64 h 126"/>
                <a:gd name="T26" fmla="*/ 78 w 95"/>
                <a:gd name="T27" fmla="*/ 64 h 126"/>
                <a:gd name="T28" fmla="*/ 71 w 95"/>
                <a:gd name="T29" fmla="*/ 64 h 126"/>
                <a:gd name="T30" fmla="*/ 64 w 95"/>
                <a:gd name="T31" fmla="*/ 69 h 126"/>
                <a:gd name="T32" fmla="*/ 58 w 95"/>
                <a:gd name="T33" fmla="*/ 86 h 126"/>
                <a:gd name="T34" fmla="*/ 58 w 95"/>
                <a:gd name="T35" fmla="*/ 91 h 126"/>
                <a:gd name="T36" fmla="*/ 58 w 95"/>
                <a:gd name="T37" fmla="*/ 96 h 126"/>
                <a:gd name="T38" fmla="*/ 58 w 95"/>
                <a:gd name="T39" fmla="*/ 102 h 126"/>
                <a:gd name="T40" fmla="*/ 58 w 95"/>
                <a:gd name="T41" fmla="*/ 109 h 126"/>
                <a:gd name="T42" fmla="*/ 53 w 95"/>
                <a:gd name="T43" fmla="*/ 119 h 126"/>
                <a:gd name="T44" fmla="*/ 44 w 95"/>
                <a:gd name="T45" fmla="*/ 123 h 126"/>
                <a:gd name="T46" fmla="*/ 37 w 95"/>
                <a:gd name="T47" fmla="*/ 123 h 126"/>
                <a:gd name="T48" fmla="*/ 30 w 95"/>
                <a:gd name="T49" fmla="*/ 119 h 126"/>
                <a:gd name="T50" fmla="*/ 28 w 95"/>
                <a:gd name="T51" fmla="*/ 111 h 126"/>
                <a:gd name="T52" fmla="*/ 23 w 95"/>
                <a:gd name="T53" fmla="*/ 109 h 126"/>
                <a:gd name="T54" fmla="*/ 24 w 95"/>
                <a:gd name="T55" fmla="*/ 111 h 126"/>
                <a:gd name="T56" fmla="*/ 25 w 95"/>
                <a:gd name="T57" fmla="*/ 119 h 126"/>
                <a:gd name="T58" fmla="*/ 21 w 95"/>
                <a:gd name="T59" fmla="*/ 125 h 126"/>
                <a:gd name="T60" fmla="*/ 16 w 95"/>
                <a:gd name="T61" fmla="*/ 119 h 126"/>
                <a:gd name="T62" fmla="*/ 16 w 95"/>
                <a:gd name="T63" fmla="*/ 109 h 126"/>
                <a:gd name="T64" fmla="*/ 16 w 95"/>
                <a:gd name="T65" fmla="*/ 98 h 126"/>
                <a:gd name="T66" fmla="*/ 9 w 95"/>
                <a:gd name="T67" fmla="*/ 91 h 126"/>
                <a:gd name="T68" fmla="*/ 3 w 95"/>
                <a:gd name="T69" fmla="*/ 83 h 126"/>
                <a:gd name="T70" fmla="*/ 0 w 95"/>
                <a:gd name="T71" fmla="*/ 77 h 126"/>
                <a:gd name="T72" fmla="*/ 5 w 95"/>
                <a:gd name="T73" fmla="*/ 63 h 126"/>
                <a:gd name="T74" fmla="*/ 7 w 95"/>
                <a:gd name="T75" fmla="*/ 54 h 126"/>
                <a:gd name="T76" fmla="*/ 14 w 95"/>
                <a:gd name="T77" fmla="*/ 49 h 126"/>
                <a:gd name="T78" fmla="*/ 21 w 95"/>
                <a:gd name="T79" fmla="*/ 43 h 126"/>
                <a:gd name="T80" fmla="*/ 25 w 95"/>
                <a:gd name="T81" fmla="*/ 34 h 126"/>
                <a:gd name="T82" fmla="*/ 35 w 95"/>
                <a:gd name="T83" fmla="*/ 30 h 126"/>
                <a:gd name="T84" fmla="*/ 42 w 95"/>
                <a:gd name="T85" fmla="*/ 28 h 126"/>
                <a:gd name="T86" fmla="*/ 53 w 95"/>
                <a:gd name="T87" fmla="*/ 25 h 126"/>
                <a:gd name="T88" fmla="*/ 64 w 95"/>
                <a:gd name="T89" fmla="*/ 18 h 126"/>
                <a:gd name="T90" fmla="*/ 65 w 95"/>
                <a:gd name="T91" fmla="*/ 8 h 126"/>
                <a:gd name="T92" fmla="*/ 73 w 95"/>
                <a:gd name="T93" fmla="*/ 0 h 126"/>
                <a:gd name="T94" fmla="*/ 78 w 95"/>
                <a:gd name="T95" fmla="*/ 1 h 126"/>
                <a:gd name="T96" fmla="*/ 71 w 95"/>
                <a:gd name="T97" fmla="*/ 1 h 12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5"/>
                <a:gd name="T148" fmla="*/ 0 h 126"/>
                <a:gd name="T149" fmla="*/ 95 w 95"/>
                <a:gd name="T150" fmla="*/ 126 h 12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5" h="126">
                  <a:moveTo>
                    <a:pt x="71" y="1"/>
                  </a:moveTo>
                  <a:lnTo>
                    <a:pt x="73" y="8"/>
                  </a:lnTo>
                  <a:lnTo>
                    <a:pt x="75" y="15"/>
                  </a:lnTo>
                  <a:lnTo>
                    <a:pt x="79" y="20"/>
                  </a:lnTo>
                  <a:lnTo>
                    <a:pt x="82" y="24"/>
                  </a:lnTo>
                  <a:lnTo>
                    <a:pt x="90" y="30"/>
                  </a:lnTo>
                  <a:lnTo>
                    <a:pt x="92" y="34"/>
                  </a:lnTo>
                  <a:lnTo>
                    <a:pt x="92" y="40"/>
                  </a:lnTo>
                  <a:lnTo>
                    <a:pt x="94" y="53"/>
                  </a:lnTo>
                  <a:lnTo>
                    <a:pt x="94" y="63"/>
                  </a:lnTo>
                  <a:lnTo>
                    <a:pt x="92" y="64"/>
                  </a:lnTo>
                  <a:lnTo>
                    <a:pt x="89" y="66"/>
                  </a:lnTo>
                  <a:lnTo>
                    <a:pt x="85" y="64"/>
                  </a:lnTo>
                  <a:lnTo>
                    <a:pt x="78" y="64"/>
                  </a:lnTo>
                  <a:lnTo>
                    <a:pt x="71" y="64"/>
                  </a:lnTo>
                  <a:lnTo>
                    <a:pt x="64" y="69"/>
                  </a:lnTo>
                  <a:lnTo>
                    <a:pt x="58" y="86"/>
                  </a:lnTo>
                  <a:lnTo>
                    <a:pt x="58" y="91"/>
                  </a:lnTo>
                  <a:lnTo>
                    <a:pt x="58" y="96"/>
                  </a:lnTo>
                  <a:lnTo>
                    <a:pt x="58" y="102"/>
                  </a:lnTo>
                  <a:lnTo>
                    <a:pt x="58" y="109"/>
                  </a:lnTo>
                  <a:lnTo>
                    <a:pt x="53" y="119"/>
                  </a:lnTo>
                  <a:lnTo>
                    <a:pt x="44" y="123"/>
                  </a:lnTo>
                  <a:lnTo>
                    <a:pt x="37" y="123"/>
                  </a:lnTo>
                  <a:lnTo>
                    <a:pt x="30" y="119"/>
                  </a:lnTo>
                  <a:lnTo>
                    <a:pt x="28" y="111"/>
                  </a:lnTo>
                  <a:lnTo>
                    <a:pt x="23" y="109"/>
                  </a:lnTo>
                  <a:lnTo>
                    <a:pt x="24" y="111"/>
                  </a:lnTo>
                  <a:lnTo>
                    <a:pt x="25" y="119"/>
                  </a:lnTo>
                  <a:lnTo>
                    <a:pt x="21" y="125"/>
                  </a:lnTo>
                  <a:lnTo>
                    <a:pt x="16" y="119"/>
                  </a:lnTo>
                  <a:lnTo>
                    <a:pt x="16" y="109"/>
                  </a:lnTo>
                  <a:lnTo>
                    <a:pt x="16" y="98"/>
                  </a:lnTo>
                  <a:lnTo>
                    <a:pt x="9" y="91"/>
                  </a:lnTo>
                  <a:lnTo>
                    <a:pt x="3" y="83"/>
                  </a:lnTo>
                  <a:lnTo>
                    <a:pt x="0" y="77"/>
                  </a:lnTo>
                  <a:lnTo>
                    <a:pt x="5" y="63"/>
                  </a:lnTo>
                  <a:lnTo>
                    <a:pt x="7" y="54"/>
                  </a:lnTo>
                  <a:lnTo>
                    <a:pt x="14" y="49"/>
                  </a:lnTo>
                  <a:lnTo>
                    <a:pt x="21" y="43"/>
                  </a:lnTo>
                  <a:lnTo>
                    <a:pt x="25" y="34"/>
                  </a:lnTo>
                  <a:lnTo>
                    <a:pt x="35" y="30"/>
                  </a:lnTo>
                  <a:lnTo>
                    <a:pt x="42" y="28"/>
                  </a:lnTo>
                  <a:lnTo>
                    <a:pt x="53" y="25"/>
                  </a:lnTo>
                  <a:lnTo>
                    <a:pt x="64" y="18"/>
                  </a:lnTo>
                  <a:lnTo>
                    <a:pt x="65" y="8"/>
                  </a:lnTo>
                  <a:lnTo>
                    <a:pt x="73" y="0"/>
                  </a:lnTo>
                  <a:lnTo>
                    <a:pt x="78" y="1"/>
                  </a:lnTo>
                  <a:lnTo>
                    <a:pt x="71" y="1"/>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IN"/>
            </a:p>
          </p:txBody>
        </p:sp>
        <p:sp>
          <p:nvSpPr>
            <p:cNvPr id="13" name="Freeform 9"/>
            <p:cNvSpPr>
              <a:spLocks/>
            </p:cNvSpPr>
            <p:nvPr/>
          </p:nvSpPr>
          <p:spPr bwMode="auto">
            <a:xfrm>
              <a:off x="6061075" y="3211550"/>
              <a:ext cx="133350" cy="365134"/>
            </a:xfrm>
            <a:custGeom>
              <a:avLst/>
              <a:gdLst>
                <a:gd name="T0" fmla="*/ 2147483647 w 84"/>
                <a:gd name="T1" fmla="*/ 2147483647 h 230"/>
                <a:gd name="T2" fmla="*/ 2147483647 w 84"/>
                <a:gd name="T3" fmla="*/ 2147483647 h 230"/>
                <a:gd name="T4" fmla="*/ 2147483647 w 84"/>
                <a:gd name="T5" fmla="*/ 2147483647 h 230"/>
                <a:gd name="T6" fmla="*/ 2147483647 w 84"/>
                <a:gd name="T7" fmla="*/ 0 h 230"/>
                <a:gd name="T8" fmla="*/ 2147483647 w 84"/>
                <a:gd name="T9" fmla="*/ 2147483647 h 230"/>
                <a:gd name="T10" fmla="*/ 2147483647 w 84"/>
                <a:gd name="T11" fmla="*/ 2147483647 h 230"/>
                <a:gd name="T12" fmla="*/ 2147483647 w 84"/>
                <a:gd name="T13" fmla="*/ 2147483647 h 230"/>
                <a:gd name="T14" fmla="*/ 2147483647 w 84"/>
                <a:gd name="T15" fmla="*/ 2147483647 h 230"/>
                <a:gd name="T16" fmla="*/ 2147483647 w 84"/>
                <a:gd name="T17" fmla="*/ 2147483647 h 230"/>
                <a:gd name="T18" fmla="*/ 2147483647 w 84"/>
                <a:gd name="T19" fmla="*/ 2147483647 h 230"/>
                <a:gd name="T20" fmla="*/ 2147483647 w 84"/>
                <a:gd name="T21" fmla="*/ 2147483647 h 230"/>
                <a:gd name="T22" fmla="*/ 2147483647 w 84"/>
                <a:gd name="T23" fmla="*/ 2147483647 h 230"/>
                <a:gd name="T24" fmla="*/ 2147483647 w 84"/>
                <a:gd name="T25" fmla="*/ 2147483647 h 230"/>
                <a:gd name="T26" fmla="*/ 2147483647 w 84"/>
                <a:gd name="T27" fmla="*/ 2147483647 h 230"/>
                <a:gd name="T28" fmla="*/ 2147483647 w 84"/>
                <a:gd name="T29" fmla="*/ 2147483647 h 230"/>
                <a:gd name="T30" fmla="*/ 2147483647 w 84"/>
                <a:gd name="T31" fmla="*/ 2147483647 h 230"/>
                <a:gd name="T32" fmla="*/ 2147483647 w 84"/>
                <a:gd name="T33" fmla="*/ 2147483647 h 230"/>
                <a:gd name="T34" fmla="*/ 2147483647 w 84"/>
                <a:gd name="T35" fmla="*/ 2147483647 h 230"/>
                <a:gd name="T36" fmla="*/ 2147483647 w 84"/>
                <a:gd name="T37" fmla="*/ 2147483647 h 230"/>
                <a:gd name="T38" fmla="*/ 2147483647 w 84"/>
                <a:gd name="T39" fmla="*/ 2147483647 h 230"/>
                <a:gd name="T40" fmla="*/ 2147483647 w 84"/>
                <a:gd name="T41" fmla="*/ 2147483647 h 230"/>
                <a:gd name="T42" fmla="*/ 2147483647 w 84"/>
                <a:gd name="T43" fmla="*/ 2147483647 h 230"/>
                <a:gd name="T44" fmla="*/ 2147483647 w 84"/>
                <a:gd name="T45" fmla="*/ 2147483647 h 230"/>
                <a:gd name="T46" fmla="*/ 2147483647 w 84"/>
                <a:gd name="T47" fmla="*/ 2147483647 h 230"/>
                <a:gd name="T48" fmla="*/ 2147483647 w 84"/>
                <a:gd name="T49" fmla="*/ 2147483647 h 230"/>
                <a:gd name="T50" fmla="*/ 2147483647 w 84"/>
                <a:gd name="T51" fmla="*/ 2147483647 h 230"/>
                <a:gd name="T52" fmla="*/ 2147483647 w 84"/>
                <a:gd name="T53" fmla="*/ 2147483647 h 230"/>
                <a:gd name="T54" fmla="*/ 2147483647 w 84"/>
                <a:gd name="T55" fmla="*/ 2147483647 h 230"/>
                <a:gd name="T56" fmla="*/ 2147483647 w 84"/>
                <a:gd name="T57" fmla="*/ 2147483647 h 230"/>
                <a:gd name="T58" fmla="*/ 2147483647 w 84"/>
                <a:gd name="T59" fmla="*/ 2147483647 h 230"/>
                <a:gd name="T60" fmla="*/ 2147483647 w 84"/>
                <a:gd name="T61" fmla="*/ 2147483647 h 230"/>
                <a:gd name="T62" fmla="*/ 2147483647 w 84"/>
                <a:gd name="T63" fmla="*/ 2147483647 h 230"/>
                <a:gd name="T64" fmla="*/ 2147483647 w 84"/>
                <a:gd name="T65" fmla="*/ 2147483647 h 230"/>
                <a:gd name="T66" fmla="*/ 2147483647 w 84"/>
                <a:gd name="T67" fmla="*/ 2147483647 h 230"/>
                <a:gd name="T68" fmla="*/ 2147483647 w 84"/>
                <a:gd name="T69" fmla="*/ 2147483647 h 2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4"/>
                <a:gd name="T106" fmla="*/ 0 h 230"/>
                <a:gd name="T107" fmla="*/ 84 w 84"/>
                <a:gd name="T108" fmla="*/ 230 h 2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4" h="230">
                  <a:moveTo>
                    <a:pt x="1" y="45"/>
                  </a:moveTo>
                  <a:lnTo>
                    <a:pt x="2" y="41"/>
                  </a:lnTo>
                  <a:lnTo>
                    <a:pt x="5" y="31"/>
                  </a:lnTo>
                  <a:lnTo>
                    <a:pt x="11" y="25"/>
                  </a:lnTo>
                  <a:lnTo>
                    <a:pt x="19" y="20"/>
                  </a:lnTo>
                  <a:lnTo>
                    <a:pt x="28" y="8"/>
                  </a:lnTo>
                  <a:lnTo>
                    <a:pt x="36" y="1"/>
                  </a:lnTo>
                  <a:lnTo>
                    <a:pt x="40" y="0"/>
                  </a:lnTo>
                  <a:lnTo>
                    <a:pt x="43" y="11"/>
                  </a:lnTo>
                  <a:lnTo>
                    <a:pt x="44" y="20"/>
                  </a:lnTo>
                  <a:lnTo>
                    <a:pt x="50" y="28"/>
                  </a:lnTo>
                  <a:lnTo>
                    <a:pt x="56" y="39"/>
                  </a:lnTo>
                  <a:lnTo>
                    <a:pt x="58" y="44"/>
                  </a:lnTo>
                  <a:lnTo>
                    <a:pt x="64" y="48"/>
                  </a:lnTo>
                  <a:lnTo>
                    <a:pt x="75" y="52"/>
                  </a:lnTo>
                  <a:lnTo>
                    <a:pt x="82" y="61"/>
                  </a:lnTo>
                  <a:lnTo>
                    <a:pt x="83" y="71"/>
                  </a:lnTo>
                  <a:lnTo>
                    <a:pt x="80" y="80"/>
                  </a:lnTo>
                  <a:lnTo>
                    <a:pt x="76" y="100"/>
                  </a:lnTo>
                  <a:lnTo>
                    <a:pt x="76" y="105"/>
                  </a:lnTo>
                  <a:lnTo>
                    <a:pt x="76" y="110"/>
                  </a:lnTo>
                  <a:lnTo>
                    <a:pt x="76" y="115"/>
                  </a:lnTo>
                  <a:lnTo>
                    <a:pt x="76" y="119"/>
                  </a:lnTo>
                  <a:lnTo>
                    <a:pt x="79" y="129"/>
                  </a:lnTo>
                  <a:lnTo>
                    <a:pt x="78" y="136"/>
                  </a:lnTo>
                  <a:lnTo>
                    <a:pt x="72" y="137"/>
                  </a:lnTo>
                  <a:lnTo>
                    <a:pt x="65" y="138"/>
                  </a:lnTo>
                  <a:lnTo>
                    <a:pt x="64" y="152"/>
                  </a:lnTo>
                  <a:lnTo>
                    <a:pt x="66" y="162"/>
                  </a:lnTo>
                  <a:lnTo>
                    <a:pt x="68" y="173"/>
                  </a:lnTo>
                  <a:lnTo>
                    <a:pt x="71" y="195"/>
                  </a:lnTo>
                  <a:lnTo>
                    <a:pt x="68" y="204"/>
                  </a:lnTo>
                  <a:lnTo>
                    <a:pt x="61" y="213"/>
                  </a:lnTo>
                  <a:lnTo>
                    <a:pt x="60" y="218"/>
                  </a:lnTo>
                  <a:lnTo>
                    <a:pt x="59" y="225"/>
                  </a:lnTo>
                  <a:lnTo>
                    <a:pt x="50" y="229"/>
                  </a:lnTo>
                  <a:lnTo>
                    <a:pt x="40" y="229"/>
                  </a:lnTo>
                  <a:lnTo>
                    <a:pt x="35" y="225"/>
                  </a:lnTo>
                  <a:lnTo>
                    <a:pt x="31" y="213"/>
                  </a:lnTo>
                  <a:lnTo>
                    <a:pt x="30" y="206"/>
                  </a:lnTo>
                  <a:lnTo>
                    <a:pt x="27" y="204"/>
                  </a:lnTo>
                  <a:lnTo>
                    <a:pt x="22" y="200"/>
                  </a:lnTo>
                  <a:lnTo>
                    <a:pt x="18" y="196"/>
                  </a:lnTo>
                  <a:lnTo>
                    <a:pt x="18" y="192"/>
                  </a:lnTo>
                  <a:lnTo>
                    <a:pt x="19" y="185"/>
                  </a:lnTo>
                  <a:lnTo>
                    <a:pt x="23" y="174"/>
                  </a:lnTo>
                  <a:lnTo>
                    <a:pt x="22" y="162"/>
                  </a:lnTo>
                  <a:lnTo>
                    <a:pt x="19" y="156"/>
                  </a:lnTo>
                  <a:lnTo>
                    <a:pt x="16" y="152"/>
                  </a:lnTo>
                  <a:lnTo>
                    <a:pt x="16" y="141"/>
                  </a:lnTo>
                  <a:lnTo>
                    <a:pt x="18" y="132"/>
                  </a:lnTo>
                  <a:lnTo>
                    <a:pt x="17" y="128"/>
                  </a:lnTo>
                  <a:lnTo>
                    <a:pt x="16" y="125"/>
                  </a:lnTo>
                  <a:lnTo>
                    <a:pt x="16" y="121"/>
                  </a:lnTo>
                  <a:lnTo>
                    <a:pt x="15" y="117"/>
                  </a:lnTo>
                  <a:lnTo>
                    <a:pt x="8" y="113"/>
                  </a:lnTo>
                  <a:lnTo>
                    <a:pt x="5" y="105"/>
                  </a:lnTo>
                  <a:lnTo>
                    <a:pt x="1" y="95"/>
                  </a:lnTo>
                  <a:lnTo>
                    <a:pt x="0" y="93"/>
                  </a:lnTo>
                  <a:lnTo>
                    <a:pt x="1" y="91"/>
                  </a:lnTo>
                  <a:lnTo>
                    <a:pt x="7" y="85"/>
                  </a:lnTo>
                  <a:lnTo>
                    <a:pt x="8" y="82"/>
                  </a:lnTo>
                  <a:lnTo>
                    <a:pt x="9" y="76"/>
                  </a:lnTo>
                  <a:lnTo>
                    <a:pt x="8" y="69"/>
                  </a:lnTo>
                  <a:lnTo>
                    <a:pt x="9" y="62"/>
                  </a:lnTo>
                  <a:lnTo>
                    <a:pt x="8" y="56"/>
                  </a:lnTo>
                  <a:lnTo>
                    <a:pt x="7" y="52"/>
                  </a:lnTo>
                  <a:lnTo>
                    <a:pt x="5" y="48"/>
                  </a:lnTo>
                  <a:lnTo>
                    <a:pt x="1" y="44"/>
                  </a:lnTo>
                  <a:lnTo>
                    <a:pt x="1" y="45"/>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4" name="Freeform 10"/>
            <p:cNvSpPr>
              <a:spLocks/>
            </p:cNvSpPr>
            <p:nvPr/>
          </p:nvSpPr>
          <p:spPr bwMode="auto">
            <a:xfrm>
              <a:off x="6149975" y="3057558"/>
              <a:ext cx="187325" cy="255594"/>
            </a:xfrm>
            <a:custGeom>
              <a:avLst/>
              <a:gdLst>
                <a:gd name="T0" fmla="*/ 2147483647 w 118"/>
                <a:gd name="T1" fmla="*/ 2147483647 h 161"/>
                <a:gd name="T2" fmla="*/ 2147483647 w 118"/>
                <a:gd name="T3" fmla="*/ 2147483647 h 161"/>
                <a:gd name="T4" fmla="*/ 2147483647 w 118"/>
                <a:gd name="T5" fmla="*/ 2147483647 h 161"/>
                <a:gd name="T6" fmla="*/ 2147483647 w 118"/>
                <a:gd name="T7" fmla="*/ 2147483647 h 161"/>
                <a:gd name="T8" fmla="*/ 2147483647 w 118"/>
                <a:gd name="T9" fmla="*/ 2147483647 h 161"/>
                <a:gd name="T10" fmla="*/ 2147483647 w 118"/>
                <a:gd name="T11" fmla="*/ 2147483647 h 161"/>
                <a:gd name="T12" fmla="*/ 2147483647 w 118"/>
                <a:gd name="T13" fmla="*/ 2147483647 h 161"/>
                <a:gd name="T14" fmla="*/ 2147483647 w 118"/>
                <a:gd name="T15" fmla="*/ 2147483647 h 161"/>
                <a:gd name="T16" fmla="*/ 2147483647 w 118"/>
                <a:gd name="T17" fmla="*/ 2147483647 h 161"/>
                <a:gd name="T18" fmla="*/ 2147483647 w 118"/>
                <a:gd name="T19" fmla="*/ 0 h 161"/>
                <a:gd name="T20" fmla="*/ 2147483647 w 118"/>
                <a:gd name="T21" fmla="*/ 0 h 161"/>
                <a:gd name="T22" fmla="*/ 2147483647 w 118"/>
                <a:gd name="T23" fmla="*/ 2147483647 h 161"/>
                <a:gd name="T24" fmla="*/ 2147483647 w 118"/>
                <a:gd name="T25" fmla="*/ 2147483647 h 161"/>
                <a:gd name="T26" fmla="*/ 2147483647 w 118"/>
                <a:gd name="T27" fmla="*/ 2147483647 h 161"/>
                <a:gd name="T28" fmla="*/ 2147483647 w 118"/>
                <a:gd name="T29" fmla="*/ 2147483647 h 161"/>
                <a:gd name="T30" fmla="*/ 2147483647 w 118"/>
                <a:gd name="T31" fmla="*/ 2147483647 h 161"/>
                <a:gd name="T32" fmla="*/ 2147483647 w 118"/>
                <a:gd name="T33" fmla="*/ 2147483647 h 161"/>
                <a:gd name="T34" fmla="*/ 2147483647 w 118"/>
                <a:gd name="T35" fmla="*/ 2147483647 h 161"/>
                <a:gd name="T36" fmla="*/ 2147483647 w 118"/>
                <a:gd name="T37" fmla="*/ 2147483647 h 161"/>
                <a:gd name="T38" fmla="*/ 2147483647 w 118"/>
                <a:gd name="T39" fmla="*/ 2147483647 h 161"/>
                <a:gd name="T40" fmla="*/ 2147483647 w 118"/>
                <a:gd name="T41" fmla="*/ 2147483647 h 161"/>
                <a:gd name="T42" fmla="*/ 2147483647 w 118"/>
                <a:gd name="T43" fmla="*/ 2147483647 h 161"/>
                <a:gd name="T44" fmla="*/ 2147483647 w 118"/>
                <a:gd name="T45" fmla="*/ 2147483647 h 161"/>
                <a:gd name="T46" fmla="*/ 2147483647 w 118"/>
                <a:gd name="T47" fmla="*/ 2147483647 h 161"/>
                <a:gd name="T48" fmla="*/ 2147483647 w 118"/>
                <a:gd name="T49" fmla="*/ 2147483647 h 161"/>
                <a:gd name="T50" fmla="*/ 2147483647 w 118"/>
                <a:gd name="T51" fmla="*/ 2147483647 h 161"/>
                <a:gd name="T52" fmla="*/ 2147483647 w 118"/>
                <a:gd name="T53" fmla="*/ 2147483647 h 161"/>
                <a:gd name="T54" fmla="*/ 2147483647 w 118"/>
                <a:gd name="T55" fmla="*/ 2147483647 h 161"/>
                <a:gd name="T56" fmla="*/ 2147483647 w 118"/>
                <a:gd name="T57" fmla="*/ 2147483647 h 161"/>
                <a:gd name="T58" fmla="*/ 2147483647 w 118"/>
                <a:gd name="T59" fmla="*/ 2147483647 h 161"/>
                <a:gd name="T60" fmla="*/ 2147483647 w 118"/>
                <a:gd name="T61" fmla="*/ 2147483647 h 161"/>
                <a:gd name="T62" fmla="*/ 2147483647 w 118"/>
                <a:gd name="T63" fmla="*/ 2147483647 h 161"/>
                <a:gd name="T64" fmla="*/ 2147483647 w 118"/>
                <a:gd name="T65" fmla="*/ 2147483647 h 161"/>
                <a:gd name="T66" fmla="*/ 2147483647 w 118"/>
                <a:gd name="T67" fmla="*/ 2147483647 h 161"/>
                <a:gd name="T68" fmla="*/ 2147483647 w 118"/>
                <a:gd name="T69" fmla="*/ 2147483647 h 161"/>
                <a:gd name="T70" fmla="*/ 2147483647 w 118"/>
                <a:gd name="T71" fmla="*/ 2147483647 h 161"/>
                <a:gd name="T72" fmla="*/ 2147483647 w 118"/>
                <a:gd name="T73" fmla="*/ 2147483647 h 161"/>
                <a:gd name="T74" fmla="*/ 2147483647 w 118"/>
                <a:gd name="T75" fmla="*/ 2147483647 h 161"/>
                <a:gd name="T76" fmla="*/ 2147483647 w 118"/>
                <a:gd name="T77" fmla="*/ 2147483647 h 161"/>
                <a:gd name="T78" fmla="*/ 2147483647 w 118"/>
                <a:gd name="T79" fmla="*/ 2147483647 h 161"/>
                <a:gd name="T80" fmla="*/ 2147483647 w 118"/>
                <a:gd name="T81" fmla="*/ 2147483647 h 161"/>
                <a:gd name="T82" fmla="*/ 2147483647 w 118"/>
                <a:gd name="T83" fmla="*/ 2147483647 h 161"/>
                <a:gd name="T84" fmla="*/ 0 w 118"/>
                <a:gd name="T85" fmla="*/ 2147483647 h 161"/>
                <a:gd name="T86" fmla="*/ 0 w 118"/>
                <a:gd name="T87" fmla="*/ 2147483647 h 161"/>
                <a:gd name="T88" fmla="*/ 2147483647 w 118"/>
                <a:gd name="T89" fmla="*/ 2147483647 h 161"/>
                <a:gd name="T90" fmla="*/ 2147483647 w 118"/>
                <a:gd name="T91" fmla="*/ 2147483647 h 161"/>
                <a:gd name="T92" fmla="*/ 2147483647 w 118"/>
                <a:gd name="T93" fmla="*/ 2147483647 h 161"/>
                <a:gd name="T94" fmla="*/ 2147483647 w 118"/>
                <a:gd name="T95" fmla="*/ 2147483647 h 161"/>
                <a:gd name="T96" fmla="*/ 2147483647 w 118"/>
                <a:gd name="T97" fmla="*/ 2147483647 h 161"/>
                <a:gd name="T98" fmla="*/ 2147483647 w 118"/>
                <a:gd name="T99" fmla="*/ 2147483647 h 161"/>
                <a:gd name="T100" fmla="*/ 2147483647 w 118"/>
                <a:gd name="T101" fmla="*/ 2147483647 h 161"/>
                <a:gd name="T102" fmla="*/ 2147483647 w 118"/>
                <a:gd name="T103" fmla="*/ 2147483647 h 161"/>
                <a:gd name="T104" fmla="*/ 2147483647 w 118"/>
                <a:gd name="T105" fmla="*/ 2147483647 h 16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8"/>
                <a:gd name="T160" fmla="*/ 0 h 161"/>
                <a:gd name="T161" fmla="*/ 118 w 118"/>
                <a:gd name="T162" fmla="*/ 161 h 16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8" h="161">
                  <a:moveTo>
                    <a:pt x="16" y="40"/>
                  </a:moveTo>
                  <a:lnTo>
                    <a:pt x="20" y="44"/>
                  </a:lnTo>
                  <a:lnTo>
                    <a:pt x="25" y="48"/>
                  </a:lnTo>
                  <a:lnTo>
                    <a:pt x="36" y="51"/>
                  </a:lnTo>
                  <a:lnTo>
                    <a:pt x="53" y="45"/>
                  </a:lnTo>
                  <a:lnTo>
                    <a:pt x="64" y="30"/>
                  </a:lnTo>
                  <a:lnTo>
                    <a:pt x="71" y="17"/>
                  </a:lnTo>
                  <a:lnTo>
                    <a:pt x="75" y="10"/>
                  </a:lnTo>
                  <a:lnTo>
                    <a:pt x="81" y="5"/>
                  </a:lnTo>
                  <a:lnTo>
                    <a:pt x="91" y="0"/>
                  </a:lnTo>
                  <a:lnTo>
                    <a:pt x="102" y="0"/>
                  </a:lnTo>
                  <a:lnTo>
                    <a:pt x="112" y="8"/>
                  </a:lnTo>
                  <a:lnTo>
                    <a:pt x="117" y="17"/>
                  </a:lnTo>
                  <a:lnTo>
                    <a:pt x="112" y="20"/>
                  </a:lnTo>
                  <a:lnTo>
                    <a:pt x="110" y="30"/>
                  </a:lnTo>
                  <a:lnTo>
                    <a:pt x="110" y="40"/>
                  </a:lnTo>
                  <a:lnTo>
                    <a:pt x="113" y="48"/>
                  </a:lnTo>
                  <a:lnTo>
                    <a:pt x="117" y="55"/>
                  </a:lnTo>
                  <a:lnTo>
                    <a:pt x="117" y="68"/>
                  </a:lnTo>
                  <a:lnTo>
                    <a:pt x="115" y="76"/>
                  </a:lnTo>
                  <a:lnTo>
                    <a:pt x="112" y="83"/>
                  </a:lnTo>
                  <a:lnTo>
                    <a:pt x="109" y="86"/>
                  </a:lnTo>
                  <a:lnTo>
                    <a:pt x="105" y="91"/>
                  </a:lnTo>
                  <a:lnTo>
                    <a:pt x="96" y="106"/>
                  </a:lnTo>
                  <a:lnTo>
                    <a:pt x="89" y="118"/>
                  </a:lnTo>
                  <a:lnTo>
                    <a:pt x="87" y="129"/>
                  </a:lnTo>
                  <a:lnTo>
                    <a:pt x="89" y="135"/>
                  </a:lnTo>
                  <a:lnTo>
                    <a:pt x="90" y="139"/>
                  </a:lnTo>
                  <a:lnTo>
                    <a:pt x="83" y="151"/>
                  </a:lnTo>
                  <a:lnTo>
                    <a:pt x="75" y="159"/>
                  </a:lnTo>
                  <a:lnTo>
                    <a:pt x="71" y="160"/>
                  </a:lnTo>
                  <a:lnTo>
                    <a:pt x="67" y="159"/>
                  </a:lnTo>
                  <a:lnTo>
                    <a:pt x="59" y="156"/>
                  </a:lnTo>
                  <a:lnTo>
                    <a:pt x="50" y="151"/>
                  </a:lnTo>
                  <a:lnTo>
                    <a:pt x="39" y="148"/>
                  </a:lnTo>
                  <a:lnTo>
                    <a:pt x="34" y="148"/>
                  </a:lnTo>
                  <a:lnTo>
                    <a:pt x="27" y="146"/>
                  </a:lnTo>
                  <a:lnTo>
                    <a:pt x="16" y="139"/>
                  </a:lnTo>
                  <a:lnTo>
                    <a:pt x="9" y="136"/>
                  </a:lnTo>
                  <a:lnTo>
                    <a:pt x="6" y="131"/>
                  </a:lnTo>
                  <a:lnTo>
                    <a:pt x="5" y="126"/>
                  </a:lnTo>
                  <a:lnTo>
                    <a:pt x="1" y="118"/>
                  </a:lnTo>
                  <a:lnTo>
                    <a:pt x="0" y="113"/>
                  </a:lnTo>
                  <a:lnTo>
                    <a:pt x="0" y="99"/>
                  </a:lnTo>
                  <a:lnTo>
                    <a:pt x="1" y="96"/>
                  </a:lnTo>
                  <a:lnTo>
                    <a:pt x="5" y="94"/>
                  </a:lnTo>
                  <a:lnTo>
                    <a:pt x="9" y="91"/>
                  </a:lnTo>
                  <a:lnTo>
                    <a:pt x="12" y="78"/>
                  </a:lnTo>
                  <a:lnTo>
                    <a:pt x="14" y="65"/>
                  </a:lnTo>
                  <a:lnTo>
                    <a:pt x="14" y="64"/>
                  </a:lnTo>
                  <a:lnTo>
                    <a:pt x="14" y="61"/>
                  </a:lnTo>
                  <a:lnTo>
                    <a:pt x="14" y="47"/>
                  </a:lnTo>
                  <a:lnTo>
                    <a:pt x="16" y="40"/>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5" name="Freeform 11"/>
            <p:cNvSpPr>
              <a:spLocks/>
            </p:cNvSpPr>
            <p:nvPr/>
          </p:nvSpPr>
          <p:spPr bwMode="auto">
            <a:xfrm>
              <a:off x="6127750" y="2819427"/>
              <a:ext cx="254000" cy="361959"/>
            </a:xfrm>
            <a:custGeom>
              <a:avLst/>
              <a:gdLst>
                <a:gd name="T0" fmla="*/ 37 w 119"/>
                <a:gd name="T1" fmla="*/ 82 h 146"/>
                <a:gd name="T2" fmla="*/ 32 w 119"/>
                <a:gd name="T3" fmla="*/ 82 h 146"/>
                <a:gd name="T4" fmla="*/ 25 w 119"/>
                <a:gd name="T5" fmla="*/ 87 h 146"/>
                <a:gd name="T6" fmla="*/ 11 w 119"/>
                <a:gd name="T7" fmla="*/ 92 h 146"/>
                <a:gd name="T8" fmla="*/ 2 w 119"/>
                <a:gd name="T9" fmla="*/ 95 h 146"/>
                <a:gd name="T10" fmla="*/ 0 w 119"/>
                <a:gd name="T11" fmla="*/ 101 h 146"/>
                <a:gd name="T12" fmla="*/ 0 w 119"/>
                <a:gd name="T13" fmla="*/ 112 h 146"/>
                <a:gd name="T14" fmla="*/ 0 w 119"/>
                <a:gd name="T15" fmla="*/ 122 h 146"/>
                <a:gd name="T16" fmla="*/ 2 w 119"/>
                <a:gd name="T17" fmla="*/ 132 h 146"/>
                <a:gd name="T18" fmla="*/ 2 w 119"/>
                <a:gd name="T19" fmla="*/ 141 h 146"/>
                <a:gd name="T20" fmla="*/ 2 w 119"/>
                <a:gd name="T21" fmla="*/ 145 h 146"/>
                <a:gd name="T22" fmla="*/ 11 w 119"/>
                <a:gd name="T23" fmla="*/ 145 h 146"/>
                <a:gd name="T24" fmla="*/ 25 w 119"/>
                <a:gd name="T25" fmla="*/ 141 h 146"/>
                <a:gd name="T26" fmla="*/ 34 w 119"/>
                <a:gd name="T27" fmla="*/ 141 h 146"/>
                <a:gd name="T28" fmla="*/ 39 w 119"/>
                <a:gd name="T29" fmla="*/ 137 h 146"/>
                <a:gd name="T30" fmla="*/ 41 w 119"/>
                <a:gd name="T31" fmla="*/ 131 h 146"/>
                <a:gd name="T32" fmla="*/ 42 w 119"/>
                <a:gd name="T33" fmla="*/ 127 h 146"/>
                <a:gd name="T34" fmla="*/ 47 w 119"/>
                <a:gd name="T35" fmla="*/ 123 h 146"/>
                <a:gd name="T36" fmla="*/ 51 w 119"/>
                <a:gd name="T37" fmla="*/ 120 h 146"/>
                <a:gd name="T38" fmla="*/ 55 w 119"/>
                <a:gd name="T39" fmla="*/ 110 h 146"/>
                <a:gd name="T40" fmla="*/ 60 w 119"/>
                <a:gd name="T41" fmla="*/ 100 h 146"/>
                <a:gd name="T42" fmla="*/ 74 w 119"/>
                <a:gd name="T43" fmla="*/ 92 h 146"/>
                <a:gd name="T44" fmla="*/ 83 w 119"/>
                <a:gd name="T45" fmla="*/ 95 h 146"/>
                <a:gd name="T46" fmla="*/ 93 w 119"/>
                <a:gd name="T47" fmla="*/ 99 h 146"/>
                <a:gd name="T48" fmla="*/ 95 w 119"/>
                <a:gd name="T49" fmla="*/ 105 h 146"/>
                <a:gd name="T50" fmla="*/ 100 w 119"/>
                <a:gd name="T51" fmla="*/ 109 h 146"/>
                <a:gd name="T52" fmla="*/ 106 w 119"/>
                <a:gd name="T53" fmla="*/ 109 h 146"/>
                <a:gd name="T54" fmla="*/ 110 w 119"/>
                <a:gd name="T55" fmla="*/ 103 h 146"/>
                <a:gd name="T56" fmla="*/ 111 w 119"/>
                <a:gd name="T57" fmla="*/ 92 h 146"/>
                <a:gd name="T58" fmla="*/ 112 w 119"/>
                <a:gd name="T59" fmla="*/ 82 h 146"/>
                <a:gd name="T60" fmla="*/ 114 w 119"/>
                <a:gd name="T61" fmla="*/ 69 h 146"/>
                <a:gd name="T62" fmla="*/ 118 w 119"/>
                <a:gd name="T63" fmla="*/ 59 h 146"/>
                <a:gd name="T64" fmla="*/ 118 w 119"/>
                <a:gd name="T65" fmla="*/ 48 h 146"/>
                <a:gd name="T66" fmla="*/ 116 w 119"/>
                <a:gd name="T67" fmla="*/ 35 h 146"/>
                <a:gd name="T68" fmla="*/ 112 w 119"/>
                <a:gd name="T69" fmla="*/ 21 h 146"/>
                <a:gd name="T70" fmla="*/ 112 w 119"/>
                <a:gd name="T71" fmla="*/ 13 h 146"/>
                <a:gd name="T72" fmla="*/ 106 w 119"/>
                <a:gd name="T73" fmla="*/ 5 h 146"/>
                <a:gd name="T74" fmla="*/ 104 w 119"/>
                <a:gd name="T75" fmla="*/ 0 h 146"/>
                <a:gd name="T76" fmla="*/ 91 w 119"/>
                <a:gd name="T77" fmla="*/ 7 h 146"/>
                <a:gd name="T78" fmla="*/ 85 w 119"/>
                <a:gd name="T79" fmla="*/ 17 h 146"/>
                <a:gd name="T80" fmla="*/ 74 w 119"/>
                <a:gd name="T81" fmla="*/ 27 h 146"/>
                <a:gd name="T82" fmla="*/ 70 w 119"/>
                <a:gd name="T83" fmla="*/ 27 h 146"/>
                <a:gd name="T84" fmla="*/ 67 w 119"/>
                <a:gd name="T85" fmla="*/ 27 h 146"/>
                <a:gd name="T86" fmla="*/ 55 w 119"/>
                <a:gd name="T87" fmla="*/ 36 h 146"/>
                <a:gd name="T88" fmla="*/ 54 w 119"/>
                <a:gd name="T89" fmla="*/ 40 h 146"/>
                <a:gd name="T90" fmla="*/ 51 w 119"/>
                <a:gd name="T91" fmla="*/ 45 h 146"/>
                <a:gd name="T92" fmla="*/ 49 w 119"/>
                <a:gd name="T93" fmla="*/ 50 h 146"/>
                <a:gd name="T94" fmla="*/ 48 w 119"/>
                <a:gd name="T95" fmla="*/ 57 h 146"/>
                <a:gd name="T96" fmla="*/ 49 w 119"/>
                <a:gd name="T97" fmla="*/ 63 h 146"/>
                <a:gd name="T98" fmla="*/ 50 w 119"/>
                <a:gd name="T99" fmla="*/ 68 h 146"/>
                <a:gd name="T100" fmla="*/ 49 w 119"/>
                <a:gd name="T101" fmla="*/ 74 h 146"/>
                <a:gd name="T102" fmla="*/ 44 w 119"/>
                <a:gd name="T103" fmla="*/ 82 h 146"/>
                <a:gd name="T104" fmla="*/ 37 w 119"/>
                <a:gd name="T105" fmla="*/ 85 h 146"/>
                <a:gd name="T106" fmla="*/ 37 w 119"/>
                <a:gd name="T107" fmla="*/ 82 h 14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19"/>
                <a:gd name="T163" fmla="*/ 0 h 146"/>
                <a:gd name="T164" fmla="*/ 119 w 119"/>
                <a:gd name="T165" fmla="*/ 146 h 14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19" h="146">
                  <a:moveTo>
                    <a:pt x="37" y="82"/>
                  </a:moveTo>
                  <a:lnTo>
                    <a:pt x="32" y="82"/>
                  </a:lnTo>
                  <a:lnTo>
                    <a:pt x="25" y="87"/>
                  </a:lnTo>
                  <a:lnTo>
                    <a:pt x="11" y="92"/>
                  </a:lnTo>
                  <a:lnTo>
                    <a:pt x="2" y="95"/>
                  </a:lnTo>
                  <a:lnTo>
                    <a:pt x="0" y="101"/>
                  </a:lnTo>
                  <a:lnTo>
                    <a:pt x="0" y="112"/>
                  </a:lnTo>
                  <a:lnTo>
                    <a:pt x="0" y="122"/>
                  </a:lnTo>
                  <a:lnTo>
                    <a:pt x="2" y="132"/>
                  </a:lnTo>
                  <a:lnTo>
                    <a:pt x="2" y="141"/>
                  </a:lnTo>
                  <a:lnTo>
                    <a:pt x="2" y="145"/>
                  </a:lnTo>
                  <a:lnTo>
                    <a:pt x="11" y="145"/>
                  </a:lnTo>
                  <a:lnTo>
                    <a:pt x="25" y="141"/>
                  </a:lnTo>
                  <a:lnTo>
                    <a:pt x="34" y="141"/>
                  </a:lnTo>
                  <a:lnTo>
                    <a:pt x="39" y="137"/>
                  </a:lnTo>
                  <a:lnTo>
                    <a:pt x="41" y="131"/>
                  </a:lnTo>
                  <a:lnTo>
                    <a:pt x="42" y="127"/>
                  </a:lnTo>
                  <a:lnTo>
                    <a:pt x="47" y="123"/>
                  </a:lnTo>
                  <a:lnTo>
                    <a:pt x="51" y="120"/>
                  </a:lnTo>
                  <a:lnTo>
                    <a:pt x="55" y="110"/>
                  </a:lnTo>
                  <a:lnTo>
                    <a:pt x="60" y="100"/>
                  </a:lnTo>
                  <a:lnTo>
                    <a:pt x="74" y="92"/>
                  </a:lnTo>
                  <a:lnTo>
                    <a:pt x="83" y="95"/>
                  </a:lnTo>
                  <a:lnTo>
                    <a:pt x="93" y="99"/>
                  </a:lnTo>
                  <a:lnTo>
                    <a:pt x="95" y="105"/>
                  </a:lnTo>
                  <a:lnTo>
                    <a:pt x="100" y="109"/>
                  </a:lnTo>
                  <a:lnTo>
                    <a:pt x="106" y="109"/>
                  </a:lnTo>
                  <a:lnTo>
                    <a:pt x="110" y="103"/>
                  </a:lnTo>
                  <a:lnTo>
                    <a:pt x="111" y="92"/>
                  </a:lnTo>
                  <a:lnTo>
                    <a:pt x="112" y="82"/>
                  </a:lnTo>
                  <a:lnTo>
                    <a:pt x="114" y="69"/>
                  </a:lnTo>
                  <a:lnTo>
                    <a:pt x="118" y="59"/>
                  </a:lnTo>
                  <a:lnTo>
                    <a:pt x="118" y="48"/>
                  </a:lnTo>
                  <a:lnTo>
                    <a:pt x="116" y="35"/>
                  </a:lnTo>
                  <a:lnTo>
                    <a:pt x="112" y="21"/>
                  </a:lnTo>
                  <a:lnTo>
                    <a:pt x="112" y="13"/>
                  </a:lnTo>
                  <a:lnTo>
                    <a:pt x="106" y="5"/>
                  </a:lnTo>
                  <a:lnTo>
                    <a:pt x="104" y="0"/>
                  </a:lnTo>
                  <a:lnTo>
                    <a:pt x="91" y="7"/>
                  </a:lnTo>
                  <a:lnTo>
                    <a:pt x="85" y="17"/>
                  </a:lnTo>
                  <a:lnTo>
                    <a:pt x="74" y="27"/>
                  </a:lnTo>
                  <a:lnTo>
                    <a:pt x="70" y="27"/>
                  </a:lnTo>
                  <a:lnTo>
                    <a:pt x="67" y="27"/>
                  </a:lnTo>
                  <a:lnTo>
                    <a:pt x="55" y="36"/>
                  </a:lnTo>
                  <a:lnTo>
                    <a:pt x="54" y="40"/>
                  </a:lnTo>
                  <a:lnTo>
                    <a:pt x="51" y="45"/>
                  </a:lnTo>
                  <a:lnTo>
                    <a:pt x="49" y="50"/>
                  </a:lnTo>
                  <a:lnTo>
                    <a:pt x="48" y="57"/>
                  </a:lnTo>
                  <a:lnTo>
                    <a:pt x="49" y="63"/>
                  </a:lnTo>
                  <a:lnTo>
                    <a:pt x="50" y="68"/>
                  </a:lnTo>
                  <a:lnTo>
                    <a:pt x="49" y="74"/>
                  </a:lnTo>
                  <a:lnTo>
                    <a:pt x="44" y="82"/>
                  </a:lnTo>
                  <a:lnTo>
                    <a:pt x="37" y="85"/>
                  </a:lnTo>
                  <a:lnTo>
                    <a:pt x="37" y="82"/>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IN"/>
            </a:p>
          </p:txBody>
        </p:sp>
        <p:sp>
          <p:nvSpPr>
            <p:cNvPr id="16" name="Freeform 12"/>
            <p:cNvSpPr>
              <a:spLocks/>
            </p:cNvSpPr>
            <p:nvPr/>
          </p:nvSpPr>
          <p:spPr bwMode="auto">
            <a:xfrm>
              <a:off x="5737225" y="3009932"/>
              <a:ext cx="379413" cy="157167"/>
            </a:xfrm>
            <a:custGeom>
              <a:avLst/>
              <a:gdLst>
                <a:gd name="T0" fmla="*/ 2147483647 w 239"/>
                <a:gd name="T1" fmla="*/ 2147483647 h 99"/>
                <a:gd name="T2" fmla="*/ 2147483647 w 239"/>
                <a:gd name="T3" fmla="*/ 2147483647 h 99"/>
                <a:gd name="T4" fmla="*/ 2147483647 w 239"/>
                <a:gd name="T5" fmla="*/ 2147483647 h 99"/>
                <a:gd name="T6" fmla="*/ 2147483647 w 239"/>
                <a:gd name="T7" fmla="*/ 2147483647 h 99"/>
                <a:gd name="T8" fmla="*/ 2147483647 w 239"/>
                <a:gd name="T9" fmla="*/ 2147483647 h 99"/>
                <a:gd name="T10" fmla="*/ 2147483647 w 239"/>
                <a:gd name="T11" fmla="*/ 2147483647 h 99"/>
                <a:gd name="T12" fmla="*/ 2147483647 w 239"/>
                <a:gd name="T13" fmla="*/ 2147483647 h 99"/>
                <a:gd name="T14" fmla="*/ 2147483647 w 239"/>
                <a:gd name="T15" fmla="*/ 2147483647 h 99"/>
                <a:gd name="T16" fmla="*/ 2147483647 w 239"/>
                <a:gd name="T17" fmla="*/ 2147483647 h 99"/>
                <a:gd name="T18" fmla="*/ 2147483647 w 239"/>
                <a:gd name="T19" fmla="*/ 2147483647 h 99"/>
                <a:gd name="T20" fmla="*/ 2147483647 w 239"/>
                <a:gd name="T21" fmla="*/ 2147483647 h 99"/>
                <a:gd name="T22" fmla="*/ 2147483647 w 239"/>
                <a:gd name="T23" fmla="*/ 2147483647 h 99"/>
                <a:gd name="T24" fmla="*/ 2147483647 w 239"/>
                <a:gd name="T25" fmla="*/ 2147483647 h 99"/>
                <a:gd name="T26" fmla="*/ 2147483647 w 239"/>
                <a:gd name="T27" fmla="*/ 2147483647 h 99"/>
                <a:gd name="T28" fmla="*/ 2147483647 w 239"/>
                <a:gd name="T29" fmla="*/ 2147483647 h 99"/>
                <a:gd name="T30" fmla="*/ 2147483647 w 239"/>
                <a:gd name="T31" fmla="*/ 2147483647 h 99"/>
                <a:gd name="T32" fmla="*/ 2147483647 w 239"/>
                <a:gd name="T33" fmla="*/ 2147483647 h 99"/>
                <a:gd name="T34" fmla="*/ 2147483647 w 239"/>
                <a:gd name="T35" fmla="*/ 2147483647 h 99"/>
                <a:gd name="T36" fmla="*/ 2147483647 w 239"/>
                <a:gd name="T37" fmla="*/ 2147483647 h 99"/>
                <a:gd name="T38" fmla="*/ 2147483647 w 239"/>
                <a:gd name="T39" fmla="*/ 2147483647 h 99"/>
                <a:gd name="T40" fmla="*/ 2147483647 w 239"/>
                <a:gd name="T41" fmla="*/ 2147483647 h 99"/>
                <a:gd name="T42" fmla="*/ 2147483647 w 239"/>
                <a:gd name="T43" fmla="*/ 2147483647 h 99"/>
                <a:gd name="T44" fmla="*/ 2147483647 w 239"/>
                <a:gd name="T45" fmla="*/ 2147483647 h 99"/>
                <a:gd name="T46" fmla="*/ 2147483647 w 239"/>
                <a:gd name="T47" fmla="*/ 2147483647 h 99"/>
                <a:gd name="T48" fmla="*/ 2147483647 w 239"/>
                <a:gd name="T49" fmla="*/ 2147483647 h 99"/>
                <a:gd name="T50" fmla="*/ 2147483647 w 239"/>
                <a:gd name="T51" fmla="*/ 2147483647 h 99"/>
                <a:gd name="T52" fmla="*/ 2147483647 w 239"/>
                <a:gd name="T53" fmla="*/ 2147483647 h 99"/>
                <a:gd name="T54" fmla="*/ 2147483647 w 239"/>
                <a:gd name="T55" fmla="*/ 2147483647 h 99"/>
                <a:gd name="T56" fmla="*/ 2147483647 w 239"/>
                <a:gd name="T57" fmla="*/ 2147483647 h 99"/>
                <a:gd name="T58" fmla="*/ 2147483647 w 239"/>
                <a:gd name="T59" fmla="*/ 2147483647 h 99"/>
                <a:gd name="T60" fmla="*/ 2147483647 w 239"/>
                <a:gd name="T61" fmla="*/ 2147483647 h 99"/>
                <a:gd name="T62" fmla="*/ 2147483647 w 239"/>
                <a:gd name="T63" fmla="*/ 2147483647 h 99"/>
                <a:gd name="T64" fmla="*/ 0 w 239"/>
                <a:gd name="T65" fmla="*/ 2147483647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9"/>
                <a:gd name="T100" fmla="*/ 0 h 99"/>
                <a:gd name="T101" fmla="*/ 239 w 239"/>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9" h="99">
                  <a:moveTo>
                    <a:pt x="0" y="19"/>
                  </a:moveTo>
                  <a:lnTo>
                    <a:pt x="6" y="19"/>
                  </a:lnTo>
                  <a:lnTo>
                    <a:pt x="19" y="20"/>
                  </a:lnTo>
                  <a:lnTo>
                    <a:pt x="35" y="15"/>
                  </a:lnTo>
                  <a:lnTo>
                    <a:pt x="44" y="11"/>
                  </a:lnTo>
                  <a:lnTo>
                    <a:pt x="53" y="7"/>
                  </a:lnTo>
                  <a:lnTo>
                    <a:pt x="68" y="5"/>
                  </a:lnTo>
                  <a:lnTo>
                    <a:pt x="81" y="4"/>
                  </a:lnTo>
                  <a:lnTo>
                    <a:pt x="95" y="5"/>
                  </a:lnTo>
                  <a:lnTo>
                    <a:pt x="120" y="5"/>
                  </a:lnTo>
                  <a:lnTo>
                    <a:pt x="145" y="5"/>
                  </a:lnTo>
                  <a:lnTo>
                    <a:pt x="153" y="5"/>
                  </a:lnTo>
                  <a:lnTo>
                    <a:pt x="154" y="10"/>
                  </a:lnTo>
                  <a:lnTo>
                    <a:pt x="154" y="19"/>
                  </a:lnTo>
                  <a:lnTo>
                    <a:pt x="160" y="20"/>
                  </a:lnTo>
                  <a:lnTo>
                    <a:pt x="170" y="19"/>
                  </a:lnTo>
                  <a:lnTo>
                    <a:pt x="177" y="19"/>
                  </a:lnTo>
                  <a:lnTo>
                    <a:pt x="178" y="14"/>
                  </a:lnTo>
                  <a:lnTo>
                    <a:pt x="180" y="7"/>
                  </a:lnTo>
                  <a:lnTo>
                    <a:pt x="193" y="2"/>
                  </a:lnTo>
                  <a:lnTo>
                    <a:pt x="212" y="0"/>
                  </a:lnTo>
                  <a:lnTo>
                    <a:pt x="219" y="6"/>
                  </a:lnTo>
                  <a:lnTo>
                    <a:pt x="227" y="20"/>
                  </a:lnTo>
                  <a:lnTo>
                    <a:pt x="224" y="32"/>
                  </a:lnTo>
                  <a:lnTo>
                    <a:pt x="222" y="36"/>
                  </a:lnTo>
                  <a:lnTo>
                    <a:pt x="222" y="41"/>
                  </a:lnTo>
                  <a:lnTo>
                    <a:pt x="224" y="51"/>
                  </a:lnTo>
                  <a:lnTo>
                    <a:pt x="232" y="58"/>
                  </a:lnTo>
                  <a:lnTo>
                    <a:pt x="238" y="58"/>
                  </a:lnTo>
                  <a:lnTo>
                    <a:pt x="229" y="67"/>
                  </a:lnTo>
                  <a:lnTo>
                    <a:pt x="222" y="73"/>
                  </a:lnTo>
                  <a:lnTo>
                    <a:pt x="216" y="83"/>
                  </a:lnTo>
                  <a:lnTo>
                    <a:pt x="216" y="87"/>
                  </a:lnTo>
                  <a:lnTo>
                    <a:pt x="217" y="92"/>
                  </a:lnTo>
                  <a:lnTo>
                    <a:pt x="216" y="97"/>
                  </a:lnTo>
                  <a:lnTo>
                    <a:pt x="207" y="97"/>
                  </a:lnTo>
                  <a:lnTo>
                    <a:pt x="203" y="98"/>
                  </a:lnTo>
                  <a:lnTo>
                    <a:pt x="199" y="97"/>
                  </a:lnTo>
                  <a:lnTo>
                    <a:pt x="189" y="94"/>
                  </a:lnTo>
                  <a:lnTo>
                    <a:pt x="189" y="87"/>
                  </a:lnTo>
                  <a:lnTo>
                    <a:pt x="180" y="84"/>
                  </a:lnTo>
                  <a:lnTo>
                    <a:pt x="167" y="84"/>
                  </a:lnTo>
                  <a:lnTo>
                    <a:pt x="154" y="84"/>
                  </a:lnTo>
                  <a:lnTo>
                    <a:pt x="140" y="84"/>
                  </a:lnTo>
                  <a:lnTo>
                    <a:pt x="127" y="84"/>
                  </a:lnTo>
                  <a:lnTo>
                    <a:pt x="114" y="87"/>
                  </a:lnTo>
                  <a:lnTo>
                    <a:pt x="104" y="86"/>
                  </a:lnTo>
                  <a:lnTo>
                    <a:pt x="95" y="84"/>
                  </a:lnTo>
                  <a:lnTo>
                    <a:pt x="83" y="83"/>
                  </a:lnTo>
                  <a:lnTo>
                    <a:pt x="73" y="84"/>
                  </a:lnTo>
                  <a:lnTo>
                    <a:pt x="64" y="92"/>
                  </a:lnTo>
                  <a:lnTo>
                    <a:pt x="53" y="92"/>
                  </a:lnTo>
                  <a:lnTo>
                    <a:pt x="44" y="84"/>
                  </a:lnTo>
                  <a:lnTo>
                    <a:pt x="35" y="79"/>
                  </a:lnTo>
                  <a:lnTo>
                    <a:pt x="33" y="78"/>
                  </a:lnTo>
                  <a:lnTo>
                    <a:pt x="29" y="79"/>
                  </a:lnTo>
                  <a:lnTo>
                    <a:pt x="21" y="81"/>
                  </a:lnTo>
                  <a:lnTo>
                    <a:pt x="15" y="79"/>
                  </a:lnTo>
                  <a:lnTo>
                    <a:pt x="14" y="75"/>
                  </a:lnTo>
                  <a:lnTo>
                    <a:pt x="14" y="61"/>
                  </a:lnTo>
                  <a:lnTo>
                    <a:pt x="11" y="53"/>
                  </a:lnTo>
                  <a:lnTo>
                    <a:pt x="11" y="36"/>
                  </a:lnTo>
                  <a:lnTo>
                    <a:pt x="14" y="30"/>
                  </a:lnTo>
                  <a:lnTo>
                    <a:pt x="14" y="25"/>
                  </a:lnTo>
                  <a:lnTo>
                    <a:pt x="5" y="20"/>
                  </a:lnTo>
                  <a:lnTo>
                    <a:pt x="0" y="19"/>
                  </a:lnTo>
                </a:path>
              </a:pathLst>
            </a:custGeom>
            <a:solidFill>
              <a:srgbClr val="1B511B"/>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7" name="Freeform 14"/>
            <p:cNvSpPr>
              <a:spLocks/>
            </p:cNvSpPr>
            <p:nvPr/>
          </p:nvSpPr>
          <p:spPr bwMode="auto">
            <a:xfrm>
              <a:off x="3690938" y="4459354"/>
              <a:ext cx="69850" cy="139703"/>
            </a:xfrm>
            <a:custGeom>
              <a:avLst/>
              <a:gdLst>
                <a:gd name="T0" fmla="*/ 0 w 44"/>
                <a:gd name="T1" fmla="*/ 2147483647 h 88"/>
                <a:gd name="T2" fmla="*/ 2147483647 w 44"/>
                <a:gd name="T3" fmla="*/ 2147483647 h 88"/>
                <a:gd name="T4" fmla="*/ 2147483647 w 44"/>
                <a:gd name="T5" fmla="*/ 2147483647 h 88"/>
                <a:gd name="T6" fmla="*/ 2147483647 w 44"/>
                <a:gd name="T7" fmla="*/ 0 h 88"/>
                <a:gd name="T8" fmla="*/ 2147483647 w 44"/>
                <a:gd name="T9" fmla="*/ 2147483647 h 88"/>
                <a:gd name="T10" fmla="*/ 2147483647 w 44"/>
                <a:gd name="T11" fmla="*/ 2147483647 h 88"/>
                <a:gd name="T12" fmla="*/ 2147483647 w 44"/>
                <a:gd name="T13" fmla="*/ 2147483647 h 88"/>
                <a:gd name="T14" fmla="*/ 2147483647 w 44"/>
                <a:gd name="T15" fmla="*/ 2147483647 h 88"/>
                <a:gd name="T16" fmla="*/ 2147483647 w 44"/>
                <a:gd name="T17" fmla="*/ 2147483647 h 88"/>
                <a:gd name="T18" fmla="*/ 2147483647 w 44"/>
                <a:gd name="T19" fmla="*/ 2147483647 h 88"/>
                <a:gd name="T20" fmla="*/ 2147483647 w 44"/>
                <a:gd name="T21" fmla="*/ 2147483647 h 88"/>
                <a:gd name="T22" fmla="*/ 2147483647 w 44"/>
                <a:gd name="T23" fmla="*/ 2147483647 h 88"/>
                <a:gd name="T24" fmla="*/ 2147483647 w 44"/>
                <a:gd name="T25" fmla="*/ 2147483647 h 88"/>
                <a:gd name="T26" fmla="*/ 2147483647 w 44"/>
                <a:gd name="T27" fmla="*/ 2147483647 h 88"/>
                <a:gd name="T28" fmla="*/ 2147483647 w 44"/>
                <a:gd name="T29" fmla="*/ 2147483647 h 88"/>
                <a:gd name="T30" fmla="*/ 2147483647 w 44"/>
                <a:gd name="T31" fmla="*/ 2147483647 h 88"/>
                <a:gd name="T32" fmla="*/ 2147483647 w 44"/>
                <a:gd name="T33" fmla="*/ 2147483647 h 88"/>
                <a:gd name="T34" fmla="*/ 2147483647 w 44"/>
                <a:gd name="T35" fmla="*/ 2147483647 h 88"/>
                <a:gd name="T36" fmla="*/ 2147483647 w 44"/>
                <a:gd name="T37" fmla="*/ 2147483647 h 88"/>
                <a:gd name="T38" fmla="*/ 2147483647 w 44"/>
                <a:gd name="T39" fmla="*/ 2147483647 h 88"/>
                <a:gd name="T40" fmla="*/ 2147483647 w 44"/>
                <a:gd name="T41" fmla="*/ 2147483647 h 88"/>
                <a:gd name="T42" fmla="*/ 2147483647 w 44"/>
                <a:gd name="T43" fmla="*/ 2147483647 h 88"/>
                <a:gd name="T44" fmla="*/ 2147483647 w 44"/>
                <a:gd name="T45" fmla="*/ 2147483647 h 88"/>
                <a:gd name="T46" fmla="*/ 2147483647 w 44"/>
                <a:gd name="T47" fmla="*/ 2147483647 h 88"/>
                <a:gd name="T48" fmla="*/ 2147483647 w 44"/>
                <a:gd name="T49" fmla="*/ 2147483647 h 88"/>
                <a:gd name="T50" fmla="*/ 2147483647 w 44"/>
                <a:gd name="T51" fmla="*/ 2147483647 h 88"/>
                <a:gd name="T52" fmla="*/ 2147483647 w 44"/>
                <a:gd name="T53" fmla="*/ 2147483647 h 88"/>
                <a:gd name="T54" fmla="*/ 2147483647 w 44"/>
                <a:gd name="T55" fmla="*/ 2147483647 h 88"/>
                <a:gd name="T56" fmla="*/ 2147483647 w 44"/>
                <a:gd name="T57" fmla="*/ 2147483647 h 88"/>
                <a:gd name="T58" fmla="*/ 2147483647 w 44"/>
                <a:gd name="T59" fmla="*/ 2147483647 h 88"/>
                <a:gd name="T60" fmla="*/ 2147483647 w 44"/>
                <a:gd name="T61" fmla="*/ 2147483647 h 88"/>
                <a:gd name="T62" fmla="*/ 2147483647 w 44"/>
                <a:gd name="T63" fmla="*/ 2147483647 h 88"/>
                <a:gd name="T64" fmla="*/ 2147483647 w 44"/>
                <a:gd name="T65" fmla="*/ 2147483647 h 88"/>
                <a:gd name="T66" fmla="*/ 2147483647 w 44"/>
                <a:gd name="T67" fmla="*/ 2147483647 h 88"/>
                <a:gd name="T68" fmla="*/ 2147483647 w 44"/>
                <a:gd name="T69" fmla="*/ 2147483647 h 88"/>
                <a:gd name="T70" fmla="*/ 2147483647 w 44"/>
                <a:gd name="T71" fmla="*/ 2147483647 h 88"/>
                <a:gd name="T72" fmla="*/ 2147483647 w 44"/>
                <a:gd name="T73" fmla="*/ 2147483647 h 88"/>
                <a:gd name="T74" fmla="*/ 0 w 44"/>
                <a:gd name="T75" fmla="*/ 2147483647 h 88"/>
                <a:gd name="T76" fmla="*/ 0 w 44"/>
                <a:gd name="T77" fmla="*/ 2147483647 h 8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4"/>
                <a:gd name="T118" fmla="*/ 0 h 88"/>
                <a:gd name="T119" fmla="*/ 44 w 44"/>
                <a:gd name="T120" fmla="*/ 88 h 8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4" h="88">
                  <a:moveTo>
                    <a:pt x="0" y="8"/>
                  </a:moveTo>
                  <a:lnTo>
                    <a:pt x="6" y="5"/>
                  </a:lnTo>
                  <a:lnTo>
                    <a:pt x="14" y="5"/>
                  </a:lnTo>
                  <a:lnTo>
                    <a:pt x="21" y="0"/>
                  </a:lnTo>
                  <a:lnTo>
                    <a:pt x="25" y="6"/>
                  </a:lnTo>
                  <a:lnTo>
                    <a:pt x="27" y="13"/>
                  </a:lnTo>
                  <a:lnTo>
                    <a:pt x="29" y="16"/>
                  </a:lnTo>
                  <a:lnTo>
                    <a:pt x="31" y="13"/>
                  </a:lnTo>
                  <a:lnTo>
                    <a:pt x="33" y="10"/>
                  </a:lnTo>
                  <a:lnTo>
                    <a:pt x="42" y="16"/>
                  </a:lnTo>
                  <a:lnTo>
                    <a:pt x="42" y="24"/>
                  </a:lnTo>
                  <a:lnTo>
                    <a:pt x="43" y="35"/>
                  </a:lnTo>
                  <a:lnTo>
                    <a:pt x="43" y="39"/>
                  </a:lnTo>
                  <a:lnTo>
                    <a:pt x="43" y="42"/>
                  </a:lnTo>
                  <a:lnTo>
                    <a:pt x="42" y="50"/>
                  </a:lnTo>
                  <a:lnTo>
                    <a:pt x="41" y="52"/>
                  </a:lnTo>
                  <a:lnTo>
                    <a:pt x="42" y="54"/>
                  </a:lnTo>
                  <a:lnTo>
                    <a:pt x="42" y="58"/>
                  </a:lnTo>
                  <a:lnTo>
                    <a:pt x="42" y="62"/>
                  </a:lnTo>
                  <a:lnTo>
                    <a:pt x="39" y="65"/>
                  </a:lnTo>
                  <a:lnTo>
                    <a:pt x="36" y="68"/>
                  </a:lnTo>
                  <a:lnTo>
                    <a:pt x="33" y="71"/>
                  </a:lnTo>
                  <a:lnTo>
                    <a:pt x="29" y="81"/>
                  </a:lnTo>
                  <a:lnTo>
                    <a:pt x="27" y="87"/>
                  </a:lnTo>
                  <a:lnTo>
                    <a:pt x="21" y="87"/>
                  </a:lnTo>
                  <a:lnTo>
                    <a:pt x="18" y="81"/>
                  </a:lnTo>
                  <a:lnTo>
                    <a:pt x="18" y="75"/>
                  </a:lnTo>
                  <a:lnTo>
                    <a:pt x="18" y="71"/>
                  </a:lnTo>
                  <a:lnTo>
                    <a:pt x="13" y="71"/>
                  </a:lnTo>
                  <a:lnTo>
                    <a:pt x="8" y="65"/>
                  </a:lnTo>
                  <a:lnTo>
                    <a:pt x="7" y="62"/>
                  </a:lnTo>
                  <a:lnTo>
                    <a:pt x="8" y="57"/>
                  </a:lnTo>
                  <a:lnTo>
                    <a:pt x="10" y="50"/>
                  </a:lnTo>
                  <a:lnTo>
                    <a:pt x="13" y="45"/>
                  </a:lnTo>
                  <a:lnTo>
                    <a:pt x="12" y="39"/>
                  </a:lnTo>
                  <a:lnTo>
                    <a:pt x="8" y="31"/>
                  </a:lnTo>
                  <a:lnTo>
                    <a:pt x="4" y="25"/>
                  </a:lnTo>
                  <a:lnTo>
                    <a:pt x="0" y="16"/>
                  </a:lnTo>
                  <a:lnTo>
                    <a:pt x="0" y="8"/>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8" name="Freeform 15"/>
            <p:cNvSpPr>
              <a:spLocks/>
            </p:cNvSpPr>
            <p:nvPr/>
          </p:nvSpPr>
          <p:spPr bwMode="auto">
            <a:xfrm>
              <a:off x="3690938" y="4459354"/>
              <a:ext cx="87312" cy="158754"/>
            </a:xfrm>
            <a:custGeom>
              <a:avLst/>
              <a:gdLst>
                <a:gd name="T0" fmla="*/ 0 w 55"/>
                <a:gd name="T1" fmla="*/ 2147483647 h 100"/>
                <a:gd name="T2" fmla="*/ 2147483647 w 55"/>
                <a:gd name="T3" fmla="*/ 2147483647 h 100"/>
                <a:gd name="T4" fmla="*/ 2147483647 w 55"/>
                <a:gd name="T5" fmla="*/ 2147483647 h 100"/>
                <a:gd name="T6" fmla="*/ 2147483647 w 55"/>
                <a:gd name="T7" fmla="*/ 0 h 100"/>
                <a:gd name="T8" fmla="*/ 2147483647 w 55"/>
                <a:gd name="T9" fmla="*/ 2147483647 h 100"/>
                <a:gd name="T10" fmla="*/ 2147483647 w 55"/>
                <a:gd name="T11" fmla="*/ 2147483647 h 100"/>
                <a:gd name="T12" fmla="*/ 2147483647 w 55"/>
                <a:gd name="T13" fmla="*/ 2147483647 h 100"/>
                <a:gd name="T14" fmla="*/ 2147483647 w 55"/>
                <a:gd name="T15" fmla="*/ 2147483647 h 100"/>
                <a:gd name="T16" fmla="*/ 2147483647 w 55"/>
                <a:gd name="T17" fmla="*/ 2147483647 h 100"/>
                <a:gd name="T18" fmla="*/ 2147483647 w 55"/>
                <a:gd name="T19" fmla="*/ 2147483647 h 100"/>
                <a:gd name="T20" fmla="*/ 2147483647 w 55"/>
                <a:gd name="T21" fmla="*/ 2147483647 h 100"/>
                <a:gd name="T22" fmla="*/ 2147483647 w 55"/>
                <a:gd name="T23" fmla="*/ 2147483647 h 100"/>
                <a:gd name="T24" fmla="*/ 2147483647 w 55"/>
                <a:gd name="T25" fmla="*/ 2147483647 h 100"/>
                <a:gd name="T26" fmla="*/ 2147483647 w 55"/>
                <a:gd name="T27" fmla="*/ 2147483647 h 100"/>
                <a:gd name="T28" fmla="*/ 2147483647 w 55"/>
                <a:gd name="T29" fmla="*/ 2147483647 h 100"/>
                <a:gd name="T30" fmla="*/ 2147483647 w 55"/>
                <a:gd name="T31" fmla="*/ 2147483647 h 100"/>
                <a:gd name="T32" fmla="*/ 2147483647 w 55"/>
                <a:gd name="T33" fmla="*/ 2147483647 h 100"/>
                <a:gd name="T34" fmla="*/ 2147483647 w 55"/>
                <a:gd name="T35" fmla="*/ 2147483647 h 100"/>
                <a:gd name="T36" fmla="*/ 2147483647 w 55"/>
                <a:gd name="T37" fmla="*/ 2147483647 h 100"/>
                <a:gd name="T38" fmla="*/ 2147483647 w 55"/>
                <a:gd name="T39" fmla="*/ 2147483647 h 100"/>
                <a:gd name="T40" fmla="*/ 2147483647 w 55"/>
                <a:gd name="T41" fmla="*/ 2147483647 h 100"/>
                <a:gd name="T42" fmla="*/ 2147483647 w 55"/>
                <a:gd name="T43" fmla="*/ 2147483647 h 100"/>
                <a:gd name="T44" fmla="*/ 2147483647 w 55"/>
                <a:gd name="T45" fmla="*/ 2147483647 h 100"/>
                <a:gd name="T46" fmla="*/ 2147483647 w 55"/>
                <a:gd name="T47" fmla="*/ 2147483647 h 100"/>
                <a:gd name="T48" fmla="*/ 2147483647 w 55"/>
                <a:gd name="T49" fmla="*/ 2147483647 h 100"/>
                <a:gd name="T50" fmla="*/ 2147483647 w 55"/>
                <a:gd name="T51" fmla="*/ 2147483647 h 100"/>
                <a:gd name="T52" fmla="*/ 2147483647 w 55"/>
                <a:gd name="T53" fmla="*/ 2147483647 h 100"/>
                <a:gd name="T54" fmla="*/ 2147483647 w 55"/>
                <a:gd name="T55" fmla="*/ 2147483647 h 100"/>
                <a:gd name="T56" fmla="*/ 2147483647 w 55"/>
                <a:gd name="T57" fmla="*/ 2147483647 h 100"/>
                <a:gd name="T58" fmla="*/ 2147483647 w 55"/>
                <a:gd name="T59" fmla="*/ 2147483647 h 100"/>
                <a:gd name="T60" fmla="*/ 2147483647 w 55"/>
                <a:gd name="T61" fmla="*/ 2147483647 h 100"/>
                <a:gd name="T62" fmla="*/ 2147483647 w 55"/>
                <a:gd name="T63" fmla="*/ 2147483647 h 100"/>
                <a:gd name="T64" fmla="*/ 2147483647 w 55"/>
                <a:gd name="T65" fmla="*/ 2147483647 h 100"/>
                <a:gd name="T66" fmla="*/ 2147483647 w 55"/>
                <a:gd name="T67" fmla="*/ 2147483647 h 100"/>
                <a:gd name="T68" fmla="*/ 2147483647 w 55"/>
                <a:gd name="T69" fmla="*/ 2147483647 h 100"/>
                <a:gd name="T70" fmla="*/ 2147483647 w 55"/>
                <a:gd name="T71" fmla="*/ 2147483647 h 100"/>
                <a:gd name="T72" fmla="*/ 2147483647 w 55"/>
                <a:gd name="T73" fmla="*/ 2147483647 h 100"/>
                <a:gd name="T74" fmla="*/ 0 w 55"/>
                <a:gd name="T75" fmla="*/ 2147483647 h 100"/>
                <a:gd name="T76" fmla="*/ 0 w 55"/>
                <a:gd name="T77" fmla="*/ 2147483647 h 1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5"/>
                <a:gd name="T118" fmla="*/ 0 h 100"/>
                <a:gd name="T119" fmla="*/ 55 w 55"/>
                <a:gd name="T120" fmla="*/ 100 h 10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5" h="100">
                  <a:moveTo>
                    <a:pt x="0" y="10"/>
                  </a:moveTo>
                  <a:lnTo>
                    <a:pt x="8" y="5"/>
                  </a:lnTo>
                  <a:lnTo>
                    <a:pt x="18" y="5"/>
                  </a:lnTo>
                  <a:lnTo>
                    <a:pt x="26" y="0"/>
                  </a:lnTo>
                  <a:lnTo>
                    <a:pt x="31" y="7"/>
                  </a:lnTo>
                  <a:lnTo>
                    <a:pt x="33" y="14"/>
                  </a:lnTo>
                  <a:lnTo>
                    <a:pt x="36" y="18"/>
                  </a:lnTo>
                  <a:lnTo>
                    <a:pt x="38" y="14"/>
                  </a:lnTo>
                  <a:lnTo>
                    <a:pt x="41" y="11"/>
                  </a:lnTo>
                  <a:lnTo>
                    <a:pt x="53" y="18"/>
                  </a:lnTo>
                  <a:lnTo>
                    <a:pt x="53" y="27"/>
                  </a:lnTo>
                  <a:lnTo>
                    <a:pt x="54" y="41"/>
                  </a:lnTo>
                  <a:lnTo>
                    <a:pt x="54" y="44"/>
                  </a:lnTo>
                  <a:lnTo>
                    <a:pt x="54" y="48"/>
                  </a:lnTo>
                  <a:lnTo>
                    <a:pt x="53" y="56"/>
                  </a:lnTo>
                  <a:lnTo>
                    <a:pt x="51" y="59"/>
                  </a:lnTo>
                  <a:lnTo>
                    <a:pt x="53" y="61"/>
                  </a:lnTo>
                  <a:lnTo>
                    <a:pt x="53" y="66"/>
                  </a:lnTo>
                  <a:lnTo>
                    <a:pt x="53" y="69"/>
                  </a:lnTo>
                  <a:lnTo>
                    <a:pt x="49" y="75"/>
                  </a:lnTo>
                  <a:lnTo>
                    <a:pt x="45" y="77"/>
                  </a:lnTo>
                  <a:lnTo>
                    <a:pt x="41" y="81"/>
                  </a:lnTo>
                  <a:lnTo>
                    <a:pt x="36" y="92"/>
                  </a:lnTo>
                  <a:lnTo>
                    <a:pt x="33" y="99"/>
                  </a:lnTo>
                  <a:lnTo>
                    <a:pt x="26" y="99"/>
                  </a:lnTo>
                  <a:lnTo>
                    <a:pt x="23" y="92"/>
                  </a:lnTo>
                  <a:lnTo>
                    <a:pt x="23" y="86"/>
                  </a:lnTo>
                  <a:lnTo>
                    <a:pt x="23" y="81"/>
                  </a:lnTo>
                  <a:lnTo>
                    <a:pt x="16" y="81"/>
                  </a:lnTo>
                  <a:lnTo>
                    <a:pt x="10" y="75"/>
                  </a:lnTo>
                  <a:lnTo>
                    <a:pt x="9" y="69"/>
                  </a:lnTo>
                  <a:lnTo>
                    <a:pt x="10" y="65"/>
                  </a:lnTo>
                  <a:lnTo>
                    <a:pt x="13" y="56"/>
                  </a:lnTo>
                  <a:lnTo>
                    <a:pt x="16" y="51"/>
                  </a:lnTo>
                  <a:lnTo>
                    <a:pt x="15" y="44"/>
                  </a:lnTo>
                  <a:lnTo>
                    <a:pt x="10" y="35"/>
                  </a:lnTo>
                  <a:lnTo>
                    <a:pt x="5" y="30"/>
                  </a:lnTo>
                  <a:lnTo>
                    <a:pt x="0" y="18"/>
                  </a:lnTo>
                  <a:lnTo>
                    <a:pt x="0" y="10"/>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19" name="Freeform 16"/>
            <p:cNvSpPr>
              <a:spLocks/>
            </p:cNvSpPr>
            <p:nvPr/>
          </p:nvSpPr>
          <p:spPr bwMode="auto">
            <a:xfrm>
              <a:off x="4953000" y="3167099"/>
              <a:ext cx="531813" cy="157166"/>
            </a:xfrm>
            <a:custGeom>
              <a:avLst/>
              <a:gdLst>
                <a:gd name="T0" fmla="*/ 2147483647 w 335"/>
                <a:gd name="T1" fmla="*/ 2147483647 h 99"/>
                <a:gd name="T2" fmla="*/ 2147483647 w 335"/>
                <a:gd name="T3" fmla="*/ 2147483647 h 99"/>
                <a:gd name="T4" fmla="*/ 2147483647 w 335"/>
                <a:gd name="T5" fmla="*/ 2147483647 h 99"/>
                <a:gd name="T6" fmla="*/ 2147483647 w 335"/>
                <a:gd name="T7" fmla="*/ 2147483647 h 99"/>
                <a:gd name="T8" fmla="*/ 2147483647 w 335"/>
                <a:gd name="T9" fmla="*/ 2147483647 h 99"/>
                <a:gd name="T10" fmla="*/ 2147483647 w 335"/>
                <a:gd name="T11" fmla="*/ 2147483647 h 99"/>
                <a:gd name="T12" fmla="*/ 2147483647 w 335"/>
                <a:gd name="T13" fmla="*/ 2147483647 h 99"/>
                <a:gd name="T14" fmla="*/ 2147483647 w 335"/>
                <a:gd name="T15" fmla="*/ 2147483647 h 99"/>
                <a:gd name="T16" fmla="*/ 2147483647 w 335"/>
                <a:gd name="T17" fmla="*/ 2147483647 h 99"/>
                <a:gd name="T18" fmla="*/ 2147483647 w 335"/>
                <a:gd name="T19" fmla="*/ 2147483647 h 99"/>
                <a:gd name="T20" fmla="*/ 2147483647 w 335"/>
                <a:gd name="T21" fmla="*/ 2147483647 h 99"/>
                <a:gd name="T22" fmla="*/ 2147483647 w 335"/>
                <a:gd name="T23" fmla="*/ 2147483647 h 99"/>
                <a:gd name="T24" fmla="*/ 2147483647 w 335"/>
                <a:gd name="T25" fmla="*/ 2147483647 h 99"/>
                <a:gd name="T26" fmla="*/ 2147483647 w 335"/>
                <a:gd name="T27" fmla="*/ 2147483647 h 99"/>
                <a:gd name="T28" fmla="*/ 2147483647 w 335"/>
                <a:gd name="T29" fmla="*/ 2147483647 h 99"/>
                <a:gd name="T30" fmla="*/ 2147483647 w 335"/>
                <a:gd name="T31" fmla="*/ 2147483647 h 99"/>
                <a:gd name="T32" fmla="*/ 2147483647 w 335"/>
                <a:gd name="T33" fmla="*/ 2147483647 h 99"/>
                <a:gd name="T34" fmla="*/ 2147483647 w 335"/>
                <a:gd name="T35" fmla="*/ 2147483647 h 99"/>
                <a:gd name="T36" fmla="*/ 2147483647 w 335"/>
                <a:gd name="T37" fmla="*/ 2147483647 h 99"/>
                <a:gd name="T38" fmla="*/ 2147483647 w 335"/>
                <a:gd name="T39" fmla="*/ 2147483647 h 99"/>
                <a:gd name="T40" fmla="*/ 2147483647 w 335"/>
                <a:gd name="T41" fmla="*/ 2147483647 h 99"/>
                <a:gd name="T42" fmla="*/ 2147483647 w 335"/>
                <a:gd name="T43" fmla="*/ 2147483647 h 99"/>
                <a:gd name="T44" fmla="*/ 2147483647 w 335"/>
                <a:gd name="T45" fmla="*/ 2147483647 h 99"/>
                <a:gd name="T46" fmla="*/ 2147483647 w 335"/>
                <a:gd name="T47" fmla="*/ 2147483647 h 99"/>
                <a:gd name="T48" fmla="*/ 2147483647 w 335"/>
                <a:gd name="T49" fmla="*/ 2147483647 h 99"/>
                <a:gd name="T50" fmla="*/ 2147483647 w 335"/>
                <a:gd name="T51" fmla="*/ 2147483647 h 99"/>
                <a:gd name="T52" fmla="*/ 2147483647 w 335"/>
                <a:gd name="T53" fmla="*/ 2147483647 h 99"/>
                <a:gd name="T54" fmla="*/ 2147483647 w 335"/>
                <a:gd name="T55" fmla="*/ 2147483647 h 99"/>
                <a:gd name="T56" fmla="*/ 2147483647 w 335"/>
                <a:gd name="T57" fmla="*/ 2147483647 h 99"/>
                <a:gd name="T58" fmla="*/ 2147483647 w 335"/>
                <a:gd name="T59" fmla="*/ 2147483647 h 99"/>
                <a:gd name="T60" fmla="*/ 2147483647 w 335"/>
                <a:gd name="T61" fmla="*/ 2147483647 h 99"/>
                <a:gd name="T62" fmla="*/ 2147483647 w 335"/>
                <a:gd name="T63" fmla="*/ 2147483647 h 99"/>
                <a:gd name="T64" fmla="*/ 2147483647 w 335"/>
                <a:gd name="T65" fmla="*/ 2147483647 h 99"/>
                <a:gd name="T66" fmla="*/ 2147483647 w 335"/>
                <a:gd name="T67" fmla="*/ 2147483647 h 99"/>
                <a:gd name="T68" fmla="*/ 2147483647 w 335"/>
                <a:gd name="T69" fmla="*/ 2147483647 h 99"/>
                <a:gd name="T70" fmla="*/ 2147483647 w 335"/>
                <a:gd name="T71" fmla="*/ 2147483647 h 99"/>
                <a:gd name="T72" fmla="*/ 2147483647 w 335"/>
                <a:gd name="T73" fmla="*/ 2147483647 h 99"/>
                <a:gd name="T74" fmla="*/ 2147483647 w 335"/>
                <a:gd name="T75" fmla="*/ 2147483647 h 99"/>
                <a:gd name="T76" fmla="*/ 2147483647 w 335"/>
                <a:gd name="T77" fmla="*/ 2147483647 h 99"/>
                <a:gd name="T78" fmla="*/ 2147483647 w 335"/>
                <a:gd name="T79" fmla="*/ 2147483647 h 99"/>
                <a:gd name="T80" fmla="*/ 2147483647 w 335"/>
                <a:gd name="T81" fmla="*/ 2147483647 h 99"/>
                <a:gd name="T82" fmla="*/ 2147483647 w 335"/>
                <a:gd name="T83" fmla="*/ 2147483647 h 99"/>
                <a:gd name="T84" fmla="*/ 2147483647 w 335"/>
                <a:gd name="T85" fmla="*/ 2147483647 h 99"/>
                <a:gd name="T86" fmla="*/ 2147483647 w 335"/>
                <a:gd name="T87" fmla="*/ 2147483647 h 99"/>
                <a:gd name="T88" fmla="*/ 2147483647 w 335"/>
                <a:gd name="T89" fmla="*/ 2147483647 h 99"/>
                <a:gd name="T90" fmla="*/ 2147483647 w 335"/>
                <a:gd name="T91" fmla="*/ 2147483647 h 99"/>
                <a:gd name="T92" fmla="*/ 2147483647 w 335"/>
                <a:gd name="T93" fmla="*/ 2147483647 h 99"/>
                <a:gd name="T94" fmla="*/ 2147483647 w 335"/>
                <a:gd name="T95" fmla="*/ 2147483647 h 99"/>
                <a:gd name="T96" fmla="*/ 2147483647 w 335"/>
                <a:gd name="T97" fmla="*/ 2147483647 h 99"/>
                <a:gd name="T98" fmla="*/ 2147483647 w 335"/>
                <a:gd name="T99" fmla="*/ 2147483647 h 99"/>
                <a:gd name="T100" fmla="*/ 2147483647 w 335"/>
                <a:gd name="T101" fmla="*/ 2147483647 h 99"/>
                <a:gd name="T102" fmla="*/ 2147483647 w 335"/>
                <a:gd name="T103" fmla="*/ 2147483647 h 99"/>
                <a:gd name="T104" fmla="*/ 2147483647 w 335"/>
                <a:gd name="T105" fmla="*/ 2147483647 h 99"/>
                <a:gd name="T106" fmla="*/ 2147483647 w 335"/>
                <a:gd name="T107" fmla="*/ 2147483647 h 99"/>
                <a:gd name="T108" fmla="*/ 2147483647 w 335"/>
                <a:gd name="T109" fmla="*/ 2147483647 h 99"/>
                <a:gd name="T110" fmla="*/ 2147483647 w 335"/>
                <a:gd name="T111" fmla="*/ 2147483647 h 99"/>
                <a:gd name="T112" fmla="*/ 2147483647 w 335"/>
                <a:gd name="T113" fmla="*/ 2147483647 h 99"/>
                <a:gd name="T114" fmla="*/ 2147483647 w 335"/>
                <a:gd name="T115" fmla="*/ 2147483647 h 99"/>
                <a:gd name="T116" fmla="*/ 2147483647 w 335"/>
                <a:gd name="T117" fmla="*/ 2147483647 h 99"/>
                <a:gd name="T118" fmla="*/ 2147483647 w 335"/>
                <a:gd name="T119" fmla="*/ 2147483647 h 9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35"/>
                <a:gd name="T181" fmla="*/ 0 h 99"/>
                <a:gd name="T182" fmla="*/ 335 w 335"/>
                <a:gd name="T183" fmla="*/ 99 h 9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35" h="99">
                  <a:moveTo>
                    <a:pt x="0" y="83"/>
                  </a:moveTo>
                  <a:lnTo>
                    <a:pt x="4" y="82"/>
                  </a:lnTo>
                  <a:lnTo>
                    <a:pt x="7" y="81"/>
                  </a:lnTo>
                  <a:lnTo>
                    <a:pt x="10" y="80"/>
                  </a:lnTo>
                  <a:lnTo>
                    <a:pt x="12" y="79"/>
                  </a:lnTo>
                  <a:lnTo>
                    <a:pt x="15" y="78"/>
                  </a:lnTo>
                  <a:lnTo>
                    <a:pt x="17" y="77"/>
                  </a:lnTo>
                  <a:lnTo>
                    <a:pt x="19" y="77"/>
                  </a:lnTo>
                  <a:lnTo>
                    <a:pt x="22" y="77"/>
                  </a:lnTo>
                  <a:lnTo>
                    <a:pt x="25" y="78"/>
                  </a:lnTo>
                  <a:lnTo>
                    <a:pt x="27" y="79"/>
                  </a:lnTo>
                  <a:lnTo>
                    <a:pt x="30" y="80"/>
                  </a:lnTo>
                  <a:lnTo>
                    <a:pt x="33" y="83"/>
                  </a:lnTo>
                  <a:lnTo>
                    <a:pt x="36" y="86"/>
                  </a:lnTo>
                  <a:lnTo>
                    <a:pt x="38" y="89"/>
                  </a:lnTo>
                  <a:lnTo>
                    <a:pt x="42" y="91"/>
                  </a:lnTo>
                  <a:lnTo>
                    <a:pt x="44" y="93"/>
                  </a:lnTo>
                  <a:lnTo>
                    <a:pt x="48" y="95"/>
                  </a:lnTo>
                  <a:lnTo>
                    <a:pt x="52" y="96"/>
                  </a:lnTo>
                  <a:lnTo>
                    <a:pt x="57" y="98"/>
                  </a:lnTo>
                  <a:lnTo>
                    <a:pt x="63" y="96"/>
                  </a:lnTo>
                  <a:lnTo>
                    <a:pt x="67" y="94"/>
                  </a:lnTo>
                  <a:lnTo>
                    <a:pt x="72" y="92"/>
                  </a:lnTo>
                  <a:lnTo>
                    <a:pt x="77" y="89"/>
                  </a:lnTo>
                  <a:lnTo>
                    <a:pt x="81" y="86"/>
                  </a:lnTo>
                  <a:lnTo>
                    <a:pt x="86" y="84"/>
                  </a:lnTo>
                  <a:lnTo>
                    <a:pt x="92" y="82"/>
                  </a:lnTo>
                  <a:lnTo>
                    <a:pt x="97" y="80"/>
                  </a:lnTo>
                  <a:lnTo>
                    <a:pt x="100" y="81"/>
                  </a:lnTo>
                  <a:lnTo>
                    <a:pt x="102" y="82"/>
                  </a:lnTo>
                  <a:lnTo>
                    <a:pt x="105" y="82"/>
                  </a:lnTo>
                  <a:lnTo>
                    <a:pt x="106" y="83"/>
                  </a:lnTo>
                  <a:lnTo>
                    <a:pt x="107" y="83"/>
                  </a:lnTo>
                  <a:lnTo>
                    <a:pt x="108" y="83"/>
                  </a:lnTo>
                  <a:lnTo>
                    <a:pt x="109" y="83"/>
                  </a:lnTo>
                  <a:lnTo>
                    <a:pt x="109" y="82"/>
                  </a:lnTo>
                  <a:lnTo>
                    <a:pt x="111" y="81"/>
                  </a:lnTo>
                  <a:lnTo>
                    <a:pt x="111" y="80"/>
                  </a:lnTo>
                  <a:lnTo>
                    <a:pt x="112" y="79"/>
                  </a:lnTo>
                  <a:lnTo>
                    <a:pt x="113" y="77"/>
                  </a:lnTo>
                  <a:lnTo>
                    <a:pt x="114" y="75"/>
                  </a:lnTo>
                  <a:lnTo>
                    <a:pt x="115" y="72"/>
                  </a:lnTo>
                  <a:lnTo>
                    <a:pt x="118" y="69"/>
                  </a:lnTo>
                  <a:lnTo>
                    <a:pt x="120" y="65"/>
                  </a:lnTo>
                  <a:lnTo>
                    <a:pt x="122" y="63"/>
                  </a:lnTo>
                  <a:lnTo>
                    <a:pt x="126" y="62"/>
                  </a:lnTo>
                  <a:lnTo>
                    <a:pt x="129" y="61"/>
                  </a:lnTo>
                  <a:lnTo>
                    <a:pt x="132" y="60"/>
                  </a:lnTo>
                  <a:lnTo>
                    <a:pt x="135" y="60"/>
                  </a:lnTo>
                  <a:lnTo>
                    <a:pt x="138" y="59"/>
                  </a:lnTo>
                  <a:lnTo>
                    <a:pt x="140" y="59"/>
                  </a:lnTo>
                  <a:lnTo>
                    <a:pt x="142" y="57"/>
                  </a:lnTo>
                  <a:lnTo>
                    <a:pt x="143" y="56"/>
                  </a:lnTo>
                  <a:lnTo>
                    <a:pt x="145" y="54"/>
                  </a:lnTo>
                  <a:lnTo>
                    <a:pt x="146" y="53"/>
                  </a:lnTo>
                  <a:lnTo>
                    <a:pt x="147" y="52"/>
                  </a:lnTo>
                  <a:lnTo>
                    <a:pt x="149" y="51"/>
                  </a:lnTo>
                  <a:lnTo>
                    <a:pt x="150" y="50"/>
                  </a:lnTo>
                  <a:lnTo>
                    <a:pt x="152" y="50"/>
                  </a:lnTo>
                  <a:lnTo>
                    <a:pt x="154" y="49"/>
                  </a:lnTo>
                  <a:lnTo>
                    <a:pt x="158" y="49"/>
                  </a:lnTo>
                  <a:lnTo>
                    <a:pt x="162" y="49"/>
                  </a:lnTo>
                  <a:lnTo>
                    <a:pt x="167" y="50"/>
                  </a:lnTo>
                  <a:lnTo>
                    <a:pt x="169" y="52"/>
                  </a:lnTo>
                  <a:lnTo>
                    <a:pt x="171" y="54"/>
                  </a:lnTo>
                  <a:lnTo>
                    <a:pt x="174" y="56"/>
                  </a:lnTo>
                  <a:lnTo>
                    <a:pt x="175" y="57"/>
                  </a:lnTo>
                  <a:lnTo>
                    <a:pt x="177" y="58"/>
                  </a:lnTo>
                  <a:lnTo>
                    <a:pt x="178" y="59"/>
                  </a:lnTo>
                  <a:lnTo>
                    <a:pt x="180" y="60"/>
                  </a:lnTo>
                  <a:lnTo>
                    <a:pt x="182" y="61"/>
                  </a:lnTo>
                  <a:lnTo>
                    <a:pt x="183" y="61"/>
                  </a:lnTo>
                  <a:lnTo>
                    <a:pt x="185" y="61"/>
                  </a:lnTo>
                  <a:lnTo>
                    <a:pt x="187" y="61"/>
                  </a:lnTo>
                  <a:lnTo>
                    <a:pt x="189" y="61"/>
                  </a:lnTo>
                  <a:lnTo>
                    <a:pt x="194" y="60"/>
                  </a:lnTo>
                  <a:lnTo>
                    <a:pt x="200" y="59"/>
                  </a:lnTo>
                  <a:lnTo>
                    <a:pt x="205" y="60"/>
                  </a:lnTo>
                  <a:lnTo>
                    <a:pt x="210" y="61"/>
                  </a:lnTo>
                  <a:lnTo>
                    <a:pt x="219" y="65"/>
                  </a:lnTo>
                  <a:lnTo>
                    <a:pt x="228" y="68"/>
                  </a:lnTo>
                  <a:lnTo>
                    <a:pt x="237" y="71"/>
                  </a:lnTo>
                  <a:lnTo>
                    <a:pt x="241" y="70"/>
                  </a:lnTo>
                  <a:lnTo>
                    <a:pt x="244" y="68"/>
                  </a:lnTo>
                  <a:lnTo>
                    <a:pt x="246" y="66"/>
                  </a:lnTo>
                  <a:lnTo>
                    <a:pt x="247" y="64"/>
                  </a:lnTo>
                  <a:lnTo>
                    <a:pt x="249" y="62"/>
                  </a:lnTo>
                  <a:lnTo>
                    <a:pt x="250" y="59"/>
                  </a:lnTo>
                  <a:lnTo>
                    <a:pt x="252" y="54"/>
                  </a:lnTo>
                  <a:lnTo>
                    <a:pt x="254" y="49"/>
                  </a:lnTo>
                  <a:lnTo>
                    <a:pt x="257" y="44"/>
                  </a:lnTo>
                  <a:lnTo>
                    <a:pt x="258" y="42"/>
                  </a:lnTo>
                  <a:lnTo>
                    <a:pt x="261" y="40"/>
                  </a:lnTo>
                  <a:lnTo>
                    <a:pt x="264" y="38"/>
                  </a:lnTo>
                  <a:lnTo>
                    <a:pt x="267" y="36"/>
                  </a:lnTo>
                  <a:lnTo>
                    <a:pt x="272" y="34"/>
                  </a:lnTo>
                  <a:lnTo>
                    <a:pt x="277" y="33"/>
                  </a:lnTo>
                  <a:lnTo>
                    <a:pt x="286" y="30"/>
                  </a:lnTo>
                  <a:lnTo>
                    <a:pt x="297" y="27"/>
                  </a:lnTo>
                  <a:lnTo>
                    <a:pt x="307" y="24"/>
                  </a:lnTo>
                  <a:lnTo>
                    <a:pt x="310" y="23"/>
                  </a:lnTo>
                  <a:lnTo>
                    <a:pt x="313" y="22"/>
                  </a:lnTo>
                  <a:lnTo>
                    <a:pt x="319" y="20"/>
                  </a:lnTo>
                  <a:lnTo>
                    <a:pt x="322" y="19"/>
                  </a:lnTo>
                  <a:lnTo>
                    <a:pt x="325" y="19"/>
                  </a:lnTo>
                  <a:lnTo>
                    <a:pt x="326" y="18"/>
                  </a:lnTo>
                  <a:lnTo>
                    <a:pt x="327" y="18"/>
                  </a:lnTo>
                  <a:lnTo>
                    <a:pt x="328" y="16"/>
                  </a:lnTo>
                  <a:lnTo>
                    <a:pt x="329" y="15"/>
                  </a:lnTo>
                  <a:lnTo>
                    <a:pt x="331" y="13"/>
                  </a:lnTo>
                  <a:lnTo>
                    <a:pt x="332" y="12"/>
                  </a:lnTo>
                  <a:lnTo>
                    <a:pt x="333" y="12"/>
                  </a:lnTo>
                  <a:lnTo>
                    <a:pt x="333" y="11"/>
                  </a:lnTo>
                  <a:lnTo>
                    <a:pt x="334" y="10"/>
                  </a:lnTo>
                  <a:lnTo>
                    <a:pt x="334" y="9"/>
                  </a:lnTo>
                  <a:lnTo>
                    <a:pt x="334" y="8"/>
                  </a:lnTo>
                  <a:lnTo>
                    <a:pt x="334" y="7"/>
                  </a:lnTo>
                  <a:lnTo>
                    <a:pt x="334" y="6"/>
                  </a:lnTo>
                  <a:lnTo>
                    <a:pt x="334" y="4"/>
                  </a:lnTo>
                  <a:lnTo>
                    <a:pt x="334" y="2"/>
                  </a:lnTo>
                  <a:lnTo>
                    <a:pt x="334" y="0"/>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0" name="Freeform 17"/>
            <p:cNvSpPr>
              <a:spLocks/>
            </p:cNvSpPr>
            <p:nvPr/>
          </p:nvSpPr>
          <p:spPr bwMode="auto">
            <a:xfrm>
              <a:off x="4267200" y="2481282"/>
              <a:ext cx="323850" cy="306394"/>
            </a:xfrm>
            <a:custGeom>
              <a:avLst/>
              <a:gdLst>
                <a:gd name="T0" fmla="*/ 2147483647 w 204"/>
                <a:gd name="T1" fmla="*/ 2147483647 h 193"/>
                <a:gd name="T2" fmla="*/ 2147483647 w 204"/>
                <a:gd name="T3" fmla="*/ 2147483647 h 193"/>
                <a:gd name="T4" fmla="*/ 2147483647 w 204"/>
                <a:gd name="T5" fmla="*/ 2147483647 h 193"/>
                <a:gd name="T6" fmla="*/ 2147483647 w 204"/>
                <a:gd name="T7" fmla="*/ 2147483647 h 193"/>
                <a:gd name="T8" fmla="*/ 2147483647 w 204"/>
                <a:gd name="T9" fmla="*/ 2147483647 h 193"/>
                <a:gd name="T10" fmla="*/ 2147483647 w 204"/>
                <a:gd name="T11" fmla="*/ 2147483647 h 193"/>
                <a:gd name="T12" fmla="*/ 2147483647 w 204"/>
                <a:gd name="T13" fmla="*/ 2147483647 h 193"/>
                <a:gd name="T14" fmla="*/ 2147483647 w 204"/>
                <a:gd name="T15" fmla="*/ 2147483647 h 193"/>
                <a:gd name="T16" fmla="*/ 2147483647 w 204"/>
                <a:gd name="T17" fmla="*/ 2147483647 h 193"/>
                <a:gd name="T18" fmla="*/ 2147483647 w 204"/>
                <a:gd name="T19" fmla="*/ 2147483647 h 193"/>
                <a:gd name="T20" fmla="*/ 2147483647 w 204"/>
                <a:gd name="T21" fmla="*/ 2147483647 h 193"/>
                <a:gd name="T22" fmla="*/ 2147483647 w 204"/>
                <a:gd name="T23" fmla="*/ 2147483647 h 193"/>
                <a:gd name="T24" fmla="*/ 2147483647 w 204"/>
                <a:gd name="T25" fmla="*/ 2147483647 h 193"/>
                <a:gd name="T26" fmla="*/ 2147483647 w 204"/>
                <a:gd name="T27" fmla="*/ 2147483647 h 193"/>
                <a:gd name="T28" fmla="*/ 2147483647 w 204"/>
                <a:gd name="T29" fmla="*/ 2147483647 h 193"/>
                <a:gd name="T30" fmla="*/ 2147483647 w 204"/>
                <a:gd name="T31" fmla="*/ 2147483647 h 193"/>
                <a:gd name="T32" fmla="*/ 2147483647 w 204"/>
                <a:gd name="T33" fmla="*/ 2147483647 h 193"/>
                <a:gd name="T34" fmla="*/ 2147483647 w 204"/>
                <a:gd name="T35" fmla="*/ 2147483647 h 193"/>
                <a:gd name="T36" fmla="*/ 2147483647 w 204"/>
                <a:gd name="T37" fmla="*/ 2147483647 h 193"/>
                <a:gd name="T38" fmla="*/ 2147483647 w 204"/>
                <a:gd name="T39" fmla="*/ 2147483647 h 193"/>
                <a:gd name="T40" fmla="*/ 2147483647 w 204"/>
                <a:gd name="T41" fmla="*/ 2147483647 h 193"/>
                <a:gd name="T42" fmla="*/ 2147483647 w 204"/>
                <a:gd name="T43" fmla="*/ 2147483647 h 193"/>
                <a:gd name="T44" fmla="*/ 2147483647 w 204"/>
                <a:gd name="T45" fmla="*/ 2147483647 h 193"/>
                <a:gd name="T46" fmla="*/ 2147483647 w 204"/>
                <a:gd name="T47" fmla="*/ 2147483647 h 193"/>
                <a:gd name="T48" fmla="*/ 2147483647 w 204"/>
                <a:gd name="T49" fmla="*/ 2147483647 h 193"/>
                <a:gd name="T50" fmla="*/ 2147483647 w 204"/>
                <a:gd name="T51" fmla="*/ 2147483647 h 193"/>
                <a:gd name="T52" fmla="*/ 2147483647 w 204"/>
                <a:gd name="T53" fmla="*/ 2147483647 h 193"/>
                <a:gd name="T54" fmla="*/ 2147483647 w 204"/>
                <a:gd name="T55" fmla="*/ 2147483647 h 193"/>
                <a:gd name="T56" fmla="*/ 2147483647 w 204"/>
                <a:gd name="T57" fmla="*/ 2147483647 h 193"/>
                <a:gd name="T58" fmla="*/ 2147483647 w 204"/>
                <a:gd name="T59" fmla="*/ 2147483647 h 193"/>
                <a:gd name="T60" fmla="*/ 2147483647 w 204"/>
                <a:gd name="T61" fmla="*/ 2147483647 h 193"/>
                <a:gd name="T62" fmla="*/ 2147483647 w 204"/>
                <a:gd name="T63" fmla="*/ 2147483647 h 193"/>
                <a:gd name="T64" fmla="*/ 2147483647 w 204"/>
                <a:gd name="T65" fmla="*/ 2147483647 h 193"/>
                <a:gd name="T66" fmla="*/ 2147483647 w 204"/>
                <a:gd name="T67" fmla="*/ 2147483647 h 193"/>
                <a:gd name="T68" fmla="*/ 2147483647 w 204"/>
                <a:gd name="T69" fmla="*/ 2147483647 h 193"/>
                <a:gd name="T70" fmla="*/ 2147483647 w 204"/>
                <a:gd name="T71" fmla="*/ 2147483647 h 193"/>
                <a:gd name="T72" fmla="*/ 2147483647 w 204"/>
                <a:gd name="T73" fmla="*/ 2147483647 h 193"/>
                <a:gd name="T74" fmla="*/ 2147483647 w 204"/>
                <a:gd name="T75" fmla="*/ 2147483647 h 193"/>
                <a:gd name="T76" fmla="*/ 2147483647 w 204"/>
                <a:gd name="T77" fmla="*/ 2147483647 h 193"/>
                <a:gd name="T78" fmla="*/ 2147483647 w 204"/>
                <a:gd name="T79" fmla="*/ 2147483647 h 193"/>
                <a:gd name="T80" fmla="*/ 2147483647 w 204"/>
                <a:gd name="T81" fmla="*/ 2147483647 h 193"/>
                <a:gd name="T82" fmla="*/ 2147483647 w 204"/>
                <a:gd name="T83" fmla="*/ 2147483647 h 193"/>
                <a:gd name="T84" fmla="*/ 2147483647 w 204"/>
                <a:gd name="T85" fmla="*/ 2147483647 h 193"/>
                <a:gd name="T86" fmla="*/ 2147483647 w 204"/>
                <a:gd name="T87" fmla="*/ 2147483647 h 193"/>
                <a:gd name="T88" fmla="*/ 2147483647 w 204"/>
                <a:gd name="T89" fmla="*/ 2147483647 h 193"/>
                <a:gd name="T90" fmla="*/ 2147483647 w 204"/>
                <a:gd name="T91" fmla="*/ 2147483647 h 193"/>
                <a:gd name="T92" fmla="*/ 2147483647 w 204"/>
                <a:gd name="T93" fmla="*/ 2147483647 h 19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04"/>
                <a:gd name="T142" fmla="*/ 0 h 193"/>
                <a:gd name="T143" fmla="*/ 204 w 204"/>
                <a:gd name="T144" fmla="*/ 193 h 19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04" h="193">
                  <a:moveTo>
                    <a:pt x="0" y="0"/>
                  </a:moveTo>
                  <a:lnTo>
                    <a:pt x="7" y="2"/>
                  </a:lnTo>
                  <a:lnTo>
                    <a:pt x="13" y="5"/>
                  </a:lnTo>
                  <a:lnTo>
                    <a:pt x="16" y="6"/>
                  </a:lnTo>
                  <a:lnTo>
                    <a:pt x="19" y="8"/>
                  </a:lnTo>
                  <a:lnTo>
                    <a:pt x="21" y="10"/>
                  </a:lnTo>
                  <a:lnTo>
                    <a:pt x="24" y="12"/>
                  </a:lnTo>
                  <a:lnTo>
                    <a:pt x="26" y="15"/>
                  </a:lnTo>
                  <a:lnTo>
                    <a:pt x="29" y="19"/>
                  </a:lnTo>
                  <a:lnTo>
                    <a:pt x="32" y="23"/>
                  </a:lnTo>
                  <a:lnTo>
                    <a:pt x="34" y="27"/>
                  </a:lnTo>
                  <a:lnTo>
                    <a:pt x="37" y="30"/>
                  </a:lnTo>
                  <a:lnTo>
                    <a:pt x="38" y="33"/>
                  </a:lnTo>
                  <a:lnTo>
                    <a:pt x="39" y="35"/>
                  </a:lnTo>
                  <a:lnTo>
                    <a:pt x="40" y="36"/>
                  </a:lnTo>
                  <a:lnTo>
                    <a:pt x="39" y="43"/>
                  </a:lnTo>
                  <a:lnTo>
                    <a:pt x="38" y="49"/>
                  </a:lnTo>
                  <a:lnTo>
                    <a:pt x="38" y="55"/>
                  </a:lnTo>
                  <a:lnTo>
                    <a:pt x="37" y="60"/>
                  </a:lnTo>
                  <a:lnTo>
                    <a:pt x="37" y="65"/>
                  </a:lnTo>
                  <a:lnTo>
                    <a:pt x="36" y="70"/>
                  </a:lnTo>
                  <a:lnTo>
                    <a:pt x="37" y="75"/>
                  </a:lnTo>
                  <a:lnTo>
                    <a:pt x="37" y="79"/>
                  </a:lnTo>
                  <a:lnTo>
                    <a:pt x="38" y="83"/>
                  </a:lnTo>
                  <a:lnTo>
                    <a:pt x="40" y="87"/>
                  </a:lnTo>
                  <a:lnTo>
                    <a:pt x="42" y="90"/>
                  </a:lnTo>
                  <a:lnTo>
                    <a:pt x="45" y="94"/>
                  </a:lnTo>
                  <a:lnTo>
                    <a:pt x="48" y="96"/>
                  </a:lnTo>
                  <a:lnTo>
                    <a:pt x="52" y="99"/>
                  </a:lnTo>
                  <a:lnTo>
                    <a:pt x="58" y="102"/>
                  </a:lnTo>
                  <a:lnTo>
                    <a:pt x="64" y="104"/>
                  </a:lnTo>
                  <a:lnTo>
                    <a:pt x="65" y="110"/>
                  </a:lnTo>
                  <a:lnTo>
                    <a:pt x="66" y="115"/>
                  </a:lnTo>
                  <a:lnTo>
                    <a:pt x="66" y="120"/>
                  </a:lnTo>
                  <a:lnTo>
                    <a:pt x="65" y="126"/>
                  </a:lnTo>
                  <a:lnTo>
                    <a:pt x="64" y="131"/>
                  </a:lnTo>
                  <a:lnTo>
                    <a:pt x="63" y="136"/>
                  </a:lnTo>
                  <a:lnTo>
                    <a:pt x="61" y="142"/>
                  </a:lnTo>
                  <a:lnTo>
                    <a:pt x="60" y="148"/>
                  </a:lnTo>
                  <a:lnTo>
                    <a:pt x="61" y="153"/>
                  </a:lnTo>
                  <a:lnTo>
                    <a:pt x="61" y="157"/>
                  </a:lnTo>
                  <a:lnTo>
                    <a:pt x="62" y="161"/>
                  </a:lnTo>
                  <a:lnTo>
                    <a:pt x="63" y="165"/>
                  </a:lnTo>
                  <a:lnTo>
                    <a:pt x="64" y="171"/>
                  </a:lnTo>
                  <a:lnTo>
                    <a:pt x="66" y="177"/>
                  </a:lnTo>
                  <a:lnTo>
                    <a:pt x="69" y="182"/>
                  </a:lnTo>
                  <a:lnTo>
                    <a:pt x="71" y="183"/>
                  </a:lnTo>
                  <a:lnTo>
                    <a:pt x="74" y="186"/>
                  </a:lnTo>
                  <a:lnTo>
                    <a:pt x="76" y="187"/>
                  </a:lnTo>
                  <a:lnTo>
                    <a:pt x="80" y="189"/>
                  </a:lnTo>
                  <a:lnTo>
                    <a:pt x="84" y="191"/>
                  </a:lnTo>
                  <a:lnTo>
                    <a:pt x="88" y="192"/>
                  </a:lnTo>
                  <a:lnTo>
                    <a:pt x="94" y="191"/>
                  </a:lnTo>
                  <a:lnTo>
                    <a:pt x="100" y="189"/>
                  </a:lnTo>
                  <a:lnTo>
                    <a:pt x="104" y="188"/>
                  </a:lnTo>
                  <a:lnTo>
                    <a:pt x="107" y="187"/>
                  </a:lnTo>
                  <a:lnTo>
                    <a:pt x="110" y="185"/>
                  </a:lnTo>
                  <a:lnTo>
                    <a:pt x="112" y="183"/>
                  </a:lnTo>
                  <a:lnTo>
                    <a:pt x="113" y="182"/>
                  </a:lnTo>
                  <a:lnTo>
                    <a:pt x="114" y="180"/>
                  </a:lnTo>
                  <a:lnTo>
                    <a:pt x="117" y="177"/>
                  </a:lnTo>
                  <a:lnTo>
                    <a:pt x="119" y="173"/>
                  </a:lnTo>
                  <a:lnTo>
                    <a:pt x="120" y="171"/>
                  </a:lnTo>
                  <a:lnTo>
                    <a:pt x="122" y="169"/>
                  </a:lnTo>
                  <a:lnTo>
                    <a:pt x="125" y="166"/>
                  </a:lnTo>
                  <a:lnTo>
                    <a:pt x="128" y="164"/>
                  </a:lnTo>
                  <a:lnTo>
                    <a:pt x="131" y="162"/>
                  </a:lnTo>
                  <a:lnTo>
                    <a:pt x="135" y="161"/>
                  </a:lnTo>
                  <a:lnTo>
                    <a:pt x="143" y="158"/>
                  </a:lnTo>
                  <a:lnTo>
                    <a:pt x="146" y="157"/>
                  </a:lnTo>
                  <a:lnTo>
                    <a:pt x="149" y="157"/>
                  </a:lnTo>
                  <a:lnTo>
                    <a:pt x="151" y="156"/>
                  </a:lnTo>
                  <a:lnTo>
                    <a:pt x="152" y="156"/>
                  </a:lnTo>
                  <a:lnTo>
                    <a:pt x="157" y="158"/>
                  </a:lnTo>
                  <a:lnTo>
                    <a:pt x="162" y="159"/>
                  </a:lnTo>
                  <a:lnTo>
                    <a:pt x="166" y="161"/>
                  </a:lnTo>
                  <a:lnTo>
                    <a:pt x="171" y="161"/>
                  </a:lnTo>
                  <a:lnTo>
                    <a:pt x="175" y="161"/>
                  </a:lnTo>
                  <a:lnTo>
                    <a:pt x="180" y="161"/>
                  </a:lnTo>
                  <a:lnTo>
                    <a:pt x="186" y="159"/>
                  </a:lnTo>
                  <a:lnTo>
                    <a:pt x="192" y="156"/>
                  </a:lnTo>
                  <a:lnTo>
                    <a:pt x="194" y="155"/>
                  </a:lnTo>
                  <a:lnTo>
                    <a:pt x="196" y="154"/>
                  </a:lnTo>
                  <a:lnTo>
                    <a:pt x="199" y="152"/>
                  </a:lnTo>
                  <a:lnTo>
                    <a:pt x="201" y="150"/>
                  </a:lnTo>
                  <a:lnTo>
                    <a:pt x="202" y="149"/>
                  </a:lnTo>
                  <a:lnTo>
                    <a:pt x="203" y="147"/>
                  </a:lnTo>
                  <a:lnTo>
                    <a:pt x="202" y="146"/>
                  </a:lnTo>
                  <a:lnTo>
                    <a:pt x="201" y="145"/>
                  </a:lnTo>
                  <a:lnTo>
                    <a:pt x="198" y="144"/>
                  </a:lnTo>
                  <a:lnTo>
                    <a:pt x="197" y="144"/>
                  </a:lnTo>
                  <a:lnTo>
                    <a:pt x="196" y="144"/>
                  </a:lnTo>
                  <a:lnTo>
                    <a:pt x="198" y="144"/>
                  </a:lnTo>
                  <a:lnTo>
                    <a:pt x="200" y="144"/>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1" name="Freeform 18"/>
            <p:cNvSpPr>
              <a:spLocks/>
            </p:cNvSpPr>
            <p:nvPr/>
          </p:nvSpPr>
          <p:spPr bwMode="auto">
            <a:xfrm>
              <a:off x="3841750" y="2186000"/>
              <a:ext cx="296863" cy="317508"/>
            </a:xfrm>
            <a:custGeom>
              <a:avLst/>
              <a:gdLst>
                <a:gd name="T0" fmla="*/ 2147483647 w 187"/>
                <a:gd name="T1" fmla="*/ 2147483647 h 200"/>
                <a:gd name="T2" fmla="*/ 2147483647 w 187"/>
                <a:gd name="T3" fmla="*/ 2147483647 h 200"/>
                <a:gd name="T4" fmla="*/ 2147483647 w 187"/>
                <a:gd name="T5" fmla="*/ 2147483647 h 200"/>
                <a:gd name="T6" fmla="*/ 2147483647 w 187"/>
                <a:gd name="T7" fmla="*/ 2147483647 h 200"/>
                <a:gd name="T8" fmla="*/ 2147483647 w 187"/>
                <a:gd name="T9" fmla="*/ 2147483647 h 200"/>
                <a:gd name="T10" fmla="*/ 2147483647 w 187"/>
                <a:gd name="T11" fmla="*/ 2147483647 h 200"/>
                <a:gd name="T12" fmla="*/ 2147483647 w 187"/>
                <a:gd name="T13" fmla="*/ 2147483647 h 200"/>
                <a:gd name="T14" fmla="*/ 2147483647 w 187"/>
                <a:gd name="T15" fmla="*/ 2147483647 h 200"/>
                <a:gd name="T16" fmla="*/ 2147483647 w 187"/>
                <a:gd name="T17" fmla="*/ 2147483647 h 200"/>
                <a:gd name="T18" fmla="*/ 2147483647 w 187"/>
                <a:gd name="T19" fmla="*/ 2147483647 h 200"/>
                <a:gd name="T20" fmla="*/ 2147483647 w 187"/>
                <a:gd name="T21" fmla="*/ 2147483647 h 200"/>
                <a:gd name="T22" fmla="*/ 2147483647 w 187"/>
                <a:gd name="T23" fmla="*/ 2147483647 h 200"/>
                <a:gd name="T24" fmla="*/ 2147483647 w 187"/>
                <a:gd name="T25" fmla="*/ 2147483647 h 200"/>
                <a:gd name="T26" fmla="*/ 2147483647 w 187"/>
                <a:gd name="T27" fmla="*/ 2147483647 h 200"/>
                <a:gd name="T28" fmla="*/ 2147483647 w 187"/>
                <a:gd name="T29" fmla="*/ 2147483647 h 200"/>
                <a:gd name="T30" fmla="*/ 2147483647 w 187"/>
                <a:gd name="T31" fmla="*/ 2147483647 h 200"/>
                <a:gd name="T32" fmla="*/ 2147483647 w 187"/>
                <a:gd name="T33" fmla="*/ 2147483647 h 200"/>
                <a:gd name="T34" fmla="*/ 2147483647 w 187"/>
                <a:gd name="T35" fmla="*/ 2147483647 h 200"/>
                <a:gd name="T36" fmla="*/ 2147483647 w 187"/>
                <a:gd name="T37" fmla="*/ 2147483647 h 200"/>
                <a:gd name="T38" fmla="*/ 2147483647 w 187"/>
                <a:gd name="T39" fmla="*/ 2147483647 h 200"/>
                <a:gd name="T40" fmla="*/ 2147483647 w 187"/>
                <a:gd name="T41" fmla="*/ 2147483647 h 200"/>
                <a:gd name="T42" fmla="*/ 2147483647 w 187"/>
                <a:gd name="T43" fmla="*/ 2147483647 h 200"/>
                <a:gd name="T44" fmla="*/ 2147483647 w 187"/>
                <a:gd name="T45" fmla="*/ 2147483647 h 200"/>
                <a:gd name="T46" fmla="*/ 2147483647 w 187"/>
                <a:gd name="T47" fmla="*/ 2147483647 h 200"/>
                <a:gd name="T48" fmla="*/ 2147483647 w 187"/>
                <a:gd name="T49" fmla="*/ 2147483647 h 200"/>
                <a:gd name="T50" fmla="*/ 2147483647 w 187"/>
                <a:gd name="T51" fmla="*/ 2147483647 h 200"/>
                <a:gd name="T52" fmla="*/ 2147483647 w 187"/>
                <a:gd name="T53" fmla="*/ 2147483647 h 200"/>
                <a:gd name="T54" fmla="*/ 2147483647 w 187"/>
                <a:gd name="T55" fmla="*/ 2147483647 h 200"/>
                <a:gd name="T56" fmla="*/ 2147483647 w 187"/>
                <a:gd name="T57" fmla="*/ 2147483647 h 200"/>
                <a:gd name="T58" fmla="*/ 0 w 187"/>
                <a:gd name="T59" fmla="*/ 2147483647 h 200"/>
                <a:gd name="T60" fmla="*/ 0 w 187"/>
                <a:gd name="T61" fmla="*/ 2147483647 h 200"/>
                <a:gd name="T62" fmla="*/ 2147483647 w 187"/>
                <a:gd name="T63" fmla="*/ 2147483647 h 200"/>
                <a:gd name="T64" fmla="*/ 2147483647 w 187"/>
                <a:gd name="T65" fmla="*/ 2147483647 h 200"/>
                <a:gd name="T66" fmla="*/ 2147483647 w 187"/>
                <a:gd name="T67" fmla="*/ 2147483647 h 200"/>
                <a:gd name="T68" fmla="*/ 2147483647 w 187"/>
                <a:gd name="T69" fmla="*/ 2147483647 h 200"/>
                <a:gd name="T70" fmla="*/ 2147483647 w 187"/>
                <a:gd name="T71" fmla="*/ 2147483647 h 200"/>
                <a:gd name="T72" fmla="*/ 2147483647 w 187"/>
                <a:gd name="T73" fmla="*/ 2147483647 h 200"/>
                <a:gd name="T74" fmla="*/ 2147483647 w 187"/>
                <a:gd name="T75" fmla="*/ 2147483647 h 200"/>
                <a:gd name="T76" fmla="*/ 2147483647 w 187"/>
                <a:gd name="T77" fmla="*/ 2147483647 h 200"/>
                <a:gd name="T78" fmla="*/ 2147483647 w 187"/>
                <a:gd name="T79" fmla="*/ 2147483647 h 200"/>
                <a:gd name="T80" fmla="*/ 2147483647 w 187"/>
                <a:gd name="T81" fmla="*/ 2147483647 h 200"/>
                <a:gd name="T82" fmla="*/ 2147483647 w 187"/>
                <a:gd name="T83" fmla="*/ 2147483647 h 200"/>
                <a:gd name="T84" fmla="*/ 2147483647 w 187"/>
                <a:gd name="T85" fmla="*/ 2147483647 h 200"/>
                <a:gd name="T86" fmla="*/ 2147483647 w 187"/>
                <a:gd name="T87" fmla="*/ 2147483647 h 200"/>
                <a:gd name="T88" fmla="*/ 2147483647 w 187"/>
                <a:gd name="T89" fmla="*/ 2147483647 h 200"/>
                <a:gd name="T90" fmla="*/ 2147483647 w 187"/>
                <a:gd name="T91" fmla="*/ 2147483647 h 200"/>
                <a:gd name="T92" fmla="*/ 2147483647 w 187"/>
                <a:gd name="T93" fmla="*/ 0 h 2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87"/>
                <a:gd name="T142" fmla="*/ 0 h 200"/>
                <a:gd name="T143" fmla="*/ 187 w 187"/>
                <a:gd name="T144" fmla="*/ 200 h 2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87" h="200">
                  <a:moveTo>
                    <a:pt x="119" y="6"/>
                  </a:moveTo>
                  <a:lnTo>
                    <a:pt x="131" y="6"/>
                  </a:lnTo>
                  <a:lnTo>
                    <a:pt x="140" y="1"/>
                  </a:lnTo>
                  <a:lnTo>
                    <a:pt x="143" y="8"/>
                  </a:lnTo>
                  <a:lnTo>
                    <a:pt x="143" y="17"/>
                  </a:lnTo>
                  <a:lnTo>
                    <a:pt x="143" y="27"/>
                  </a:lnTo>
                  <a:lnTo>
                    <a:pt x="143" y="29"/>
                  </a:lnTo>
                  <a:lnTo>
                    <a:pt x="143" y="34"/>
                  </a:lnTo>
                  <a:lnTo>
                    <a:pt x="143" y="39"/>
                  </a:lnTo>
                  <a:lnTo>
                    <a:pt x="143" y="45"/>
                  </a:lnTo>
                  <a:lnTo>
                    <a:pt x="143" y="49"/>
                  </a:lnTo>
                  <a:lnTo>
                    <a:pt x="151" y="52"/>
                  </a:lnTo>
                  <a:lnTo>
                    <a:pt x="156" y="56"/>
                  </a:lnTo>
                  <a:lnTo>
                    <a:pt x="159" y="60"/>
                  </a:lnTo>
                  <a:lnTo>
                    <a:pt x="164" y="62"/>
                  </a:lnTo>
                  <a:lnTo>
                    <a:pt x="169" y="60"/>
                  </a:lnTo>
                  <a:lnTo>
                    <a:pt x="174" y="60"/>
                  </a:lnTo>
                  <a:lnTo>
                    <a:pt x="174" y="65"/>
                  </a:lnTo>
                  <a:lnTo>
                    <a:pt x="172" y="71"/>
                  </a:lnTo>
                  <a:lnTo>
                    <a:pt x="173" y="80"/>
                  </a:lnTo>
                  <a:lnTo>
                    <a:pt x="175" y="87"/>
                  </a:lnTo>
                  <a:lnTo>
                    <a:pt x="182" y="95"/>
                  </a:lnTo>
                  <a:lnTo>
                    <a:pt x="182" y="100"/>
                  </a:lnTo>
                  <a:lnTo>
                    <a:pt x="177" y="105"/>
                  </a:lnTo>
                  <a:lnTo>
                    <a:pt x="181" y="108"/>
                  </a:lnTo>
                  <a:lnTo>
                    <a:pt x="186" y="113"/>
                  </a:lnTo>
                  <a:lnTo>
                    <a:pt x="186" y="115"/>
                  </a:lnTo>
                  <a:lnTo>
                    <a:pt x="186" y="119"/>
                  </a:lnTo>
                  <a:lnTo>
                    <a:pt x="183" y="128"/>
                  </a:lnTo>
                  <a:lnTo>
                    <a:pt x="177" y="135"/>
                  </a:lnTo>
                  <a:lnTo>
                    <a:pt x="170" y="135"/>
                  </a:lnTo>
                  <a:lnTo>
                    <a:pt x="161" y="135"/>
                  </a:lnTo>
                  <a:lnTo>
                    <a:pt x="158" y="137"/>
                  </a:lnTo>
                  <a:lnTo>
                    <a:pt x="154" y="147"/>
                  </a:lnTo>
                  <a:lnTo>
                    <a:pt x="156" y="160"/>
                  </a:lnTo>
                  <a:lnTo>
                    <a:pt x="156" y="165"/>
                  </a:lnTo>
                  <a:lnTo>
                    <a:pt x="156" y="170"/>
                  </a:lnTo>
                  <a:lnTo>
                    <a:pt x="154" y="172"/>
                  </a:lnTo>
                  <a:lnTo>
                    <a:pt x="156" y="175"/>
                  </a:lnTo>
                  <a:lnTo>
                    <a:pt x="158" y="183"/>
                  </a:lnTo>
                  <a:lnTo>
                    <a:pt x="146" y="186"/>
                  </a:lnTo>
                  <a:lnTo>
                    <a:pt x="138" y="186"/>
                  </a:lnTo>
                  <a:lnTo>
                    <a:pt x="131" y="189"/>
                  </a:lnTo>
                  <a:lnTo>
                    <a:pt x="128" y="196"/>
                  </a:lnTo>
                  <a:lnTo>
                    <a:pt x="117" y="199"/>
                  </a:lnTo>
                  <a:lnTo>
                    <a:pt x="105" y="195"/>
                  </a:lnTo>
                  <a:lnTo>
                    <a:pt x="95" y="189"/>
                  </a:lnTo>
                  <a:lnTo>
                    <a:pt x="87" y="188"/>
                  </a:lnTo>
                  <a:lnTo>
                    <a:pt x="78" y="189"/>
                  </a:lnTo>
                  <a:lnTo>
                    <a:pt x="71" y="189"/>
                  </a:lnTo>
                  <a:lnTo>
                    <a:pt x="65" y="189"/>
                  </a:lnTo>
                  <a:lnTo>
                    <a:pt x="57" y="192"/>
                  </a:lnTo>
                  <a:lnTo>
                    <a:pt x="48" y="195"/>
                  </a:lnTo>
                  <a:lnTo>
                    <a:pt x="40" y="192"/>
                  </a:lnTo>
                  <a:lnTo>
                    <a:pt x="28" y="185"/>
                  </a:lnTo>
                  <a:lnTo>
                    <a:pt x="16" y="181"/>
                  </a:lnTo>
                  <a:lnTo>
                    <a:pt x="9" y="182"/>
                  </a:lnTo>
                  <a:lnTo>
                    <a:pt x="5" y="183"/>
                  </a:lnTo>
                  <a:lnTo>
                    <a:pt x="0" y="170"/>
                  </a:lnTo>
                  <a:lnTo>
                    <a:pt x="0" y="164"/>
                  </a:lnTo>
                  <a:lnTo>
                    <a:pt x="0" y="157"/>
                  </a:lnTo>
                  <a:lnTo>
                    <a:pt x="0" y="154"/>
                  </a:lnTo>
                  <a:lnTo>
                    <a:pt x="0" y="149"/>
                  </a:lnTo>
                  <a:lnTo>
                    <a:pt x="1" y="143"/>
                  </a:lnTo>
                  <a:lnTo>
                    <a:pt x="3" y="137"/>
                  </a:lnTo>
                  <a:lnTo>
                    <a:pt x="16" y="128"/>
                  </a:lnTo>
                  <a:lnTo>
                    <a:pt x="27" y="123"/>
                  </a:lnTo>
                  <a:lnTo>
                    <a:pt x="40" y="116"/>
                  </a:lnTo>
                  <a:lnTo>
                    <a:pt x="46" y="113"/>
                  </a:lnTo>
                  <a:lnTo>
                    <a:pt x="53" y="108"/>
                  </a:lnTo>
                  <a:lnTo>
                    <a:pt x="57" y="105"/>
                  </a:lnTo>
                  <a:lnTo>
                    <a:pt x="57" y="101"/>
                  </a:lnTo>
                  <a:lnTo>
                    <a:pt x="58" y="95"/>
                  </a:lnTo>
                  <a:lnTo>
                    <a:pt x="54" y="86"/>
                  </a:lnTo>
                  <a:lnTo>
                    <a:pt x="48" y="80"/>
                  </a:lnTo>
                  <a:lnTo>
                    <a:pt x="43" y="74"/>
                  </a:lnTo>
                  <a:lnTo>
                    <a:pt x="41" y="58"/>
                  </a:lnTo>
                  <a:lnTo>
                    <a:pt x="45" y="53"/>
                  </a:lnTo>
                  <a:lnTo>
                    <a:pt x="50" y="46"/>
                  </a:lnTo>
                  <a:lnTo>
                    <a:pt x="51" y="45"/>
                  </a:lnTo>
                  <a:lnTo>
                    <a:pt x="53" y="43"/>
                  </a:lnTo>
                  <a:lnTo>
                    <a:pt x="54" y="28"/>
                  </a:lnTo>
                  <a:lnTo>
                    <a:pt x="48" y="29"/>
                  </a:lnTo>
                  <a:lnTo>
                    <a:pt x="43" y="31"/>
                  </a:lnTo>
                  <a:lnTo>
                    <a:pt x="58" y="25"/>
                  </a:lnTo>
                  <a:lnTo>
                    <a:pt x="69" y="22"/>
                  </a:lnTo>
                  <a:lnTo>
                    <a:pt x="78" y="22"/>
                  </a:lnTo>
                  <a:lnTo>
                    <a:pt x="87" y="20"/>
                  </a:lnTo>
                  <a:lnTo>
                    <a:pt x="91" y="11"/>
                  </a:lnTo>
                  <a:lnTo>
                    <a:pt x="105" y="8"/>
                  </a:lnTo>
                  <a:lnTo>
                    <a:pt x="105" y="14"/>
                  </a:lnTo>
                  <a:lnTo>
                    <a:pt x="115" y="8"/>
                  </a:lnTo>
                  <a:lnTo>
                    <a:pt x="119" y="1"/>
                  </a:lnTo>
                  <a:lnTo>
                    <a:pt x="123" y="0"/>
                  </a:lnTo>
                  <a:lnTo>
                    <a:pt x="119" y="6"/>
                  </a:lnTo>
                </a:path>
              </a:pathLst>
            </a:custGeom>
            <a:solidFill>
              <a:srgbClr val="A7FFA7"/>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2" name="Freeform 19"/>
            <p:cNvSpPr>
              <a:spLocks/>
            </p:cNvSpPr>
            <p:nvPr/>
          </p:nvSpPr>
          <p:spPr bwMode="auto">
            <a:xfrm>
              <a:off x="5275263" y="2895629"/>
              <a:ext cx="455612" cy="762018"/>
            </a:xfrm>
            <a:custGeom>
              <a:avLst/>
              <a:gdLst>
                <a:gd name="T0" fmla="*/ 2147483647 w 287"/>
                <a:gd name="T1" fmla="*/ 2147483647 h 480"/>
                <a:gd name="T2" fmla="*/ 2147483647 w 287"/>
                <a:gd name="T3" fmla="*/ 2147483647 h 480"/>
                <a:gd name="T4" fmla="*/ 2147483647 w 287"/>
                <a:gd name="T5" fmla="*/ 2147483647 h 480"/>
                <a:gd name="T6" fmla="*/ 2147483647 w 287"/>
                <a:gd name="T7" fmla="*/ 2147483647 h 480"/>
                <a:gd name="T8" fmla="*/ 2147483647 w 287"/>
                <a:gd name="T9" fmla="*/ 2147483647 h 480"/>
                <a:gd name="T10" fmla="*/ 2147483647 w 287"/>
                <a:gd name="T11" fmla="*/ 2147483647 h 480"/>
                <a:gd name="T12" fmla="*/ 2147483647 w 287"/>
                <a:gd name="T13" fmla="*/ 2147483647 h 480"/>
                <a:gd name="T14" fmla="*/ 2147483647 w 287"/>
                <a:gd name="T15" fmla="*/ 2147483647 h 480"/>
                <a:gd name="T16" fmla="*/ 2147483647 w 287"/>
                <a:gd name="T17" fmla="*/ 2147483647 h 480"/>
                <a:gd name="T18" fmla="*/ 2147483647 w 287"/>
                <a:gd name="T19" fmla="*/ 2147483647 h 480"/>
                <a:gd name="T20" fmla="*/ 2147483647 w 287"/>
                <a:gd name="T21" fmla="*/ 2147483647 h 480"/>
                <a:gd name="T22" fmla="*/ 2147483647 w 287"/>
                <a:gd name="T23" fmla="*/ 2147483647 h 480"/>
                <a:gd name="T24" fmla="*/ 2147483647 w 287"/>
                <a:gd name="T25" fmla="*/ 2147483647 h 480"/>
                <a:gd name="T26" fmla="*/ 2147483647 w 287"/>
                <a:gd name="T27" fmla="*/ 2147483647 h 480"/>
                <a:gd name="T28" fmla="*/ 2147483647 w 287"/>
                <a:gd name="T29" fmla="*/ 2147483647 h 480"/>
                <a:gd name="T30" fmla="*/ 2147483647 w 287"/>
                <a:gd name="T31" fmla="*/ 2147483647 h 480"/>
                <a:gd name="T32" fmla="*/ 2147483647 w 287"/>
                <a:gd name="T33" fmla="*/ 2147483647 h 480"/>
                <a:gd name="T34" fmla="*/ 2147483647 w 287"/>
                <a:gd name="T35" fmla="*/ 2147483647 h 480"/>
                <a:gd name="T36" fmla="*/ 2147483647 w 287"/>
                <a:gd name="T37" fmla="*/ 2147483647 h 480"/>
                <a:gd name="T38" fmla="*/ 2147483647 w 287"/>
                <a:gd name="T39" fmla="*/ 2147483647 h 480"/>
                <a:gd name="T40" fmla="*/ 2147483647 w 287"/>
                <a:gd name="T41" fmla="*/ 2147483647 h 480"/>
                <a:gd name="T42" fmla="*/ 2147483647 w 287"/>
                <a:gd name="T43" fmla="*/ 2147483647 h 480"/>
                <a:gd name="T44" fmla="*/ 2147483647 w 287"/>
                <a:gd name="T45" fmla="*/ 2147483647 h 480"/>
                <a:gd name="T46" fmla="*/ 2147483647 w 287"/>
                <a:gd name="T47" fmla="*/ 2147483647 h 480"/>
                <a:gd name="T48" fmla="*/ 2147483647 w 287"/>
                <a:gd name="T49" fmla="*/ 2147483647 h 480"/>
                <a:gd name="T50" fmla="*/ 2147483647 w 287"/>
                <a:gd name="T51" fmla="*/ 2147483647 h 480"/>
                <a:gd name="T52" fmla="*/ 2147483647 w 287"/>
                <a:gd name="T53" fmla="*/ 2147483647 h 480"/>
                <a:gd name="T54" fmla="*/ 2147483647 w 287"/>
                <a:gd name="T55" fmla="*/ 2147483647 h 480"/>
                <a:gd name="T56" fmla="*/ 2147483647 w 287"/>
                <a:gd name="T57" fmla="*/ 2147483647 h 480"/>
                <a:gd name="T58" fmla="*/ 2147483647 w 287"/>
                <a:gd name="T59" fmla="*/ 2147483647 h 480"/>
                <a:gd name="T60" fmla="*/ 2147483647 w 287"/>
                <a:gd name="T61" fmla="*/ 2147483647 h 480"/>
                <a:gd name="T62" fmla="*/ 2147483647 w 287"/>
                <a:gd name="T63" fmla="*/ 2147483647 h 480"/>
                <a:gd name="T64" fmla="*/ 2147483647 w 287"/>
                <a:gd name="T65" fmla="*/ 2147483647 h 480"/>
                <a:gd name="T66" fmla="*/ 2147483647 w 287"/>
                <a:gd name="T67" fmla="*/ 2147483647 h 480"/>
                <a:gd name="T68" fmla="*/ 2147483647 w 287"/>
                <a:gd name="T69" fmla="*/ 2147483647 h 480"/>
                <a:gd name="T70" fmla="*/ 2147483647 w 287"/>
                <a:gd name="T71" fmla="*/ 2147483647 h 480"/>
                <a:gd name="T72" fmla="*/ 2147483647 w 287"/>
                <a:gd name="T73" fmla="*/ 2147483647 h 480"/>
                <a:gd name="T74" fmla="*/ 2147483647 w 287"/>
                <a:gd name="T75" fmla="*/ 2147483647 h 480"/>
                <a:gd name="T76" fmla="*/ 2147483647 w 287"/>
                <a:gd name="T77" fmla="*/ 2147483647 h 480"/>
                <a:gd name="T78" fmla="*/ 2147483647 w 287"/>
                <a:gd name="T79" fmla="*/ 2147483647 h 480"/>
                <a:gd name="T80" fmla="*/ 2147483647 w 287"/>
                <a:gd name="T81" fmla="*/ 2147483647 h 480"/>
                <a:gd name="T82" fmla="*/ 2147483647 w 287"/>
                <a:gd name="T83" fmla="*/ 2147483647 h 480"/>
                <a:gd name="T84" fmla="*/ 2147483647 w 287"/>
                <a:gd name="T85" fmla="*/ 2147483647 h 480"/>
                <a:gd name="T86" fmla="*/ 2147483647 w 287"/>
                <a:gd name="T87" fmla="*/ 2147483647 h 480"/>
                <a:gd name="T88" fmla="*/ 2147483647 w 287"/>
                <a:gd name="T89" fmla="*/ 2147483647 h 480"/>
                <a:gd name="T90" fmla="*/ 2147483647 w 287"/>
                <a:gd name="T91" fmla="*/ 2147483647 h 480"/>
                <a:gd name="T92" fmla="*/ 2147483647 w 287"/>
                <a:gd name="T93" fmla="*/ 2147483647 h 480"/>
                <a:gd name="T94" fmla="*/ 2147483647 w 287"/>
                <a:gd name="T95" fmla="*/ 2147483647 h 480"/>
                <a:gd name="T96" fmla="*/ 2147483647 w 287"/>
                <a:gd name="T97" fmla="*/ 2147483647 h 480"/>
                <a:gd name="T98" fmla="*/ 2147483647 w 287"/>
                <a:gd name="T99" fmla="*/ 2147483647 h 480"/>
                <a:gd name="T100" fmla="*/ 2147483647 w 287"/>
                <a:gd name="T101" fmla="*/ 2147483647 h 480"/>
                <a:gd name="T102" fmla="*/ 2147483647 w 287"/>
                <a:gd name="T103" fmla="*/ 2147483647 h 480"/>
                <a:gd name="T104" fmla="*/ 2147483647 w 287"/>
                <a:gd name="T105" fmla="*/ 2147483647 h 480"/>
                <a:gd name="T106" fmla="*/ 2147483647 w 287"/>
                <a:gd name="T107" fmla="*/ 2147483647 h 480"/>
                <a:gd name="T108" fmla="*/ 2147483647 w 287"/>
                <a:gd name="T109" fmla="*/ 2147483647 h 480"/>
                <a:gd name="T110" fmla="*/ 2147483647 w 287"/>
                <a:gd name="T111" fmla="*/ 2147483647 h 480"/>
                <a:gd name="T112" fmla="*/ 2147483647 w 287"/>
                <a:gd name="T113" fmla="*/ 2147483647 h 480"/>
                <a:gd name="T114" fmla="*/ 2147483647 w 287"/>
                <a:gd name="T115" fmla="*/ 2147483647 h 480"/>
                <a:gd name="T116" fmla="*/ 2147483647 w 287"/>
                <a:gd name="T117" fmla="*/ 2147483647 h 480"/>
                <a:gd name="T118" fmla="*/ 2147483647 w 287"/>
                <a:gd name="T119" fmla="*/ 2147483647 h 480"/>
                <a:gd name="T120" fmla="*/ 2147483647 w 287"/>
                <a:gd name="T121" fmla="*/ 2147483647 h 480"/>
                <a:gd name="T122" fmla="*/ 2147483647 w 287"/>
                <a:gd name="T123" fmla="*/ 2147483647 h 48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87"/>
                <a:gd name="T187" fmla="*/ 0 h 480"/>
                <a:gd name="T188" fmla="*/ 287 w 287"/>
                <a:gd name="T189" fmla="*/ 480 h 48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87" h="480">
                  <a:moveTo>
                    <a:pt x="151" y="8"/>
                  </a:moveTo>
                  <a:lnTo>
                    <a:pt x="159" y="3"/>
                  </a:lnTo>
                  <a:lnTo>
                    <a:pt x="168" y="5"/>
                  </a:lnTo>
                  <a:lnTo>
                    <a:pt x="175" y="7"/>
                  </a:lnTo>
                  <a:lnTo>
                    <a:pt x="176" y="3"/>
                  </a:lnTo>
                  <a:lnTo>
                    <a:pt x="183" y="1"/>
                  </a:lnTo>
                  <a:lnTo>
                    <a:pt x="189" y="3"/>
                  </a:lnTo>
                  <a:lnTo>
                    <a:pt x="203" y="0"/>
                  </a:lnTo>
                  <a:lnTo>
                    <a:pt x="214" y="7"/>
                  </a:lnTo>
                  <a:lnTo>
                    <a:pt x="215" y="14"/>
                  </a:lnTo>
                  <a:lnTo>
                    <a:pt x="220" y="19"/>
                  </a:lnTo>
                  <a:lnTo>
                    <a:pt x="227" y="24"/>
                  </a:lnTo>
                  <a:lnTo>
                    <a:pt x="232" y="29"/>
                  </a:lnTo>
                  <a:lnTo>
                    <a:pt x="237" y="31"/>
                  </a:lnTo>
                  <a:lnTo>
                    <a:pt x="244" y="26"/>
                  </a:lnTo>
                  <a:lnTo>
                    <a:pt x="259" y="26"/>
                  </a:lnTo>
                  <a:lnTo>
                    <a:pt x="267" y="31"/>
                  </a:lnTo>
                  <a:lnTo>
                    <a:pt x="276" y="34"/>
                  </a:lnTo>
                  <a:lnTo>
                    <a:pt x="282" y="36"/>
                  </a:lnTo>
                  <a:lnTo>
                    <a:pt x="286" y="51"/>
                  </a:lnTo>
                  <a:lnTo>
                    <a:pt x="286" y="64"/>
                  </a:lnTo>
                  <a:lnTo>
                    <a:pt x="280" y="78"/>
                  </a:lnTo>
                  <a:lnTo>
                    <a:pt x="272" y="85"/>
                  </a:lnTo>
                  <a:lnTo>
                    <a:pt x="267" y="86"/>
                  </a:lnTo>
                  <a:lnTo>
                    <a:pt x="267" y="93"/>
                  </a:lnTo>
                  <a:lnTo>
                    <a:pt x="266" y="97"/>
                  </a:lnTo>
                  <a:lnTo>
                    <a:pt x="252" y="95"/>
                  </a:lnTo>
                  <a:lnTo>
                    <a:pt x="244" y="90"/>
                  </a:lnTo>
                  <a:lnTo>
                    <a:pt x="239" y="85"/>
                  </a:lnTo>
                  <a:lnTo>
                    <a:pt x="228" y="78"/>
                  </a:lnTo>
                  <a:lnTo>
                    <a:pt x="227" y="71"/>
                  </a:lnTo>
                  <a:lnTo>
                    <a:pt x="220" y="64"/>
                  </a:lnTo>
                  <a:lnTo>
                    <a:pt x="214" y="68"/>
                  </a:lnTo>
                  <a:lnTo>
                    <a:pt x="205" y="75"/>
                  </a:lnTo>
                  <a:lnTo>
                    <a:pt x="203" y="78"/>
                  </a:lnTo>
                  <a:lnTo>
                    <a:pt x="200" y="74"/>
                  </a:lnTo>
                  <a:lnTo>
                    <a:pt x="200" y="64"/>
                  </a:lnTo>
                  <a:lnTo>
                    <a:pt x="193" y="60"/>
                  </a:lnTo>
                  <a:lnTo>
                    <a:pt x="179" y="55"/>
                  </a:lnTo>
                  <a:lnTo>
                    <a:pt x="178" y="55"/>
                  </a:lnTo>
                  <a:lnTo>
                    <a:pt x="176" y="55"/>
                  </a:lnTo>
                  <a:lnTo>
                    <a:pt x="173" y="58"/>
                  </a:lnTo>
                  <a:lnTo>
                    <a:pt x="173" y="64"/>
                  </a:lnTo>
                  <a:lnTo>
                    <a:pt x="176" y="71"/>
                  </a:lnTo>
                  <a:lnTo>
                    <a:pt x="176" y="82"/>
                  </a:lnTo>
                  <a:lnTo>
                    <a:pt x="171" y="97"/>
                  </a:lnTo>
                  <a:lnTo>
                    <a:pt x="166" y="105"/>
                  </a:lnTo>
                  <a:lnTo>
                    <a:pt x="163" y="115"/>
                  </a:lnTo>
                  <a:lnTo>
                    <a:pt x="163" y="122"/>
                  </a:lnTo>
                  <a:lnTo>
                    <a:pt x="171" y="124"/>
                  </a:lnTo>
                  <a:lnTo>
                    <a:pt x="176" y="134"/>
                  </a:lnTo>
                  <a:lnTo>
                    <a:pt x="188" y="142"/>
                  </a:lnTo>
                  <a:lnTo>
                    <a:pt x="198" y="145"/>
                  </a:lnTo>
                  <a:lnTo>
                    <a:pt x="208" y="147"/>
                  </a:lnTo>
                  <a:lnTo>
                    <a:pt x="213" y="151"/>
                  </a:lnTo>
                  <a:lnTo>
                    <a:pt x="223" y="163"/>
                  </a:lnTo>
                  <a:lnTo>
                    <a:pt x="224" y="174"/>
                  </a:lnTo>
                  <a:lnTo>
                    <a:pt x="215" y="177"/>
                  </a:lnTo>
                  <a:lnTo>
                    <a:pt x="200" y="177"/>
                  </a:lnTo>
                  <a:lnTo>
                    <a:pt x="189" y="174"/>
                  </a:lnTo>
                  <a:lnTo>
                    <a:pt x="183" y="177"/>
                  </a:lnTo>
                  <a:lnTo>
                    <a:pt x="183" y="186"/>
                  </a:lnTo>
                  <a:lnTo>
                    <a:pt x="181" y="193"/>
                  </a:lnTo>
                  <a:lnTo>
                    <a:pt x="175" y="193"/>
                  </a:lnTo>
                  <a:lnTo>
                    <a:pt x="169" y="193"/>
                  </a:lnTo>
                  <a:lnTo>
                    <a:pt x="164" y="201"/>
                  </a:lnTo>
                  <a:lnTo>
                    <a:pt x="164" y="213"/>
                  </a:lnTo>
                  <a:lnTo>
                    <a:pt x="165" y="216"/>
                  </a:lnTo>
                  <a:lnTo>
                    <a:pt x="166" y="219"/>
                  </a:lnTo>
                  <a:lnTo>
                    <a:pt x="166" y="224"/>
                  </a:lnTo>
                  <a:lnTo>
                    <a:pt x="166" y="229"/>
                  </a:lnTo>
                  <a:lnTo>
                    <a:pt x="173" y="235"/>
                  </a:lnTo>
                  <a:lnTo>
                    <a:pt x="185" y="242"/>
                  </a:lnTo>
                  <a:lnTo>
                    <a:pt x="198" y="245"/>
                  </a:lnTo>
                  <a:lnTo>
                    <a:pt x="205" y="243"/>
                  </a:lnTo>
                  <a:lnTo>
                    <a:pt x="213" y="245"/>
                  </a:lnTo>
                  <a:lnTo>
                    <a:pt x="215" y="255"/>
                  </a:lnTo>
                  <a:lnTo>
                    <a:pt x="215" y="271"/>
                  </a:lnTo>
                  <a:lnTo>
                    <a:pt x="210" y="282"/>
                  </a:lnTo>
                  <a:lnTo>
                    <a:pt x="205" y="300"/>
                  </a:lnTo>
                  <a:lnTo>
                    <a:pt x="205" y="315"/>
                  </a:lnTo>
                  <a:lnTo>
                    <a:pt x="208" y="322"/>
                  </a:lnTo>
                  <a:lnTo>
                    <a:pt x="213" y="328"/>
                  </a:lnTo>
                  <a:lnTo>
                    <a:pt x="220" y="335"/>
                  </a:lnTo>
                  <a:lnTo>
                    <a:pt x="227" y="342"/>
                  </a:lnTo>
                  <a:lnTo>
                    <a:pt x="228" y="357"/>
                  </a:lnTo>
                  <a:lnTo>
                    <a:pt x="230" y="372"/>
                  </a:lnTo>
                  <a:lnTo>
                    <a:pt x="237" y="400"/>
                  </a:lnTo>
                  <a:lnTo>
                    <a:pt x="242" y="416"/>
                  </a:lnTo>
                  <a:lnTo>
                    <a:pt x="242" y="432"/>
                  </a:lnTo>
                  <a:lnTo>
                    <a:pt x="242" y="439"/>
                  </a:lnTo>
                  <a:lnTo>
                    <a:pt x="242" y="448"/>
                  </a:lnTo>
                  <a:lnTo>
                    <a:pt x="243" y="456"/>
                  </a:lnTo>
                  <a:lnTo>
                    <a:pt x="242" y="465"/>
                  </a:lnTo>
                  <a:lnTo>
                    <a:pt x="242" y="476"/>
                  </a:lnTo>
                  <a:lnTo>
                    <a:pt x="234" y="478"/>
                  </a:lnTo>
                  <a:lnTo>
                    <a:pt x="227" y="476"/>
                  </a:lnTo>
                  <a:lnTo>
                    <a:pt x="215" y="476"/>
                  </a:lnTo>
                  <a:lnTo>
                    <a:pt x="217" y="468"/>
                  </a:lnTo>
                  <a:lnTo>
                    <a:pt x="218" y="458"/>
                  </a:lnTo>
                  <a:lnTo>
                    <a:pt x="208" y="456"/>
                  </a:lnTo>
                  <a:lnTo>
                    <a:pt x="204" y="465"/>
                  </a:lnTo>
                  <a:lnTo>
                    <a:pt x="203" y="475"/>
                  </a:lnTo>
                  <a:lnTo>
                    <a:pt x="193" y="475"/>
                  </a:lnTo>
                  <a:lnTo>
                    <a:pt x="185" y="475"/>
                  </a:lnTo>
                  <a:lnTo>
                    <a:pt x="179" y="475"/>
                  </a:lnTo>
                  <a:lnTo>
                    <a:pt x="173" y="467"/>
                  </a:lnTo>
                  <a:lnTo>
                    <a:pt x="171" y="457"/>
                  </a:lnTo>
                  <a:lnTo>
                    <a:pt x="173" y="448"/>
                  </a:lnTo>
                  <a:lnTo>
                    <a:pt x="173" y="439"/>
                  </a:lnTo>
                  <a:lnTo>
                    <a:pt x="173" y="432"/>
                  </a:lnTo>
                  <a:lnTo>
                    <a:pt x="169" y="424"/>
                  </a:lnTo>
                  <a:lnTo>
                    <a:pt x="163" y="425"/>
                  </a:lnTo>
                  <a:lnTo>
                    <a:pt x="161" y="431"/>
                  </a:lnTo>
                  <a:lnTo>
                    <a:pt x="163" y="438"/>
                  </a:lnTo>
                  <a:lnTo>
                    <a:pt x="163" y="443"/>
                  </a:lnTo>
                  <a:lnTo>
                    <a:pt x="163" y="448"/>
                  </a:lnTo>
                  <a:lnTo>
                    <a:pt x="161" y="456"/>
                  </a:lnTo>
                  <a:lnTo>
                    <a:pt x="156" y="456"/>
                  </a:lnTo>
                  <a:lnTo>
                    <a:pt x="147" y="462"/>
                  </a:lnTo>
                  <a:lnTo>
                    <a:pt x="143" y="468"/>
                  </a:lnTo>
                  <a:lnTo>
                    <a:pt x="139" y="475"/>
                  </a:lnTo>
                  <a:lnTo>
                    <a:pt x="130" y="479"/>
                  </a:lnTo>
                  <a:lnTo>
                    <a:pt x="122" y="476"/>
                  </a:lnTo>
                  <a:lnTo>
                    <a:pt x="122" y="467"/>
                  </a:lnTo>
                  <a:lnTo>
                    <a:pt x="115" y="465"/>
                  </a:lnTo>
                  <a:lnTo>
                    <a:pt x="103" y="461"/>
                  </a:lnTo>
                  <a:lnTo>
                    <a:pt x="97" y="457"/>
                  </a:lnTo>
                  <a:lnTo>
                    <a:pt x="93" y="454"/>
                  </a:lnTo>
                  <a:lnTo>
                    <a:pt x="88" y="445"/>
                  </a:lnTo>
                  <a:lnTo>
                    <a:pt x="78" y="432"/>
                  </a:lnTo>
                  <a:lnTo>
                    <a:pt x="71" y="425"/>
                  </a:lnTo>
                  <a:lnTo>
                    <a:pt x="60" y="416"/>
                  </a:lnTo>
                  <a:lnTo>
                    <a:pt x="60" y="411"/>
                  </a:lnTo>
                  <a:lnTo>
                    <a:pt x="63" y="404"/>
                  </a:lnTo>
                  <a:lnTo>
                    <a:pt x="63" y="387"/>
                  </a:lnTo>
                  <a:lnTo>
                    <a:pt x="54" y="376"/>
                  </a:lnTo>
                  <a:lnTo>
                    <a:pt x="37" y="371"/>
                  </a:lnTo>
                  <a:lnTo>
                    <a:pt x="30" y="371"/>
                  </a:lnTo>
                  <a:lnTo>
                    <a:pt x="24" y="371"/>
                  </a:lnTo>
                  <a:lnTo>
                    <a:pt x="16" y="366"/>
                  </a:lnTo>
                  <a:lnTo>
                    <a:pt x="14" y="363"/>
                  </a:lnTo>
                  <a:lnTo>
                    <a:pt x="11" y="359"/>
                  </a:lnTo>
                  <a:lnTo>
                    <a:pt x="8" y="354"/>
                  </a:lnTo>
                  <a:lnTo>
                    <a:pt x="6" y="348"/>
                  </a:lnTo>
                  <a:lnTo>
                    <a:pt x="0" y="339"/>
                  </a:lnTo>
                  <a:lnTo>
                    <a:pt x="6" y="326"/>
                  </a:lnTo>
                  <a:lnTo>
                    <a:pt x="28" y="315"/>
                  </a:lnTo>
                  <a:lnTo>
                    <a:pt x="38" y="313"/>
                  </a:lnTo>
                  <a:lnTo>
                    <a:pt x="54" y="311"/>
                  </a:lnTo>
                  <a:lnTo>
                    <a:pt x="68" y="308"/>
                  </a:lnTo>
                  <a:lnTo>
                    <a:pt x="81" y="297"/>
                  </a:lnTo>
                  <a:lnTo>
                    <a:pt x="84" y="290"/>
                  </a:lnTo>
                  <a:lnTo>
                    <a:pt x="87" y="286"/>
                  </a:lnTo>
                  <a:lnTo>
                    <a:pt x="95" y="285"/>
                  </a:lnTo>
                  <a:lnTo>
                    <a:pt x="105" y="286"/>
                  </a:lnTo>
                  <a:lnTo>
                    <a:pt x="114" y="281"/>
                  </a:lnTo>
                  <a:lnTo>
                    <a:pt x="122" y="274"/>
                  </a:lnTo>
                  <a:lnTo>
                    <a:pt x="131" y="266"/>
                  </a:lnTo>
                  <a:lnTo>
                    <a:pt x="137" y="257"/>
                  </a:lnTo>
                  <a:lnTo>
                    <a:pt x="144" y="240"/>
                  </a:lnTo>
                  <a:lnTo>
                    <a:pt x="146" y="229"/>
                  </a:lnTo>
                  <a:lnTo>
                    <a:pt x="146" y="222"/>
                  </a:lnTo>
                  <a:lnTo>
                    <a:pt x="144" y="215"/>
                  </a:lnTo>
                  <a:lnTo>
                    <a:pt x="137" y="205"/>
                  </a:lnTo>
                  <a:lnTo>
                    <a:pt x="132" y="197"/>
                  </a:lnTo>
                  <a:lnTo>
                    <a:pt x="134" y="186"/>
                  </a:lnTo>
                  <a:lnTo>
                    <a:pt x="137" y="175"/>
                  </a:lnTo>
                  <a:lnTo>
                    <a:pt x="140" y="161"/>
                  </a:lnTo>
                  <a:lnTo>
                    <a:pt x="141" y="148"/>
                  </a:lnTo>
                  <a:lnTo>
                    <a:pt x="140" y="135"/>
                  </a:lnTo>
                  <a:lnTo>
                    <a:pt x="137" y="120"/>
                  </a:lnTo>
                  <a:lnTo>
                    <a:pt x="134" y="108"/>
                  </a:lnTo>
                  <a:lnTo>
                    <a:pt x="130" y="103"/>
                  </a:lnTo>
                  <a:lnTo>
                    <a:pt x="130" y="92"/>
                  </a:lnTo>
                  <a:lnTo>
                    <a:pt x="137" y="89"/>
                  </a:lnTo>
                  <a:lnTo>
                    <a:pt x="146" y="85"/>
                  </a:lnTo>
                  <a:lnTo>
                    <a:pt x="153" y="71"/>
                  </a:lnTo>
                  <a:lnTo>
                    <a:pt x="154" y="64"/>
                  </a:lnTo>
                  <a:lnTo>
                    <a:pt x="156" y="51"/>
                  </a:lnTo>
                  <a:lnTo>
                    <a:pt x="160" y="45"/>
                  </a:lnTo>
                  <a:lnTo>
                    <a:pt x="163" y="37"/>
                  </a:lnTo>
                  <a:lnTo>
                    <a:pt x="160" y="29"/>
                  </a:lnTo>
                  <a:lnTo>
                    <a:pt x="156" y="21"/>
                  </a:lnTo>
                  <a:lnTo>
                    <a:pt x="156" y="11"/>
                  </a:lnTo>
                  <a:lnTo>
                    <a:pt x="151" y="8"/>
                  </a:lnTo>
                </a:path>
              </a:pathLst>
            </a:custGeom>
            <a:solidFill>
              <a:srgbClr val="00E668"/>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3" name="Freeform 21"/>
            <p:cNvSpPr>
              <a:spLocks/>
            </p:cNvSpPr>
            <p:nvPr/>
          </p:nvSpPr>
          <p:spPr bwMode="auto">
            <a:xfrm>
              <a:off x="5740400" y="2722588"/>
              <a:ext cx="704850" cy="536588"/>
            </a:xfrm>
            <a:custGeom>
              <a:avLst/>
              <a:gdLst>
                <a:gd name="T0" fmla="*/ 2147483647 w 444"/>
                <a:gd name="T1" fmla="*/ 2147483647 h 338"/>
                <a:gd name="T2" fmla="*/ 2147483647 w 444"/>
                <a:gd name="T3" fmla="*/ 2147483647 h 338"/>
                <a:gd name="T4" fmla="*/ 2147483647 w 444"/>
                <a:gd name="T5" fmla="*/ 2147483647 h 338"/>
                <a:gd name="T6" fmla="*/ 2147483647 w 444"/>
                <a:gd name="T7" fmla="*/ 2147483647 h 338"/>
                <a:gd name="T8" fmla="*/ 2147483647 w 444"/>
                <a:gd name="T9" fmla="*/ 2147483647 h 338"/>
                <a:gd name="T10" fmla="*/ 2147483647 w 444"/>
                <a:gd name="T11" fmla="*/ 2147483647 h 338"/>
                <a:gd name="T12" fmla="*/ 2147483647 w 444"/>
                <a:gd name="T13" fmla="*/ 2147483647 h 338"/>
                <a:gd name="T14" fmla="*/ 2147483647 w 444"/>
                <a:gd name="T15" fmla="*/ 2147483647 h 338"/>
                <a:gd name="T16" fmla="*/ 2147483647 w 444"/>
                <a:gd name="T17" fmla="*/ 2147483647 h 338"/>
                <a:gd name="T18" fmla="*/ 2147483647 w 444"/>
                <a:gd name="T19" fmla="*/ 2147483647 h 338"/>
                <a:gd name="T20" fmla="*/ 2147483647 w 444"/>
                <a:gd name="T21" fmla="*/ 2147483647 h 338"/>
                <a:gd name="T22" fmla="*/ 2147483647 w 444"/>
                <a:gd name="T23" fmla="*/ 2147483647 h 338"/>
                <a:gd name="T24" fmla="*/ 2147483647 w 444"/>
                <a:gd name="T25" fmla="*/ 2147483647 h 338"/>
                <a:gd name="T26" fmla="*/ 2147483647 w 444"/>
                <a:gd name="T27" fmla="*/ 2147483647 h 338"/>
                <a:gd name="T28" fmla="*/ 2147483647 w 444"/>
                <a:gd name="T29" fmla="*/ 2147483647 h 338"/>
                <a:gd name="T30" fmla="*/ 2147483647 w 444"/>
                <a:gd name="T31" fmla="*/ 0 h 338"/>
                <a:gd name="T32" fmla="*/ 2147483647 w 444"/>
                <a:gd name="T33" fmla="*/ 2147483647 h 338"/>
                <a:gd name="T34" fmla="*/ 2147483647 w 444"/>
                <a:gd name="T35" fmla="*/ 2147483647 h 338"/>
                <a:gd name="T36" fmla="*/ 2147483647 w 444"/>
                <a:gd name="T37" fmla="*/ 2147483647 h 338"/>
                <a:gd name="T38" fmla="*/ 2147483647 w 444"/>
                <a:gd name="T39" fmla="*/ 2147483647 h 338"/>
                <a:gd name="T40" fmla="*/ 2147483647 w 444"/>
                <a:gd name="T41" fmla="*/ 2147483647 h 338"/>
                <a:gd name="T42" fmla="*/ 2147483647 w 444"/>
                <a:gd name="T43" fmla="*/ 2147483647 h 338"/>
                <a:gd name="T44" fmla="*/ 2147483647 w 444"/>
                <a:gd name="T45" fmla="*/ 2147483647 h 338"/>
                <a:gd name="T46" fmla="*/ 2147483647 w 444"/>
                <a:gd name="T47" fmla="*/ 2147483647 h 338"/>
                <a:gd name="T48" fmla="*/ 2147483647 w 444"/>
                <a:gd name="T49" fmla="*/ 2147483647 h 338"/>
                <a:gd name="T50" fmla="*/ 2147483647 w 444"/>
                <a:gd name="T51" fmla="*/ 2147483647 h 338"/>
                <a:gd name="T52" fmla="*/ 2147483647 w 444"/>
                <a:gd name="T53" fmla="*/ 2147483647 h 338"/>
                <a:gd name="T54" fmla="*/ 2147483647 w 444"/>
                <a:gd name="T55" fmla="*/ 2147483647 h 338"/>
                <a:gd name="T56" fmla="*/ 2147483647 w 444"/>
                <a:gd name="T57" fmla="*/ 2147483647 h 338"/>
                <a:gd name="T58" fmla="*/ 2147483647 w 444"/>
                <a:gd name="T59" fmla="*/ 2147483647 h 338"/>
                <a:gd name="T60" fmla="*/ 2147483647 w 444"/>
                <a:gd name="T61" fmla="*/ 2147483647 h 338"/>
                <a:gd name="T62" fmla="*/ 2147483647 w 444"/>
                <a:gd name="T63" fmla="*/ 2147483647 h 338"/>
                <a:gd name="T64" fmla="*/ 2147483647 w 444"/>
                <a:gd name="T65" fmla="*/ 2147483647 h 338"/>
                <a:gd name="T66" fmla="*/ 2147483647 w 444"/>
                <a:gd name="T67" fmla="*/ 2147483647 h 338"/>
                <a:gd name="T68" fmla="*/ 2147483647 w 444"/>
                <a:gd name="T69" fmla="*/ 2147483647 h 338"/>
                <a:gd name="T70" fmla="*/ 2147483647 w 444"/>
                <a:gd name="T71" fmla="*/ 2147483647 h 338"/>
                <a:gd name="T72" fmla="*/ 2147483647 w 444"/>
                <a:gd name="T73" fmla="*/ 2147483647 h 338"/>
                <a:gd name="T74" fmla="*/ 2147483647 w 444"/>
                <a:gd name="T75" fmla="*/ 2147483647 h 338"/>
                <a:gd name="T76" fmla="*/ 2147483647 w 444"/>
                <a:gd name="T77" fmla="*/ 2147483647 h 338"/>
                <a:gd name="T78" fmla="*/ 2147483647 w 444"/>
                <a:gd name="T79" fmla="*/ 2147483647 h 338"/>
                <a:gd name="T80" fmla="*/ 2147483647 w 444"/>
                <a:gd name="T81" fmla="*/ 2147483647 h 338"/>
                <a:gd name="T82" fmla="*/ 2147483647 w 444"/>
                <a:gd name="T83" fmla="*/ 2147483647 h 338"/>
                <a:gd name="T84" fmla="*/ 2147483647 w 444"/>
                <a:gd name="T85" fmla="*/ 2147483647 h 338"/>
                <a:gd name="T86" fmla="*/ 2147483647 w 444"/>
                <a:gd name="T87" fmla="*/ 2147483647 h 338"/>
                <a:gd name="T88" fmla="*/ 2147483647 w 444"/>
                <a:gd name="T89" fmla="*/ 2147483647 h 338"/>
                <a:gd name="T90" fmla="*/ 2147483647 w 444"/>
                <a:gd name="T91" fmla="*/ 2147483647 h 338"/>
                <a:gd name="T92" fmla="*/ 2147483647 w 444"/>
                <a:gd name="T93" fmla="*/ 2147483647 h 338"/>
                <a:gd name="T94" fmla="*/ 2147483647 w 444"/>
                <a:gd name="T95" fmla="*/ 2147483647 h 338"/>
                <a:gd name="T96" fmla="*/ 2147483647 w 444"/>
                <a:gd name="T97" fmla="*/ 2147483647 h 338"/>
                <a:gd name="T98" fmla="*/ 2147483647 w 444"/>
                <a:gd name="T99" fmla="*/ 2147483647 h 338"/>
                <a:gd name="T100" fmla="*/ 2147483647 w 444"/>
                <a:gd name="T101" fmla="*/ 2147483647 h 338"/>
                <a:gd name="T102" fmla="*/ 2147483647 w 444"/>
                <a:gd name="T103" fmla="*/ 2147483647 h 338"/>
                <a:gd name="T104" fmla="*/ 2147483647 w 444"/>
                <a:gd name="T105" fmla="*/ 2147483647 h 338"/>
                <a:gd name="T106" fmla="*/ 2147483647 w 444"/>
                <a:gd name="T107" fmla="*/ 2147483647 h 33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44"/>
                <a:gd name="T163" fmla="*/ 0 h 338"/>
                <a:gd name="T164" fmla="*/ 444 w 444"/>
                <a:gd name="T165" fmla="*/ 338 h 33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44" h="338">
                  <a:moveTo>
                    <a:pt x="0" y="135"/>
                  </a:moveTo>
                  <a:lnTo>
                    <a:pt x="13" y="131"/>
                  </a:lnTo>
                  <a:lnTo>
                    <a:pt x="24" y="134"/>
                  </a:lnTo>
                  <a:lnTo>
                    <a:pt x="32" y="134"/>
                  </a:lnTo>
                  <a:lnTo>
                    <a:pt x="34" y="129"/>
                  </a:lnTo>
                  <a:lnTo>
                    <a:pt x="47" y="126"/>
                  </a:lnTo>
                  <a:lnTo>
                    <a:pt x="55" y="131"/>
                  </a:lnTo>
                  <a:lnTo>
                    <a:pt x="67" y="135"/>
                  </a:lnTo>
                  <a:lnTo>
                    <a:pt x="73" y="134"/>
                  </a:lnTo>
                  <a:lnTo>
                    <a:pt x="77" y="131"/>
                  </a:lnTo>
                  <a:lnTo>
                    <a:pt x="93" y="126"/>
                  </a:lnTo>
                  <a:lnTo>
                    <a:pt x="109" y="123"/>
                  </a:lnTo>
                  <a:lnTo>
                    <a:pt x="126" y="123"/>
                  </a:lnTo>
                  <a:lnTo>
                    <a:pt x="132" y="120"/>
                  </a:lnTo>
                  <a:lnTo>
                    <a:pt x="149" y="120"/>
                  </a:lnTo>
                  <a:lnTo>
                    <a:pt x="156" y="119"/>
                  </a:lnTo>
                  <a:lnTo>
                    <a:pt x="161" y="118"/>
                  </a:lnTo>
                  <a:lnTo>
                    <a:pt x="167" y="120"/>
                  </a:lnTo>
                  <a:lnTo>
                    <a:pt x="172" y="120"/>
                  </a:lnTo>
                  <a:lnTo>
                    <a:pt x="173" y="115"/>
                  </a:lnTo>
                  <a:lnTo>
                    <a:pt x="174" y="110"/>
                  </a:lnTo>
                  <a:lnTo>
                    <a:pt x="179" y="107"/>
                  </a:lnTo>
                  <a:lnTo>
                    <a:pt x="195" y="96"/>
                  </a:lnTo>
                  <a:lnTo>
                    <a:pt x="199" y="94"/>
                  </a:lnTo>
                  <a:lnTo>
                    <a:pt x="204" y="92"/>
                  </a:lnTo>
                  <a:lnTo>
                    <a:pt x="218" y="91"/>
                  </a:lnTo>
                  <a:lnTo>
                    <a:pt x="232" y="87"/>
                  </a:lnTo>
                  <a:lnTo>
                    <a:pt x="237" y="84"/>
                  </a:lnTo>
                  <a:lnTo>
                    <a:pt x="241" y="81"/>
                  </a:lnTo>
                  <a:lnTo>
                    <a:pt x="246" y="74"/>
                  </a:lnTo>
                  <a:lnTo>
                    <a:pt x="253" y="69"/>
                  </a:lnTo>
                  <a:lnTo>
                    <a:pt x="264" y="65"/>
                  </a:lnTo>
                  <a:lnTo>
                    <a:pt x="271" y="57"/>
                  </a:lnTo>
                  <a:lnTo>
                    <a:pt x="279" y="55"/>
                  </a:lnTo>
                  <a:lnTo>
                    <a:pt x="288" y="55"/>
                  </a:lnTo>
                  <a:lnTo>
                    <a:pt x="303" y="45"/>
                  </a:lnTo>
                  <a:lnTo>
                    <a:pt x="306" y="34"/>
                  </a:lnTo>
                  <a:lnTo>
                    <a:pt x="316" y="22"/>
                  </a:lnTo>
                  <a:lnTo>
                    <a:pt x="328" y="19"/>
                  </a:lnTo>
                  <a:lnTo>
                    <a:pt x="338" y="16"/>
                  </a:lnTo>
                  <a:lnTo>
                    <a:pt x="348" y="8"/>
                  </a:lnTo>
                  <a:lnTo>
                    <a:pt x="360" y="4"/>
                  </a:lnTo>
                  <a:lnTo>
                    <a:pt x="370" y="5"/>
                  </a:lnTo>
                  <a:lnTo>
                    <a:pt x="376" y="11"/>
                  </a:lnTo>
                  <a:lnTo>
                    <a:pt x="388" y="11"/>
                  </a:lnTo>
                  <a:lnTo>
                    <a:pt x="410" y="6"/>
                  </a:lnTo>
                  <a:lnTo>
                    <a:pt x="424" y="0"/>
                  </a:lnTo>
                  <a:lnTo>
                    <a:pt x="433" y="0"/>
                  </a:lnTo>
                  <a:lnTo>
                    <a:pt x="433" y="6"/>
                  </a:lnTo>
                  <a:lnTo>
                    <a:pt x="438" y="7"/>
                  </a:lnTo>
                  <a:lnTo>
                    <a:pt x="443" y="8"/>
                  </a:lnTo>
                  <a:lnTo>
                    <a:pt x="443" y="15"/>
                  </a:lnTo>
                  <a:lnTo>
                    <a:pt x="438" y="26"/>
                  </a:lnTo>
                  <a:lnTo>
                    <a:pt x="429" y="34"/>
                  </a:lnTo>
                  <a:lnTo>
                    <a:pt x="428" y="37"/>
                  </a:lnTo>
                  <a:lnTo>
                    <a:pt x="426" y="42"/>
                  </a:lnTo>
                  <a:lnTo>
                    <a:pt x="426" y="50"/>
                  </a:lnTo>
                  <a:lnTo>
                    <a:pt x="414" y="57"/>
                  </a:lnTo>
                  <a:lnTo>
                    <a:pt x="412" y="57"/>
                  </a:lnTo>
                  <a:lnTo>
                    <a:pt x="405" y="57"/>
                  </a:lnTo>
                  <a:lnTo>
                    <a:pt x="398" y="58"/>
                  </a:lnTo>
                  <a:lnTo>
                    <a:pt x="385" y="61"/>
                  </a:lnTo>
                  <a:lnTo>
                    <a:pt x="373" y="68"/>
                  </a:lnTo>
                  <a:lnTo>
                    <a:pt x="374" y="73"/>
                  </a:lnTo>
                  <a:lnTo>
                    <a:pt x="378" y="79"/>
                  </a:lnTo>
                  <a:lnTo>
                    <a:pt x="383" y="96"/>
                  </a:lnTo>
                  <a:lnTo>
                    <a:pt x="378" y="107"/>
                  </a:lnTo>
                  <a:lnTo>
                    <a:pt x="370" y="110"/>
                  </a:lnTo>
                  <a:lnTo>
                    <a:pt x="360" y="120"/>
                  </a:lnTo>
                  <a:lnTo>
                    <a:pt x="353" y="129"/>
                  </a:lnTo>
                  <a:lnTo>
                    <a:pt x="341" y="135"/>
                  </a:lnTo>
                  <a:lnTo>
                    <a:pt x="330" y="138"/>
                  </a:lnTo>
                  <a:lnTo>
                    <a:pt x="321" y="142"/>
                  </a:lnTo>
                  <a:lnTo>
                    <a:pt x="318" y="151"/>
                  </a:lnTo>
                  <a:lnTo>
                    <a:pt x="317" y="156"/>
                  </a:lnTo>
                  <a:lnTo>
                    <a:pt x="318" y="162"/>
                  </a:lnTo>
                  <a:lnTo>
                    <a:pt x="318" y="168"/>
                  </a:lnTo>
                  <a:lnTo>
                    <a:pt x="318" y="173"/>
                  </a:lnTo>
                  <a:lnTo>
                    <a:pt x="320" y="180"/>
                  </a:lnTo>
                  <a:lnTo>
                    <a:pt x="320" y="186"/>
                  </a:lnTo>
                  <a:lnTo>
                    <a:pt x="309" y="188"/>
                  </a:lnTo>
                  <a:lnTo>
                    <a:pt x="297" y="195"/>
                  </a:lnTo>
                  <a:lnTo>
                    <a:pt x="284" y="199"/>
                  </a:lnTo>
                  <a:lnTo>
                    <a:pt x="276" y="204"/>
                  </a:lnTo>
                  <a:lnTo>
                    <a:pt x="274" y="206"/>
                  </a:lnTo>
                  <a:lnTo>
                    <a:pt x="271" y="210"/>
                  </a:lnTo>
                  <a:lnTo>
                    <a:pt x="271" y="224"/>
                  </a:lnTo>
                  <a:lnTo>
                    <a:pt x="274" y="234"/>
                  </a:lnTo>
                  <a:lnTo>
                    <a:pt x="274" y="238"/>
                  </a:lnTo>
                  <a:lnTo>
                    <a:pt x="274" y="243"/>
                  </a:lnTo>
                  <a:lnTo>
                    <a:pt x="274" y="245"/>
                  </a:lnTo>
                  <a:lnTo>
                    <a:pt x="274" y="248"/>
                  </a:lnTo>
                  <a:lnTo>
                    <a:pt x="268" y="252"/>
                  </a:lnTo>
                  <a:lnTo>
                    <a:pt x="259" y="267"/>
                  </a:lnTo>
                  <a:lnTo>
                    <a:pt x="264" y="274"/>
                  </a:lnTo>
                  <a:lnTo>
                    <a:pt x="268" y="280"/>
                  </a:lnTo>
                  <a:lnTo>
                    <a:pt x="264" y="283"/>
                  </a:lnTo>
                  <a:lnTo>
                    <a:pt x="257" y="287"/>
                  </a:lnTo>
                  <a:lnTo>
                    <a:pt x="248" y="300"/>
                  </a:lnTo>
                  <a:lnTo>
                    <a:pt x="248" y="307"/>
                  </a:lnTo>
                  <a:lnTo>
                    <a:pt x="248" y="311"/>
                  </a:lnTo>
                  <a:lnTo>
                    <a:pt x="246" y="307"/>
                  </a:lnTo>
                  <a:lnTo>
                    <a:pt x="241" y="303"/>
                  </a:lnTo>
                  <a:lnTo>
                    <a:pt x="232" y="303"/>
                  </a:lnTo>
                  <a:lnTo>
                    <a:pt x="227" y="307"/>
                  </a:lnTo>
                  <a:lnTo>
                    <a:pt x="222" y="313"/>
                  </a:lnTo>
                  <a:lnTo>
                    <a:pt x="215" y="315"/>
                  </a:lnTo>
                  <a:lnTo>
                    <a:pt x="207" y="321"/>
                  </a:lnTo>
                  <a:lnTo>
                    <a:pt x="199" y="329"/>
                  </a:lnTo>
                  <a:lnTo>
                    <a:pt x="195" y="337"/>
                  </a:lnTo>
                  <a:lnTo>
                    <a:pt x="188" y="329"/>
                  </a:lnTo>
                  <a:lnTo>
                    <a:pt x="193" y="323"/>
                  </a:lnTo>
                  <a:lnTo>
                    <a:pt x="199" y="318"/>
                  </a:lnTo>
                  <a:lnTo>
                    <a:pt x="200" y="312"/>
                  </a:lnTo>
                  <a:lnTo>
                    <a:pt x="199" y="306"/>
                  </a:lnTo>
                  <a:lnTo>
                    <a:pt x="199" y="302"/>
                  </a:lnTo>
                  <a:lnTo>
                    <a:pt x="199" y="298"/>
                  </a:lnTo>
                  <a:lnTo>
                    <a:pt x="197" y="290"/>
                  </a:lnTo>
                  <a:lnTo>
                    <a:pt x="197" y="279"/>
                  </a:lnTo>
                  <a:lnTo>
                    <a:pt x="202" y="277"/>
                  </a:lnTo>
                  <a:lnTo>
                    <a:pt x="209" y="279"/>
                  </a:lnTo>
                  <a:lnTo>
                    <a:pt x="214" y="274"/>
                  </a:lnTo>
                  <a:lnTo>
                    <a:pt x="216" y="263"/>
                  </a:lnTo>
                  <a:lnTo>
                    <a:pt x="226" y="248"/>
                  </a:lnTo>
                  <a:lnTo>
                    <a:pt x="233" y="244"/>
                  </a:lnTo>
                  <a:lnTo>
                    <a:pt x="238" y="241"/>
                  </a:lnTo>
                  <a:lnTo>
                    <a:pt x="237" y="233"/>
                  </a:lnTo>
                  <a:lnTo>
                    <a:pt x="228" y="226"/>
                  </a:lnTo>
                  <a:lnTo>
                    <a:pt x="222" y="222"/>
                  </a:lnTo>
                  <a:lnTo>
                    <a:pt x="222" y="206"/>
                  </a:lnTo>
                  <a:lnTo>
                    <a:pt x="224" y="193"/>
                  </a:lnTo>
                  <a:lnTo>
                    <a:pt x="224" y="183"/>
                  </a:lnTo>
                  <a:lnTo>
                    <a:pt x="209" y="177"/>
                  </a:lnTo>
                  <a:lnTo>
                    <a:pt x="197" y="177"/>
                  </a:lnTo>
                  <a:lnTo>
                    <a:pt x="182" y="180"/>
                  </a:lnTo>
                  <a:lnTo>
                    <a:pt x="174" y="188"/>
                  </a:lnTo>
                  <a:lnTo>
                    <a:pt x="167" y="195"/>
                  </a:lnTo>
                  <a:lnTo>
                    <a:pt x="156" y="196"/>
                  </a:lnTo>
                  <a:lnTo>
                    <a:pt x="151" y="195"/>
                  </a:lnTo>
                  <a:lnTo>
                    <a:pt x="151" y="189"/>
                  </a:lnTo>
                  <a:lnTo>
                    <a:pt x="151" y="184"/>
                  </a:lnTo>
                  <a:lnTo>
                    <a:pt x="146" y="180"/>
                  </a:lnTo>
                  <a:lnTo>
                    <a:pt x="136" y="177"/>
                  </a:lnTo>
                  <a:lnTo>
                    <a:pt x="122" y="180"/>
                  </a:lnTo>
                  <a:lnTo>
                    <a:pt x="75" y="177"/>
                  </a:lnTo>
                  <a:lnTo>
                    <a:pt x="64" y="175"/>
                  </a:lnTo>
                  <a:lnTo>
                    <a:pt x="52" y="177"/>
                  </a:lnTo>
                  <a:lnTo>
                    <a:pt x="45" y="181"/>
                  </a:lnTo>
                  <a:lnTo>
                    <a:pt x="40" y="188"/>
                  </a:lnTo>
                  <a:lnTo>
                    <a:pt x="32" y="196"/>
                  </a:lnTo>
                  <a:lnTo>
                    <a:pt x="24" y="202"/>
                  </a:lnTo>
                  <a:lnTo>
                    <a:pt x="17" y="204"/>
                  </a:lnTo>
                  <a:lnTo>
                    <a:pt x="11" y="204"/>
                  </a:lnTo>
                  <a:lnTo>
                    <a:pt x="6" y="199"/>
                  </a:lnTo>
                  <a:lnTo>
                    <a:pt x="0" y="191"/>
                  </a:lnTo>
                  <a:lnTo>
                    <a:pt x="4" y="184"/>
                  </a:lnTo>
                  <a:lnTo>
                    <a:pt x="9" y="177"/>
                  </a:lnTo>
                  <a:lnTo>
                    <a:pt x="9" y="172"/>
                  </a:lnTo>
                  <a:lnTo>
                    <a:pt x="9" y="164"/>
                  </a:lnTo>
                  <a:lnTo>
                    <a:pt x="9" y="160"/>
                  </a:lnTo>
                  <a:lnTo>
                    <a:pt x="9" y="154"/>
                  </a:lnTo>
                  <a:lnTo>
                    <a:pt x="5" y="144"/>
                  </a:lnTo>
                  <a:lnTo>
                    <a:pt x="0" y="135"/>
                  </a:lnTo>
                </a:path>
              </a:pathLst>
            </a:custGeom>
            <a:solidFill>
              <a:srgbClr val="3DB93D"/>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4" name="Freeform 22"/>
            <p:cNvSpPr>
              <a:spLocks/>
            </p:cNvSpPr>
            <p:nvPr/>
          </p:nvSpPr>
          <p:spPr bwMode="auto">
            <a:xfrm>
              <a:off x="4005263" y="4781624"/>
              <a:ext cx="539750" cy="768368"/>
            </a:xfrm>
            <a:custGeom>
              <a:avLst/>
              <a:gdLst>
                <a:gd name="T0" fmla="*/ 2147483647 w 340"/>
                <a:gd name="T1" fmla="*/ 2147483647 h 484"/>
                <a:gd name="T2" fmla="*/ 2147483647 w 340"/>
                <a:gd name="T3" fmla="*/ 2147483647 h 484"/>
                <a:gd name="T4" fmla="*/ 2147483647 w 340"/>
                <a:gd name="T5" fmla="*/ 2147483647 h 484"/>
                <a:gd name="T6" fmla="*/ 2147483647 w 340"/>
                <a:gd name="T7" fmla="*/ 2147483647 h 484"/>
                <a:gd name="T8" fmla="*/ 2147483647 w 340"/>
                <a:gd name="T9" fmla="*/ 2147483647 h 484"/>
                <a:gd name="T10" fmla="*/ 2147483647 w 340"/>
                <a:gd name="T11" fmla="*/ 2147483647 h 484"/>
                <a:gd name="T12" fmla="*/ 2147483647 w 340"/>
                <a:gd name="T13" fmla="*/ 2147483647 h 484"/>
                <a:gd name="T14" fmla="*/ 2147483647 w 340"/>
                <a:gd name="T15" fmla="*/ 2147483647 h 484"/>
                <a:gd name="T16" fmla="*/ 2147483647 w 340"/>
                <a:gd name="T17" fmla="*/ 2147483647 h 484"/>
                <a:gd name="T18" fmla="*/ 2147483647 w 340"/>
                <a:gd name="T19" fmla="*/ 2147483647 h 484"/>
                <a:gd name="T20" fmla="*/ 2147483647 w 340"/>
                <a:gd name="T21" fmla="*/ 2147483647 h 484"/>
                <a:gd name="T22" fmla="*/ 2147483647 w 340"/>
                <a:gd name="T23" fmla="*/ 2147483647 h 484"/>
                <a:gd name="T24" fmla="*/ 2147483647 w 340"/>
                <a:gd name="T25" fmla="*/ 2147483647 h 484"/>
                <a:gd name="T26" fmla="*/ 2147483647 w 340"/>
                <a:gd name="T27" fmla="*/ 2147483647 h 484"/>
                <a:gd name="T28" fmla="*/ 2147483647 w 340"/>
                <a:gd name="T29" fmla="*/ 2147483647 h 484"/>
                <a:gd name="T30" fmla="*/ 2147483647 w 340"/>
                <a:gd name="T31" fmla="*/ 2147483647 h 484"/>
                <a:gd name="T32" fmla="*/ 2147483647 w 340"/>
                <a:gd name="T33" fmla="*/ 2147483647 h 484"/>
                <a:gd name="T34" fmla="*/ 2147483647 w 340"/>
                <a:gd name="T35" fmla="*/ 2147483647 h 484"/>
                <a:gd name="T36" fmla="*/ 2147483647 w 340"/>
                <a:gd name="T37" fmla="*/ 2147483647 h 484"/>
                <a:gd name="T38" fmla="*/ 2147483647 w 340"/>
                <a:gd name="T39" fmla="*/ 2147483647 h 484"/>
                <a:gd name="T40" fmla="*/ 2147483647 w 340"/>
                <a:gd name="T41" fmla="*/ 2147483647 h 484"/>
                <a:gd name="T42" fmla="*/ 2147483647 w 340"/>
                <a:gd name="T43" fmla="*/ 2147483647 h 484"/>
                <a:gd name="T44" fmla="*/ 2147483647 w 340"/>
                <a:gd name="T45" fmla="*/ 2147483647 h 484"/>
                <a:gd name="T46" fmla="*/ 2147483647 w 340"/>
                <a:gd name="T47" fmla="*/ 2147483647 h 484"/>
                <a:gd name="T48" fmla="*/ 2147483647 w 340"/>
                <a:gd name="T49" fmla="*/ 2147483647 h 484"/>
                <a:gd name="T50" fmla="*/ 2147483647 w 340"/>
                <a:gd name="T51" fmla="*/ 2147483647 h 484"/>
                <a:gd name="T52" fmla="*/ 2147483647 w 340"/>
                <a:gd name="T53" fmla="*/ 2147483647 h 484"/>
                <a:gd name="T54" fmla="*/ 2147483647 w 340"/>
                <a:gd name="T55" fmla="*/ 2147483647 h 484"/>
                <a:gd name="T56" fmla="*/ 2147483647 w 340"/>
                <a:gd name="T57" fmla="*/ 2147483647 h 484"/>
                <a:gd name="T58" fmla="*/ 2147483647 w 340"/>
                <a:gd name="T59" fmla="*/ 2147483647 h 484"/>
                <a:gd name="T60" fmla="*/ 2147483647 w 340"/>
                <a:gd name="T61" fmla="*/ 2147483647 h 484"/>
                <a:gd name="T62" fmla="*/ 2147483647 w 340"/>
                <a:gd name="T63" fmla="*/ 2147483647 h 484"/>
                <a:gd name="T64" fmla="*/ 2147483647 w 340"/>
                <a:gd name="T65" fmla="*/ 2147483647 h 484"/>
                <a:gd name="T66" fmla="*/ 2147483647 w 340"/>
                <a:gd name="T67" fmla="*/ 2147483647 h 484"/>
                <a:gd name="T68" fmla="*/ 2147483647 w 340"/>
                <a:gd name="T69" fmla="*/ 2147483647 h 484"/>
                <a:gd name="T70" fmla="*/ 2147483647 w 340"/>
                <a:gd name="T71" fmla="*/ 2147483647 h 484"/>
                <a:gd name="T72" fmla="*/ 2147483647 w 340"/>
                <a:gd name="T73" fmla="*/ 2147483647 h 484"/>
                <a:gd name="T74" fmla="*/ 2147483647 w 340"/>
                <a:gd name="T75" fmla="*/ 2147483647 h 484"/>
                <a:gd name="T76" fmla="*/ 2147483647 w 340"/>
                <a:gd name="T77" fmla="*/ 2147483647 h 484"/>
                <a:gd name="T78" fmla="*/ 2147483647 w 340"/>
                <a:gd name="T79" fmla="*/ 2147483647 h 484"/>
                <a:gd name="T80" fmla="*/ 2147483647 w 340"/>
                <a:gd name="T81" fmla="*/ 2147483647 h 484"/>
                <a:gd name="T82" fmla="*/ 2147483647 w 340"/>
                <a:gd name="T83" fmla="*/ 2147483647 h 484"/>
                <a:gd name="T84" fmla="*/ 2147483647 w 340"/>
                <a:gd name="T85" fmla="*/ 2147483647 h 4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340"/>
                <a:gd name="T130" fmla="*/ 0 h 484"/>
                <a:gd name="T131" fmla="*/ 340 w 340"/>
                <a:gd name="T132" fmla="*/ 484 h 4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340" h="484">
                  <a:moveTo>
                    <a:pt x="71" y="468"/>
                  </a:moveTo>
                  <a:lnTo>
                    <a:pt x="83" y="480"/>
                  </a:lnTo>
                  <a:lnTo>
                    <a:pt x="90" y="483"/>
                  </a:lnTo>
                  <a:lnTo>
                    <a:pt x="97" y="483"/>
                  </a:lnTo>
                  <a:lnTo>
                    <a:pt x="113" y="480"/>
                  </a:lnTo>
                  <a:lnTo>
                    <a:pt x="115" y="472"/>
                  </a:lnTo>
                  <a:lnTo>
                    <a:pt x="125" y="466"/>
                  </a:lnTo>
                  <a:lnTo>
                    <a:pt x="133" y="465"/>
                  </a:lnTo>
                  <a:lnTo>
                    <a:pt x="139" y="464"/>
                  </a:lnTo>
                  <a:lnTo>
                    <a:pt x="147" y="459"/>
                  </a:lnTo>
                  <a:lnTo>
                    <a:pt x="149" y="447"/>
                  </a:lnTo>
                  <a:lnTo>
                    <a:pt x="151" y="434"/>
                  </a:lnTo>
                  <a:lnTo>
                    <a:pt x="157" y="428"/>
                  </a:lnTo>
                  <a:lnTo>
                    <a:pt x="163" y="420"/>
                  </a:lnTo>
                  <a:lnTo>
                    <a:pt x="165" y="406"/>
                  </a:lnTo>
                  <a:lnTo>
                    <a:pt x="170" y="394"/>
                  </a:lnTo>
                  <a:lnTo>
                    <a:pt x="185" y="388"/>
                  </a:lnTo>
                  <a:lnTo>
                    <a:pt x="195" y="388"/>
                  </a:lnTo>
                  <a:lnTo>
                    <a:pt x="206" y="388"/>
                  </a:lnTo>
                  <a:lnTo>
                    <a:pt x="220" y="387"/>
                  </a:lnTo>
                  <a:lnTo>
                    <a:pt x="228" y="383"/>
                  </a:lnTo>
                  <a:lnTo>
                    <a:pt x="225" y="372"/>
                  </a:lnTo>
                  <a:lnTo>
                    <a:pt x="221" y="357"/>
                  </a:lnTo>
                  <a:lnTo>
                    <a:pt x="224" y="338"/>
                  </a:lnTo>
                  <a:lnTo>
                    <a:pt x="231" y="323"/>
                  </a:lnTo>
                  <a:lnTo>
                    <a:pt x="242" y="306"/>
                  </a:lnTo>
                  <a:lnTo>
                    <a:pt x="253" y="294"/>
                  </a:lnTo>
                  <a:lnTo>
                    <a:pt x="263" y="291"/>
                  </a:lnTo>
                  <a:lnTo>
                    <a:pt x="275" y="291"/>
                  </a:lnTo>
                  <a:lnTo>
                    <a:pt x="292" y="290"/>
                  </a:lnTo>
                  <a:lnTo>
                    <a:pt x="300" y="286"/>
                  </a:lnTo>
                  <a:lnTo>
                    <a:pt x="301" y="277"/>
                  </a:lnTo>
                  <a:lnTo>
                    <a:pt x="300" y="267"/>
                  </a:lnTo>
                  <a:lnTo>
                    <a:pt x="301" y="252"/>
                  </a:lnTo>
                  <a:lnTo>
                    <a:pt x="302" y="237"/>
                  </a:lnTo>
                  <a:lnTo>
                    <a:pt x="295" y="218"/>
                  </a:lnTo>
                  <a:lnTo>
                    <a:pt x="290" y="198"/>
                  </a:lnTo>
                  <a:lnTo>
                    <a:pt x="292" y="170"/>
                  </a:lnTo>
                  <a:lnTo>
                    <a:pt x="302" y="153"/>
                  </a:lnTo>
                  <a:lnTo>
                    <a:pt x="315" y="137"/>
                  </a:lnTo>
                  <a:lnTo>
                    <a:pt x="328" y="118"/>
                  </a:lnTo>
                  <a:lnTo>
                    <a:pt x="335" y="97"/>
                  </a:lnTo>
                  <a:lnTo>
                    <a:pt x="335" y="83"/>
                  </a:lnTo>
                  <a:lnTo>
                    <a:pt x="335" y="68"/>
                  </a:lnTo>
                  <a:lnTo>
                    <a:pt x="335" y="56"/>
                  </a:lnTo>
                  <a:lnTo>
                    <a:pt x="335" y="44"/>
                  </a:lnTo>
                  <a:lnTo>
                    <a:pt x="337" y="33"/>
                  </a:lnTo>
                  <a:lnTo>
                    <a:pt x="339" y="22"/>
                  </a:lnTo>
                  <a:lnTo>
                    <a:pt x="339" y="7"/>
                  </a:lnTo>
                  <a:lnTo>
                    <a:pt x="335" y="0"/>
                  </a:lnTo>
                  <a:lnTo>
                    <a:pt x="328" y="1"/>
                  </a:lnTo>
                  <a:lnTo>
                    <a:pt x="320" y="8"/>
                  </a:lnTo>
                  <a:lnTo>
                    <a:pt x="315" y="18"/>
                  </a:lnTo>
                  <a:lnTo>
                    <a:pt x="307" y="24"/>
                  </a:lnTo>
                  <a:lnTo>
                    <a:pt x="299" y="24"/>
                  </a:lnTo>
                  <a:lnTo>
                    <a:pt x="290" y="22"/>
                  </a:lnTo>
                  <a:lnTo>
                    <a:pt x="274" y="27"/>
                  </a:lnTo>
                  <a:lnTo>
                    <a:pt x="261" y="37"/>
                  </a:lnTo>
                  <a:lnTo>
                    <a:pt x="254" y="38"/>
                  </a:lnTo>
                  <a:lnTo>
                    <a:pt x="248" y="42"/>
                  </a:lnTo>
                  <a:lnTo>
                    <a:pt x="242" y="49"/>
                  </a:lnTo>
                  <a:lnTo>
                    <a:pt x="235" y="56"/>
                  </a:lnTo>
                  <a:lnTo>
                    <a:pt x="228" y="59"/>
                  </a:lnTo>
                  <a:lnTo>
                    <a:pt x="212" y="58"/>
                  </a:lnTo>
                  <a:lnTo>
                    <a:pt x="199" y="59"/>
                  </a:lnTo>
                  <a:lnTo>
                    <a:pt x="195" y="64"/>
                  </a:lnTo>
                  <a:lnTo>
                    <a:pt x="190" y="71"/>
                  </a:lnTo>
                  <a:lnTo>
                    <a:pt x="188" y="72"/>
                  </a:lnTo>
                  <a:lnTo>
                    <a:pt x="186" y="72"/>
                  </a:lnTo>
                  <a:lnTo>
                    <a:pt x="185" y="74"/>
                  </a:lnTo>
                  <a:lnTo>
                    <a:pt x="182" y="75"/>
                  </a:lnTo>
                  <a:lnTo>
                    <a:pt x="177" y="76"/>
                  </a:lnTo>
                  <a:lnTo>
                    <a:pt x="174" y="77"/>
                  </a:lnTo>
                  <a:lnTo>
                    <a:pt x="163" y="77"/>
                  </a:lnTo>
                  <a:lnTo>
                    <a:pt x="153" y="72"/>
                  </a:lnTo>
                  <a:lnTo>
                    <a:pt x="133" y="71"/>
                  </a:lnTo>
                  <a:lnTo>
                    <a:pt x="123" y="68"/>
                  </a:lnTo>
                  <a:lnTo>
                    <a:pt x="114" y="71"/>
                  </a:lnTo>
                  <a:lnTo>
                    <a:pt x="101" y="82"/>
                  </a:lnTo>
                  <a:lnTo>
                    <a:pt x="101" y="89"/>
                  </a:lnTo>
                  <a:lnTo>
                    <a:pt x="104" y="97"/>
                  </a:lnTo>
                  <a:lnTo>
                    <a:pt x="104" y="106"/>
                  </a:lnTo>
                  <a:lnTo>
                    <a:pt x="105" y="115"/>
                  </a:lnTo>
                  <a:lnTo>
                    <a:pt x="115" y="126"/>
                  </a:lnTo>
                  <a:lnTo>
                    <a:pt x="123" y="129"/>
                  </a:lnTo>
                  <a:lnTo>
                    <a:pt x="125" y="133"/>
                  </a:lnTo>
                  <a:lnTo>
                    <a:pt x="118" y="144"/>
                  </a:lnTo>
                  <a:lnTo>
                    <a:pt x="101" y="151"/>
                  </a:lnTo>
                  <a:lnTo>
                    <a:pt x="83" y="154"/>
                  </a:lnTo>
                  <a:lnTo>
                    <a:pt x="75" y="159"/>
                  </a:lnTo>
                  <a:lnTo>
                    <a:pt x="68" y="161"/>
                  </a:lnTo>
                  <a:lnTo>
                    <a:pt x="61" y="157"/>
                  </a:lnTo>
                  <a:lnTo>
                    <a:pt x="54" y="156"/>
                  </a:lnTo>
                  <a:lnTo>
                    <a:pt x="49" y="161"/>
                  </a:lnTo>
                  <a:lnTo>
                    <a:pt x="46" y="168"/>
                  </a:lnTo>
                  <a:lnTo>
                    <a:pt x="39" y="177"/>
                  </a:lnTo>
                  <a:lnTo>
                    <a:pt x="33" y="175"/>
                  </a:lnTo>
                  <a:lnTo>
                    <a:pt x="25" y="170"/>
                  </a:lnTo>
                  <a:lnTo>
                    <a:pt x="13" y="168"/>
                  </a:lnTo>
                  <a:lnTo>
                    <a:pt x="2" y="168"/>
                  </a:lnTo>
                  <a:lnTo>
                    <a:pt x="0" y="175"/>
                  </a:lnTo>
                  <a:lnTo>
                    <a:pt x="13" y="182"/>
                  </a:lnTo>
                  <a:lnTo>
                    <a:pt x="23" y="183"/>
                  </a:lnTo>
                  <a:lnTo>
                    <a:pt x="37" y="190"/>
                  </a:lnTo>
                  <a:lnTo>
                    <a:pt x="44" y="198"/>
                  </a:lnTo>
                  <a:lnTo>
                    <a:pt x="48" y="217"/>
                  </a:lnTo>
                  <a:lnTo>
                    <a:pt x="48" y="233"/>
                  </a:lnTo>
                  <a:lnTo>
                    <a:pt x="46" y="245"/>
                  </a:lnTo>
                  <a:lnTo>
                    <a:pt x="46" y="257"/>
                  </a:lnTo>
                  <a:lnTo>
                    <a:pt x="47" y="264"/>
                  </a:lnTo>
                  <a:lnTo>
                    <a:pt x="52" y="270"/>
                  </a:lnTo>
                  <a:lnTo>
                    <a:pt x="64" y="277"/>
                  </a:lnTo>
                  <a:lnTo>
                    <a:pt x="73" y="281"/>
                  </a:lnTo>
                  <a:lnTo>
                    <a:pt x="76" y="298"/>
                  </a:lnTo>
                  <a:lnTo>
                    <a:pt x="76" y="320"/>
                  </a:lnTo>
                  <a:lnTo>
                    <a:pt x="75" y="332"/>
                  </a:lnTo>
                  <a:lnTo>
                    <a:pt x="75" y="343"/>
                  </a:lnTo>
                  <a:lnTo>
                    <a:pt x="78" y="354"/>
                  </a:lnTo>
                  <a:lnTo>
                    <a:pt x="89" y="365"/>
                  </a:lnTo>
                  <a:lnTo>
                    <a:pt x="94" y="375"/>
                  </a:lnTo>
                  <a:lnTo>
                    <a:pt x="91" y="386"/>
                  </a:lnTo>
                  <a:lnTo>
                    <a:pt x="86" y="388"/>
                  </a:lnTo>
                  <a:lnTo>
                    <a:pt x="81" y="389"/>
                  </a:lnTo>
                  <a:lnTo>
                    <a:pt x="73" y="401"/>
                  </a:lnTo>
                  <a:lnTo>
                    <a:pt x="73" y="417"/>
                  </a:lnTo>
                  <a:lnTo>
                    <a:pt x="71" y="432"/>
                  </a:lnTo>
                  <a:lnTo>
                    <a:pt x="68" y="443"/>
                  </a:lnTo>
                  <a:lnTo>
                    <a:pt x="67" y="453"/>
                  </a:lnTo>
                  <a:lnTo>
                    <a:pt x="71" y="468"/>
                  </a:lnTo>
                </a:path>
              </a:pathLst>
            </a:custGeom>
            <a:solidFill>
              <a:srgbClr val="60C0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5" name="Freeform 23"/>
            <p:cNvSpPr>
              <a:spLocks/>
            </p:cNvSpPr>
            <p:nvPr/>
          </p:nvSpPr>
          <p:spPr bwMode="auto">
            <a:xfrm>
              <a:off x="3841750" y="4886401"/>
              <a:ext cx="330200" cy="662004"/>
            </a:xfrm>
            <a:custGeom>
              <a:avLst/>
              <a:gdLst>
                <a:gd name="T0" fmla="*/ 2147483647 w 208"/>
                <a:gd name="T1" fmla="*/ 2147483647 h 417"/>
                <a:gd name="T2" fmla="*/ 2147483647 w 208"/>
                <a:gd name="T3" fmla="*/ 2147483647 h 417"/>
                <a:gd name="T4" fmla="*/ 2147483647 w 208"/>
                <a:gd name="T5" fmla="*/ 2147483647 h 417"/>
                <a:gd name="T6" fmla="*/ 2147483647 w 208"/>
                <a:gd name="T7" fmla="*/ 2147483647 h 417"/>
                <a:gd name="T8" fmla="*/ 2147483647 w 208"/>
                <a:gd name="T9" fmla="*/ 2147483647 h 417"/>
                <a:gd name="T10" fmla="*/ 2147483647 w 208"/>
                <a:gd name="T11" fmla="*/ 2147483647 h 417"/>
                <a:gd name="T12" fmla="*/ 2147483647 w 208"/>
                <a:gd name="T13" fmla="*/ 2147483647 h 417"/>
                <a:gd name="T14" fmla="*/ 2147483647 w 208"/>
                <a:gd name="T15" fmla="*/ 2147483647 h 417"/>
                <a:gd name="T16" fmla="*/ 2147483647 w 208"/>
                <a:gd name="T17" fmla="*/ 2147483647 h 417"/>
                <a:gd name="T18" fmla="*/ 2147483647 w 208"/>
                <a:gd name="T19" fmla="*/ 2147483647 h 417"/>
                <a:gd name="T20" fmla="*/ 2147483647 w 208"/>
                <a:gd name="T21" fmla="*/ 2147483647 h 417"/>
                <a:gd name="T22" fmla="*/ 2147483647 w 208"/>
                <a:gd name="T23" fmla="*/ 2147483647 h 417"/>
                <a:gd name="T24" fmla="*/ 2147483647 w 208"/>
                <a:gd name="T25" fmla="*/ 2147483647 h 417"/>
                <a:gd name="T26" fmla="*/ 2147483647 w 208"/>
                <a:gd name="T27" fmla="*/ 2147483647 h 417"/>
                <a:gd name="T28" fmla="*/ 2147483647 w 208"/>
                <a:gd name="T29" fmla="*/ 2147483647 h 417"/>
                <a:gd name="T30" fmla="*/ 2147483647 w 208"/>
                <a:gd name="T31" fmla="*/ 2147483647 h 417"/>
                <a:gd name="T32" fmla="*/ 2147483647 w 208"/>
                <a:gd name="T33" fmla="*/ 2147483647 h 417"/>
                <a:gd name="T34" fmla="*/ 2147483647 w 208"/>
                <a:gd name="T35" fmla="*/ 2147483647 h 417"/>
                <a:gd name="T36" fmla="*/ 2147483647 w 208"/>
                <a:gd name="T37" fmla="*/ 2147483647 h 417"/>
                <a:gd name="T38" fmla="*/ 2147483647 w 208"/>
                <a:gd name="T39" fmla="*/ 2147483647 h 417"/>
                <a:gd name="T40" fmla="*/ 2147483647 w 208"/>
                <a:gd name="T41" fmla="*/ 2147483647 h 417"/>
                <a:gd name="T42" fmla="*/ 2147483647 w 208"/>
                <a:gd name="T43" fmla="*/ 2147483647 h 417"/>
                <a:gd name="T44" fmla="*/ 2147483647 w 208"/>
                <a:gd name="T45" fmla="*/ 2147483647 h 417"/>
                <a:gd name="T46" fmla="*/ 2147483647 w 208"/>
                <a:gd name="T47" fmla="*/ 2147483647 h 417"/>
                <a:gd name="T48" fmla="*/ 2147483647 w 208"/>
                <a:gd name="T49" fmla="*/ 2147483647 h 417"/>
                <a:gd name="T50" fmla="*/ 2147483647 w 208"/>
                <a:gd name="T51" fmla="*/ 2147483647 h 417"/>
                <a:gd name="T52" fmla="*/ 2147483647 w 208"/>
                <a:gd name="T53" fmla="*/ 2147483647 h 417"/>
                <a:gd name="T54" fmla="*/ 2147483647 w 208"/>
                <a:gd name="T55" fmla="*/ 2147483647 h 417"/>
                <a:gd name="T56" fmla="*/ 2147483647 w 208"/>
                <a:gd name="T57" fmla="*/ 2147483647 h 417"/>
                <a:gd name="T58" fmla="*/ 2147483647 w 208"/>
                <a:gd name="T59" fmla="*/ 2147483647 h 417"/>
                <a:gd name="T60" fmla="*/ 2147483647 w 208"/>
                <a:gd name="T61" fmla="*/ 2147483647 h 417"/>
                <a:gd name="T62" fmla="*/ 2147483647 w 208"/>
                <a:gd name="T63" fmla="*/ 2147483647 h 417"/>
                <a:gd name="T64" fmla="*/ 2147483647 w 208"/>
                <a:gd name="T65" fmla="*/ 2147483647 h 417"/>
                <a:gd name="T66" fmla="*/ 2147483647 w 208"/>
                <a:gd name="T67" fmla="*/ 2147483647 h 417"/>
                <a:gd name="T68" fmla="*/ 2147483647 w 208"/>
                <a:gd name="T69" fmla="*/ 2147483647 h 417"/>
                <a:gd name="T70" fmla="*/ 2147483647 w 208"/>
                <a:gd name="T71" fmla="*/ 2147483647 h 417"/>
                <a:gd name="T72" fmla="*/ 2147483647 w 208"/>
                <a:gd name="T73" fmla="*/ 2147483647 h 417"/>
                <a:gd name="T74" fmla="*/ 0 w 208"/>
                <a:gd name="T75" fmla="*/ 0 h 41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08"/>
                <a:gd name="T115" fmla="*/ 0 h 417"/>
                <a:gd name="T116" fmla="*/ 208 w 208"/>
                <a:gd name="T117" fmla="*/ 417 h 41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08" h="417">
                  <a:moveTo>
                    <a:pt x="13" y="22"/>
                  </a:moveTo>
                  <a:lnTo>
                    <a:pt x="18" y="32"/>
                  </a:lnTo>
                  <a:lnTo>
                    <a:pt x="25" y="43"/>
                  </a:lnTo>
                  <a:lnTo>
                    <a:pt x="29" y="59"/>
                  </a:lnTo>
                  <a:lnTo>
                    <a:pt x="35" y="74"/>
                  </a:lnTo>
                  <a:lnTo>
                    <a:pt x="49" y="99"/>
                  </a:lnTo>
                  <a:lnTo>
                    <a:pt x="59" y="110"/>
                  </a:lnTo>
                  <a:lnTo>
                    <a:pt x="67" y="122"/>
                  </a:lnTo>
                  <a:lnTo>
                    <a:pt x="72" y="133"/>
                  </a:lnTo>
                  <a:lnTo>
                    <a:pt x="76" y="148"/>
                  </a:lnTo>
                  <a:lnTo>
                    <a:pt x="78" y="165"/>
                  </a:lnTo>
                  <a:lnTo>
                    <a:pt x="81" y="182"/>
                  </a:lnTo>
                  <a:lnTo>
                    <a:pt x="92" y="210"/>
                  </a:lnTo>
                  <a:lnTo>
                    <a:pt x="106" y="235"/>
                  </a:lnTo>
                  <a:lnTo>
                    <a:pt x="114" y="261"/>
                  </a:lnTo>
                  <a:lnTo>
                    <a:pt x="120" y="271"/>
                  </a:lnTo>
                  <a:lnTo>
                    <a:pt x="124" y="284"/>
                  </a:lnTo>
                  <a:lnTo>
                    <a:pt x="124" y="296"/>
                  </a:lnTo>
                  <a:lnTo>
                    <a:pt x="122" y="311"/>
                  </a:lnTo>
                  <a:lnTo>
                    <a:pt x="122" y="322"/>
                  </a:lnTo>
                  <a:lnTo>
                    <a:pt x="124" y="334"/>
                  </a:lnTo>
                  <a:lnTo>
                    <a:pt x="132" y="357"/>
                  </a:lnTo>
                  <a:lnTo>
                    <a:pt x="144" y="376"/>
                  </a:lnTo>
                  <a:lnTo>
                    <a:pt x="155" y="389"/>
                  </a:lnTo>
                  <a:lnTo>
                    <a:pt x="167" y="400"/>
                  </a:lnTo>
                  <a:lnTo>
                    <a:pt x="181" y="412"/>
                  </a:lnTo>
                  <a:lnTo>
                    <a:pt x="187" y="416"/>
                  </a:lnTo>
                  <a:lnTo>
                    <a:pt x="188" y="409"/>
                  </a:lnTo>
                  <a:lnTo>
                    <a:pt x="187" y="394"/>
                  </a:lnTo>
                  <a:lnTo>
                    <a:pt x="190" y="361"/>
                  </a:lnTo>
                  <a:lnTo>
                    <a:pt x="187" y="352"/>
                  </a:lnTo>
                  <a:lnTo>
                    <a:pt x="190" y="343"/>
                  </a:lnTo>
                  <a:lnTo>
                    <a:pt x="198" y="338"/>
                  </a:lnTo>
                  <a:lnTo>
                    <a:pt x="207" y="332"/>
                  </a:lnTo>
                  <a:lnTo>
                    <a:pt x="206" y="319"/>
                  </a:lnTo>
                  <a:lnTo>
                    <a:pt x="198" y="315"/>
                  </a:lnTo>
                  <a:lnTo>
                    <a:pt x="192" y="311"/>
                  </a:lnTo>
                  <a:lnTo>
                    <a:pt x="190" y="297"/>
                  </a:lnTo>
                  <a:lnTo>
                    <a:pt x="190" y="282"/>
                  </a:lnTo>
                  <a:lnTo>
                    <a:pt x="191" y="269"/>
                  </a:lnTo>
                  <a:lnTo>
                    <a:pt x="193" y="261"/>
                  </a:lnTo>
                  <a:lnTo>
                    <a:pt x="196" y="252"/>
                  </a:lnTo>
                  <a:lnTo>
                    <a:pt x="193" y="242"/>
                  </a:lnTo>
                  <a:lnTo>
                    <a:pt x="187" y="238"/>
                  </a:lnTo>
                  <a:lnTo>
                    <a:pt x="180" y="234"/>
                  </a:lnTo>
                  <a:lnTo>
                    <a:pt x="170" y="228"/>
                  </a:lnTo>
                  <a:lnTo>
                    <a:pt x="163" y="221"/>
                  </a:lnTo>
                  <a:lnTo>
                    <a:pt x="159" y="205"/>
                  </a:lnTo>
                  <a:lnTo>
                    <a:pt x="161" y="187"/>
                  </a:lnTo>
                  <a:lnTo>
                    <a:pt x="160" y="172"/>
                  </a:lnTo>
                  <a:lnTo>
                    <a:pt x="163" y="163"/>
                  </a:lnTo>
                  <a:lnTo>
                    <a:pt x="169" y="161"/>
                  </a:lnTo>
                  <a:lnTo>
                    <a:pt x="166" y="153"/>
                  </a:lnTo>
                  <a:lnTo>
                    <a:pt x="156" y="148"/>
                  </a:lnTo>
                  <a:lnTo>
                    <a:pt x="149" y="142"/>
                  </a:lnTo>
                  <a:lnTo>
                    <a:pt x="141" y="141"/>
                  </a:lnTo>
                  <a:lnTo>
                    <a:pt x="131" y="138"/>
                  </a:lnTo>
                  <a:lnTo>
                    <a:pt x="124" y="132"/>
                  </a:lnTo>
                  <a:lnTo>
                    <a:pt x="120" y="122"/>
                  </a:lnTo>
                  <a:lnTo>
                    <a:pt x="117" y="114"/>
                  </a:lnTo>
                  <a:lnTo>
                    <a:pt x="112" y="108"/>
                  </a:lnTo>
                  <a:lnTo>
                    <a:pt x="102" y="88"/>
                  </a:lnTo>
                  <a:lnTo>
                    <a:pt x="98" y="82"/>
                  </a:lnTo>
                  <a:lnTo>
                    <a:pt x="91" y="78"/>
                  </a:lnTo>
                  <a:lnTo>
                    <a:pt x="83" y="77"/>
                  </a:lnTo>
                  <a:lnTo>
                    <a:pt x="76" y="77"/>
                  </a:lnTo>
                  <a:lnTo>
                    <a:pt x="67" y="77"/>
                  </a:lnTo>
                  <a:lnTo>
                    <a:pt x="53" y="66"/>
                  </a:lnTo>
                  <a:lnTo>
                    <a:pt x="51" y="58"/>
                  </a:lnTo>
                  <a:lnTo>
                    <a:pt x="51" y="48"/>
                  </a:lnTo>
                  <a:lnTo>
                    <a:pt x="46" y="40"/>
                  </a:lnTo>
                  <a:lnTo>
                    <a:pt x="40" y="32"/>
                  </a:lnTo>
                  <a:lnTo>
                    <a:pt x="39" y="22"/>
                  </a:lnTo>
                  <a:lnTo>
                    <a:pt x="32" y="17"/>
                  </a:lnTo>
                  <a:lnTo>
                    <a:pt x="20" y="17"/>
                  </a:lnTo>
                  <a:lnTo>
                    <a:pt x="0" y="0"/>
                  </a:lnTo>
                  <a:lnTo>
                    <a:pt x="13" y="22"/>
                  </a:lnTo>
                </a:path>
              </a:pathLst>
            </a:custGeom>
            <a:solidFill>
              <a:srgbClr val="60C0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6" name="Freeform 24"/>
            <p:cNvSpPr>
              <a:spLocks/>
            </p:cNvSpPr>
            <p:nvPr/>
          </p:nvSpPr>
          <p:spPr bwMode="auto">
            <a:xfrm>
              <a:off x="4564063" y="3257588"/>
              <a:ext cx="573087" cy="955698"/>
            </a:xfrm>
            <a:custGeom>
              <a:avLst/>
              <a:gdLst>
                <a:gd name="T0" fmla="*/ 2147483647 w 315"/>
                <a:gd name="T1" fmla="*/ 2147483647 h 581"/>
                <a:gd name="T2" fmla="*/ 2147483647 w 315"/>
                <a:gd name="T3" fmla="*/ 2147483647 h 581"/>
                <a:gd name="T4" fmla="*/ 2147483647 w 315"/>
                <a:gd name="T5" fmla="*/ 2147483647 h 581"/>
                <a:gd name="T6" fmla="*/ 2147483647 w 315"/>
                <a:gd name="T7" fmla="*/ 2147483647 h 581"/>
                <a:gd name="T8" fmla="*/ 2147483647 w 315"/>
                <a:gd name="T9" fmla="*/ 2147483647 h 581"/>
                <a:gd name="T10" fmla="*/ 2147483647 w 315"/>
                <a:gd name="T11" fmla="*/ 2147483647 h 581"/>
                <a:gd name="T12" fmla="*/ 2147483647 w 315"/>
                <a:gd name="T13" fmla="*/ 2147483647 h 581"/>
                <a:gd name="T14" fmla="*/ 2147483647 w 315"/>
                <a:gd name="T15" fmla="*/ 2147483647 h 581"/>
                <a:gd name="T16" fmla="*/ 2147483647 w 315"/>
                <a:gd name="T17" fmla="*/ 2147483647 h 581"/>
                <a:gd name="T18" fmla="*/ 2147483647 w 315"/>
                <a:gd name="T19" fmla="*/ 2147483647 h 581"/>
                <a:gd name="T20" fmla="*/ 2147483647 w 315"/>
                <a:gd name="T21" fmla="*/ 2147483647 h 581"/>
                <a:gd name="T22" fmla="*/ 2147483647 w 315"/>
                <a:gd name="T23" fmla="*/ 2147483647 h 581"/>
                <a:gd name="T24" fmla="*/ 2147483647 w 315"/>
                <a:gd name="T25" fmla="*/ 2147483647 h 581"/>
                <a:gd name="T26" fmla="*/ 2147483647 w 315"/>
                <a:gd name="T27" fmla="*/ 2147483647 h 581"/>
                <a:gd name="T28" fmla="*/ 2147483647 w 315"/>
                <a:gd name="T29" fmla="*/ 2147483647 h 581"/>
                <a:gd name="T30" fmla="*/ 2147483647 w 315"/>
                <a:gd name="T31" fmla="*/ 2147483647 h 581"/>
                <a:gd name="T32" fmla="*/ 2147483647 w 315"/>
                <a:gd name="T33" fmla="*/ 2147483647 h 581"/>
                <a:gd name="T34" fmla="*/ 2147483647 w 315"/>
                <a:gd name="T35" fmla="*/ 2147483647 h 581"/>
                <a:gd name="T36" fmla="*/ 2147483647 w 315"/>
                <a:gd name="T37" fmla="*/ 2147483647 h 581"/>
                <a:gd name="T38" fmla="*/ 2147483647 w 315"/>
                <a:gd name="T39" fmla="*/ 2147483647 h 581"/>
                <a:gd name="T40" fmla="*/ 2147483647 w 315"/>
                <a:gd name="T41" fmla="*/ 2147483647 h 581"/>
                <a:gd name="T42" fmla="*/ 2147483647 w 315"/>
                <a:gd name="T43" fmla="*/ 2147483647 h 581"/>
                <a:gd name="T44" fmla="*/ 2147483647 w 315"/>
                <a:gd name="T45" fmla="*/ 2147483647 h 581"/>
                <a:gd name="T46" fmla="*/ 2147483647 w 315"/>
                <a:gd name="T47" fmla="*/ 2147483647 h 581"/>
                <a:gd name="T48" fmla="*/ 2147483647 w 315"/>
                <a:gd name="T49" fmla="*/ 2147483647 h 581"/>
                <a:gd name="T50" fmla="*/ 2147483647 w 315"/>
                <a:gd name="T51" fmla="*/ 2147483647 h 581"/>
                <a:gd name="T52" fmla="*/ 2147483647 w 315"/>
                <a:gd name="T53" fmla="*/ 2147483647 h 581"/>
                <a:gd name="T54" fmla="*/ 2147483647 w 315"/>
                <a:gd name="T55" fmla="*/ 2147483647 h 581"/>
                <a:gd name="T56" fmla="*/ 2147483647 w 315"/>
                <a:gd name="T57" fmla="*/ 2147483647 h 581"/>
                <a:gd name="T58" fmla="*/ 2147483647 w 315"/>
                <a:gd name="T59" fmla="*/ 2147483647 h 581"/>
                <a:gd name="T60" fmla="*/ 2147483647 w 315"/>
                <a:gd name="T61" fmla="*/ 2147483647 h 581"/>
                <a:gd name="T62" fmla="*/ 2147483647 w 315"/>
                <a:gd name="T63" fmla="*/ 2147483647 h 581"/>
                <a:gd name="T64" fmla="*/ 2147483647 w 315"/>
                <a:gd name="T65" fmla="*/ 2147483647 h 581"/>
                <a:gd name="T66" fmla="*/ 2147483647 w 315"/>
                <a:gd name="T67" fmla="*/ 2147483647 h 581"/>
                <a:gd name="T68" fmla="*/ 2147483647 w 315"/>
                <a:gd name="T69" fmla="*/ 2147483647 h 581"/>
                <a:gd name="T70" fmla="*/ 2147483647 w 315"/>
                <a:gd name="T71" fmla="*/ 2147483647 h 581"/>
                <a:gd name="T72" fmla="*/ 2147483647 w 315"/>
                <a:gd name="T73" fmla="*/ 2147483647 h 581"/>
                <a:gd name="T74" fmla="*/ 2147483647 w 315"/>
                <a:gd name="T75" fmla="*/ 2147483647 h 581"/>
                <a:gd name="T76" fmla="*/ 2147483647 w 315"/>
                <a:gd name="T77" fmla="*/ 2147483647 h 581"/>
                <a:gd name="T78" fmla="*/ 2147483647 w 315"/>
                <a:gd name="T79" fmla="*/ 2147483647 h 581"/>
                <a:gd name="T80" fmla="*/ 2147483647 w 315"/>
                <a:gd name="T81" fmla="*/ 2147483647 h 581"/>
                <a:gd name="T82" fmla="*/ 2147483647 w 315"/>
                <a:gd name="T83" fmla="*/ 2147483647 h 581"/>
                <a:gd name="T84" fmla="*/ 2147483647 w 315"/>
                <a:gd name="T85" fmla="*/ 2147483647 h 581"/>
                <a:gd name="T86" fmla="*/ 2147483647 w 315"/>
                <a:gd name="T87" fmla="*/ 2147483647 h 581"/>
                <a:gd name="T88" fmla="*/ 2147483647 w 315"/>
                <a:gd name="T89" fmla="*/ 2147483647 h 581"/>
                <a:gd name="T90" fmla="*/ 2147483647 w 315"/>
                <a:gd name="T91" fmla="*/ 2147483647 h 581"/>
                <a:gd name="T92" fmla="*/ 2147483647 w 315"/>
                <a:gd name="T93" fmla="*/ 2147483647 h 581"/>
                <a:gd name="T94" fmla="*/ 2147483647 w 315"/>
                <a:gd name="T95" fmla="*/ 2147483647 h 581"/>
                <a:gd name="T96" fmla="*/ 2147483647 w 315"/>
                <a:gd name="T97" fmla="*/ 2147483647 h 581"/>
                <a:gd name="T98" fmla="*/ 2147483647 w 315"/>
                <a:gd name="T99" fmla="*/ 0 h 581"/>
                <a:gd name="T100" fmla="*/ 2147483647 w 315"/>
                <a:gd name="T101" fmla="*/ 2147483647 h 581"/>
                <a:gd name="T102" fmla="*/ 2147483647 w 315"/>
                <a:gd name="T103" fmla="*/ 2147483647 h 581"/>
                <a:gd name="T104" fmla="*/ 2147483647 w 315"/>
                <a:gd name="T105" fmla="*/ 2147483647 h 581"/>
                <a:gd name="T106" fmla="*/ 2147483647 w 315"/>
                <a:gd name="T107" fmla="*/ 2147483647 h 581"/>
                <a:gd name="T108" fmla="*/ 2147483647 w 315"/>
                <a:gd name="T109" fmla="*/ 2147483647 h 581"/>
                <a:gd name="T110" fmla="*/ 2147483647 w 315"/>
                <a:gd name="T111" fmla="*/ 2147483647 h 581"/>
                <a:gd name="T112" fmla="*/ 2147483647 w 315"/>
                <a:gd name="T113" fmla="*/ 2147483647 h 5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15"/>
                <a:gd name="T172" fmla="*/ 0 h 581"/>
                <a:gd name="T173" fmla="*/ 315 w 315"/>
                <a:gd name="T174" fmla="*/ 581 h 5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15" h="581">
                  <a:moveTo>
                    <a:pt x="61" y="84"/>
                  </a:moveTo>
                  <a:lnTo>
                    <a:pt x="73" y="93"/>
                  </a:lnTo>
                  <a:lnTo>
                    <a:pt x="82" y="101"/>
                  </a:lnTo>
                  <a:lnTo>
                    <a:pt x="88" y="111"/>
                  </a:lnTo>
                  <a:lnTo>
                    <a:pt x="85" y="123"/>
                  </a:lnTo>
                  <a:lnTo>
                    <a:pt x="80" y="143"/>
                  </a:lnTo>
                  <a:lnTo>
                    <a:pt x="83" y="134"/>
                  </a:lnTo>
                  <a:lnTo>
                    <a:pt x="68" y="153"/>
                  </a:lnTo>
                  <a:lnTo>
                    <a:pt x="53" y="164"/>
                  </a:lnTo>
                  <a:lnTo>
                    <a:pt x="35" y="198"/>
                  </a:lnTo>
                  <a:lnTo>
                    <a:pt x="46" y="179"/>
                  </a:lnTo>
                  <a:lnTo>
                    <a:pt x="16" y="225"/>
                  </a:lnTo>
                  <a:lnTo>
                    <a:pt x="25" y="216"/>
                  </a:lnTo>
                  <a:lnTo>
                    <a:pt x="10" y="242"/>
                  </a:lnTo>
                  <a:lnTo>
                    <a:pt x="9" y="262"/>
                  </a:lnTo>
                  <a:lnTo>
                    <a:pt x="18" y="271"/>
                  </a:lnTo>
                  <a:lnTo>
                    <a:pt x="21" y="280"/>
                  </a:lnTo>
                  <a:lnTo>
                    <a:pt x="19" y="284"/>
                  </a:lnTo>
                  <a:lnTo>
                    <a:pt x="15" y="289"/>
                  </a:lnTo>
                  <a:lnTo>
                    <a:pt x="14" y="295"/>
                  </a:lnTo>
                  <a:lnTo>
                    <a:pt x="15" y="302"/>
                  </a:lnTo>
                  <a:lnTo>
                    <a:pt x="14" y="316"/>
                  </a:lnTo>
                  <a:lnTo>
                    <a:pt x="15" y="329"/>
                  </a:lnTo>
                  <a:lnTo>
                    <a:pt x="17" y="343"/>
                  </a:lnTo>
                  <a:lnTo>
                    <a:pt x="18" y="352"/>
                  </a:lnTo>
                  <a:lnTo>
                    <a:pt x="17" y="359"/>
                  </a:lnTo>
                  <a:lnTo>
                    <a:pt x="15" y="373"/>
                  </a:lnTo>
                  <a:lnTo>
                    <a:pt x="13" y="386"/>
                  </a:lnTo>
                  <a:lnTo>
                    <a:pt x="6" y="396"/>
                  </a:lnTo>
                  <a:lnTo>
                    <a:pt x="9" y="405"/>
                  </a:lnTo>
                  <a:lnTo>
                    <a:pt x="17" y="421"/>
                  </a:lnTo>
                  <a:lnTo>
                    <a:pt x="22" y="426"/>
                  </a:lnTo>
                  <a:lnTo>
                    <a:pt x="28" y="432"/>
                  </a:lnTo>
                  <a:lnTo>
                    <a:pt x="36" y="443"/>
                  </a:lnTo>
                  <a:lnTo>
                    <a:pt x="40" y="453"/>
                  </a:lnTo>
                  <a:lnTo>
                    <a:pt x="32" y="456"/>
                  </a:lnTo>
                  <a:lnTo>
                    <a:pt x="19" y="453"/>
                  </a:lnTo>
                  <a:lnTo>
                    <a:pt x="10" y="452"/>
                  </a:lnTo>
                  <a:lnTo>
                    <a:pt x="3" y="453"/>
                  </a:lnTo>
                  <a:lnTo>
                    <a:pt x="1" y="458"/>
                  </a:lnTo>
                  <a:lnTo>
                    <a:pt x="1" y="473"/>
                  </a:lnTo>
                  <a:lnTo>
                    <a:pt x="3" y="485"/>
                  </a:lnTo>
                  <a:lnTo>
                    <a:pt x="1" y="491"/>
                  </a:lnTo>
                  <a:lnTo>
                    <a:pt x="0" y="496"/>
                  </a:lnTo>
                  <a:lnTo>
                    <a:pt x="1" y="501"/>
                  </a:lnTo>
                  <a:lnTo>
                    <a:pt x="9" y="507"/>
                  </a:lnTo>
                  <a:lnTo>
                    <a:pt x="26" y="518"/>
                  </a:lnTo>
                  <a:lnTo>
                    <a:pt x="32" y="524"/>
                  </a:lnTo>
                  <a:lnTo>
                    <a:pt x="39" y="529"/>
                  </a:lnTo>
                  <a:lnTo>
                    <a:pt x="39" y="536"/>
                  </a:lnTo>
                  <a:lnTo>
                    <a:pt x="39" y="545"/>
                  </a:lnTo>
                  <a:lnTo>
                    <a:pt x="42" y="550"/>
                  </a:lnTo>
                  <a:lnTo>
                    <a:pt x="47" y="559"/>
                  </a:lnTo>
                  <a:lnTo>
                    <a:pt x="51" y="573"/>
                  </a:lnTo>
                  <a:lnTo>
                    <a:pt x="64" y="580"/>
                  </a:lnTo>
                  <a:lnTo>
                    <a:pt x="69" y="580"/>
                  </a:lnTo>
                  <a:lnTo>
                    <a:pt x="75" y="580"/>
                  </a:lnTo>
                  <a:lnTo>
                    <a:pt x="81" y="580"/>
                  </a:lnTo>
                  <a:lnTo>
                    <a:pt x="84" y="574"/>
                  </a:lnTo>
                  <a:lnTo>
                    <a:pt x="85" y="566"/>
                  </a:lnTo>
                  <a:lnTo>
                    <a:pt x="92" y="556"/>
                  </a:lnTo>
                  <a:lnTo>
                    <a:pt x="92" y="546"/>
                  </a:lnTo>
                  <a:lnTo>
                    <a:pt x="94" y="542"/>
                  </a:lnTo>
                  <a:lnTo>
                    <a:pt x="98" y="539"/>
                  </a:lnTo>
                  <a:lnTo>
                    <a:pt x="105" y="539"/>
                  </a:lnTo>
                  <a:lnTo>
                    <a:pt x="117" y="528"/>
                  </a:lnTo>
                  <a:lnTo>
                    <a:pt x="128" y="515"/>
                  </a:lnTo>
                  <a:lnTo>
                    <a:pt x="139" y="507"/>
                  </a:lnTo>
                  <a:lnTo>
                    <a:pt x="148" y="501"/>
                  </a:lnTo>
                  <a:lnTo>
                    <a:pt x="153" y="486"/>
                  </a:lnTo>
                  <a:lnTo>
                    <a:pt x="153" y="471"/>
                  </a:lnTo>
                  <a:lnTo>
                    <a:pt x="150" y="464"/>
                  </a:lnTo>
                  <a:lnTo>
                    <a:pt x="146" y="458"/>
                  </a:lnTo>
                  <a:lnTo>
                    <a:pt x="139" y="439"/>
                  </a:lnTo>
                  <a:lnTo>
                    <a:pt x="132" y="428"/>
                  </a:lnTo>
                  <a:lnTo>
                    <a:pt x="132" y="421"/>
                  </a:lnTo>
                  <a:lnTo>
                    <a:pt x="131" y="406"/>
                  </a:lnTo>
                  <a:lnTo>
                    <a:pt x="126" y="394"/>
                  </a:lnTo>
                  <a:lnTo>
                    <a:pt x="118" y="386"/>
                  </a:lnTo>
                  <a:lnTo>
                    <a:pt x="113" y="383"/>
                  </a:lnTo>
                  <a:lnTo>
                    <a:pt x="121" y="379"/>
                  </a:lnTo>
                  <a:lnTo>
                    <a:pt x="139" y="383"/>
                  </a:lnTo>
                  <a:lnTo>
                    <a:pt x="151" y="391"/>
                  </a:lnTo>
                  <a:lnTo>
                    <a:pt x="164" y="401"/>
                  </a:lnTo>
                  <a:lnTo>
                    <a:pt x="184" y="405"/>
                  </a:lnTo>
                  <a:lnTo>
                    <a:pt x="190" y="402"/>
                  </a:lnTo>
                  <a:lnTo>
                    <a:pt x="190" y="391"/>
                  </a:lnTo>
                  <a:lnTo>
                    <a:pt x="184" y="389"/>
                  </a:lnTo>
                  <a:lnTo>
                    <a:pt x="176" y="389"/>
                  </a:lnTo>
                  <a:lnTo>
                    <a:pt x="164" y="386"/>
                  </a:lnTo>
                  <a:lnTo>
                    <a:pt x="160" y="380"/>
                  </a:lnTo>
                  <a:lnTo>
                    <a:pt x="160" y="371"/>
                  </a:lnTo>
                  <a:lnTo>
                    <a:pt x="161" y="363"/>
                  </a:lnTo>
                  <a:lnTo>
                    <a:pt x="163" y="356"/>
                  </a:lnTo>
                  <a:lnTo>
                    <a:pt x="160" y="348"/>
                  </a:lnTo>
                  <a:lnTo>
                    <a:pt x="156" y="342"/>
                  </a:lnTo>
                  <a:lnTo>
                    <a:pt x="153" y="328"/>
                  </a:lnTo>
                  <a:lnTo>
                    <a:pt x="163" y="324"/>
                  </a:lnTo>
                  <a:lnTo>
                    <a:pt x="180" y="302"/>
                  </a:lnTo>
                  <a:lnTo>
                    <a:pt x="184" y="291"/>
                  </a:lnTo>
                  <a:lnTo>
                    <a:pt x="200" y="289"/>
                  </a:lnTo>
                  <a:lnTo>
                    <a:pt x="213" y="293"/>
                  </a:lnTo>
                  <a:lnTo>
                    <a:pt x="225" y="294"/>
                  </a:lnTo>
                  <a:lnTo>
                    <a:pt x="232" y="285"/>
                  </a:lnTo>
                  <a:lnTo>
                    <a:pt x="238" y="271"/>
                  </a:lnTo>
                  <a:lnTo>
                    <a:pt x="240" y="253"/>
                  </a:lnTo>
                  <a:lnTo>
                    <a:pt x="246" y="239"/>
                  </a:lnTo>
                  <a:lnTo>
                    <a:pt x="251" y="236"/>
                  </a:lnTo>
                  <a:lnTo>
                    <a:pt x="259" y="232"/>
                  </a:lnTo>
                  <a:lnTo>
                    <a:pt x="265" y="221"/>
                  </a:lnTo>
                  <a:lnTo>
                    <a:pt x="265" y="212"/>
                  </a:lnTo>
                  <a:lnTo>
                    <a:pt x="268" y="205"/>
                  </a:lnTo>
                  <a:lnTo>
                    <a:pt x="276" y="202"/>
                  </a:lnTo>
                  <a:lnTo>
                    <a:pt x="277" y="197"/>
                  </a:lnTo>
                  <a:lnTo>
                    <a:pt x="278" y="191"/>
                  </a:lnTo>
                  <a:lnTo>
                    <a:pt x="282" y="189"/>
                  </a:lnTo>
                  <a:lnTo>
                    <a:pt x="289" y="186"/>
                  </a:lnTo>
                  <a:lnTo>
                    <a:pt x="293" y="177"/>
                  </a:lnTo>
                  <a:lnTo>
                    <a:pt x="299" y="175"/>
                  </a:lnTo>
                  <a:lnTo>
                    <a:pt x="298" y="170"/>
                  </a:lnTo>
                  <a:lnTo>
                    <a:pt x="294" y="164"/>
                  </a:lnTo>
                  <a:lnTo>
                    <a:pt x="297" y="155"/>
                  </a:lnTo>
                  <a:lnTo>
                    <a:pt x="301" y="154"/>
                  </a:lnTo>
                  <a:lnTo>
                    <a:pt x="309" y="155"/>
                  </a:lnTo>
                  <a:lnTo>
                    <a:pt x="311" y="153"/>
                  </a:lnTo>
                  <a:lnTo>
                    <a:pt x="314" y="142"/>
                  </a:lnTo>
                  <a:lnTo>
                    <a:pt x="309" y="128"/>
                  </a:lnTo>
                  <a:lnTo>
                    <a:pt x="300" y="119"/>
                  </a:lnTo>
                  <a:lnTo>
                    <a:pt x="294" y="112"/>
                  </a:lnTo>
                  <a:lnTo>
                    <a:pt x="294" y="110"/>
                  </a:lnTo>
                  <a:lnTo>
                    <a:pt x="294" y="107"/>
                  </a:lnTo>
                  <a:lnTo>
                    <a:pt x="297" y="93"/>
                  </a:lnTo>
                  <a:lnTo>
                    <a:pt x="294" y="80"/>
                  </a:lnTo>
                  <a:lnTo>
                    <a:pt x="286" y="74"/>
                  </a:lnTo>
                  <a:lnTo>
                    <a:pt x="277" y="73"/>
                  </a:lnTo>
                  <a:lnTo>
                    <a:pt x="269" y="71"/>
                  </a:lnTo>
                  <a:lnTo>
                    <a:pt x="263" y="64"/>
                  </a:lnTo>
                  <a:lnTo>
                    <a:pt x="259" y="53"/>
                  </a:lnTo>
                  <a:lnTo>
                    <a:pt x="255" y="48"/>
                  </a:lnTo>
                  <a:lnTo>
                    <a:pt x="252" y="42"/>
                  </a:lnTo>
                  <a:lnTo>
                    <a:pt x="250" y="35"/>
                  </a:lnTo>
                  <a:lnTo>
                    <a:pt x="240" y="32"/>
                  </a:lnTo>
                  <a:lnTo>
                    <a:pt x="232" y="38"/>
                  </a:lnTo>
                  <a:lnTo>
                    <a:pt x="226" y="45"/>
                  </a:lnTo>
                  <a:lnTo>
                    <a:pt x="214" y="48"/>
                  </a:lnTo>
                  <a:lnTo>
                    <a:pt x="200" y="45"/>
                  </a:lnTo>
                  <a:lnTo>
                    <a:pt x="193" y="28"/>
                  </a:lnTo>
                  <a:lnTo>
                    <a:pt x="190" y="18"/>
                  </a:lnTo>
                  <a:lnTo>
                    <a:pt x="192" y="8"/>
                  </a:lnTo>
                  <a:lnTo>
                    <a:pt x="193" y="0"/>
                  </a:lnTo>
                  <a:lnTo>
                    <a:pt x="187" y="20"/>
                  </a:lnTo>
                  <a:lnTo>
                    <a:pt x="187" y="29"/>
                  </a:lnTo>
                  <a:lnTo>
                    <a:pt x="187" y="32"/>
                  </a:lnTo>
                  <a:lnTo>
                    <a:pt x="179" y="39"/>
                  </a:lnTo>
                  <a:lnTo>
                    <a:pt x="172" y="50"/>
                  </a:lnTo>
                  <a:lnTo>
                    <a:pt x="163" y="54"/>
                  </a:lnTo>
                  <a:lnTo>
                    <a:pt x="158" y="59"/>
                  </a:lnTo>
                  <a:lnTo>
                    <a:pt x="149" y="62"/>
                  </a:lnTo>
                  <a:lnTo>
                    <a:pt x="143" y="66"/>
                  </a:lnTo>
                  <a:lnTo>
                    <a:pt x="139" y="71"/>
                  </a:lnTo>
                  <a:lnTo>
                    <a:pt x="134" y="69"/>
                  </a:lnTo>
                  <a:lnTo>
                    <a:pt x="125" y="75"/>
                  </a:lnTo>
                  <a:lnTo>
                    <a:pt x="112" y="75"/>
                  </a:lnTo>
                  <a:lnTo>
                    <a:pt x="104" y="77"/>
                  </a:lnTo>
                  <a:lnTo>
                    <a:pt x="100" y="78"/>
                  </a:lnTo>
                  <a:lnTo>
                    <a:pt x="91" y="78"/>
                  </a:lnTo>
                  <a:lnTo>
                    <a:pt x="83" y="81"/>
                  </a:lnTo>
                  <a:lnTo>
                    <a:pt x="76" y="81"/>
                  </a:lnTo>
                  <a:lnTo>
                    <a:pt x="59" y="83"/>
                  </a:lnTo>
                  <a:lnTo>
                    <a:pt x="55" y="83"/>
                  </a:lnTo>
                  <a:lnTo>
                    <a:pt x="65" y="81"/>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7" name="Freeform 25"/>
            <p:cNvSpPr>
              <a:spLocks/>
            </p:cNvSpPr>
            <p:nvPr/>
          </p:nvSpPr>
          <p:spPr bwMode="auto">
            <a:xfrm>
              <a:off x="3270250" y="2433656"/>
              <a:ext cx="1044575" cy="1027136"/>
            </a:xfrm>
            <a:custGeom>
              <a:avLst/>
              <a:gdLst>
                <a:gd name="T0" fmla="*/ 2147483647 w 658"/>
                <a:gd name="T1" fmla="*/ 2147483647 h 647"/>
                <a:gd name="T2" fmla="*/ 2147483647 w 658"/>
                <a:gd name="T3" fmla="*/ 2147483647 h 647"/>
                <a:gd name="T4" fmla="*/ 2147483647 w 658"/>
                <a:gd name="T5" fmla="*/ 2147483647 h 647"/>
                <a:gd name="T6" fmla="*/ 2147483647 w 658"/>
                <a:gd name="T7" fmla="*/ 2147483647 h 647"/>
                <a:gd name="T8" fmla="*/ 2147483647 w 658"/>
                <a:gd name="T9" fmla="*/ 2147483647 h 647"/>
                <a:gd name="T10" fmla="*/ 2147483647 w 658"/>
                <a:gd name="T11" fmla="*/ 2147483647 h 647"/>
                <a:gd name="T12" fmla="*/ 2147483647 w 658"/>
                <a:gd name="T13" fmla="*/ 2147483647 h 647"/>
                <a:gd name="T14" fmla="*/ 2147483647 w 658"/>
                <a:gd name="T15" fmla="*/ 2147483647 h 647"/>
                <a:gd name="T16" fmla="*/ 2147483647 w 658"/>
                <a:gd name="T17" fmla="*/ 2147483647 h 647"/>
                <a:gd name="T18" fmla="*/ 2147483647 w 658"/>
                <a:gd name="T19" fmla="*/ 2147483647 h 647"/>
                <a:gd name="T20" fmla="*/ 2147483647 w 658"/>
                <a:gd name="T21" fmla="*/ 2147483647 h 647"/>
                <a:gd name="T22" fmla="*/ 2147483647 w 658"/>
                <a:gd name="T23" fmla="*/ 2147483647 h 647"/>
                <a:gd name="T24" fmla="*/ 2147483647 w 658"/>
                <a:gd name="T25" fmla="*/ 2147483647 h 647"/>
                <a:gd name="T26" fmla="*/ 2147483647 w 658"/>
                <a:gd name="T27" fmla="*/ 2147483647 h 647"/>
                <a:gd name="T28" fmla="*/ 2147483647 w 658"/>
                <a:gd name="T29" fmla="*/ 2147483647 h 647"/>
                <a:gd name="T30" fmla="*/ 2147483647 w 658"/>
                <a:gd name="T31" fmla="*/ 2147483647 h 647"/>
                <a:gd name="T32" fmla="*/ 2147483647 w 658"/>
                <a:gd name="T33" fmla="*/ 2147483647 h 647"/>
                <a:gd name="T34" fmla="*/ 2147483647 w 658"/>
                <a:gd name="T35" fmla="*/ 2147483647 h 647"/>
                <a:gd name="T36" fmla="*/ 2147483647 w 658"/>
                <a:gd name="T37" fmla="*/ 2147483647 h 647"/>
                <a:gd name="T38" fmla="*/ 2147483647 w 658"/>
                <a:gd name="T39" fmla="*/ 2147483647 h 647"/>
                <a:gd name="T40" fmla="*/ 2147483647 w 658"/>
                <a:gd name="T41" fmla="*/ 2147483647 h 647"/>
                <a:gd name="T42" fmla="*/ 2147483647 w 658"/>
                <a:gd name="T43" fmla="*/ 2147483647 h 647"/>
                <a:gd name="T44" fmla="*/ 2147483647 w 658"/>
                <a:gd name="T45" fmla="*/ 2147483647 h 647"/>
                <a:gd name="T46" fmla="*/ 2147483647 w 658"/>
                <a:gd name="T47" fmla="*/ 2147483647 h 647"/>
                <a:gd name="T48" fmla="*/ 2147483647 w 658"/>
                <a:gd name="T49" fmla="*/ 2147483647 h 647"/>
                <a:gd name="T50" fmla="*/ 2147483647 w 658"/>
                <a:gd name="T51" fmla="*/ 2147483647 h 647"/>
                <a:gd name="T52" fmla="*/ 2147483647 w 658"/>
                <a:gd name="T53" fmla="*/ 2147483647 h 647"/>
                <a:gd name="T54" fmla="*/ 2147483647 w 658"/>
                <a:gd name="T55" fmla="*/ 2147483647 h 647"/>
                <a:gd name="T56" fmla="*/ 2147483647 w 658"/>
                <a:gd name="T57" fmla="*/ 2147483647 h 647"/>
                <a:gd name="T58" fmla="*/ 2147483647 w 658"/>
                <a:gd name="T59" fmla="*/ 2147483647 h 647"/>
                <a:gd name="T60" fmla="*/ 2147483647 w 658"/>
                <a:gd name="T61" fmla="*/ 2147483647 h 647"/>
                <a:gd name="T62" fmla="*/ 2147483647 w 658"/>
                <a:gd name="T63" fmla="*/ 2147483647 h 647"/>
                <a:gd name="T64" fmla="*/ 2147483647 w 658"/>
                <a:gd name="T65" fmla="*/ 2147483647 h 647"/>
                <a:gd name="T66" fmla="*/ 2147483647 w 658"/>
                <a:gd name="T67" fmla="*/ 2147483647 h 647"/>
                <a:gd name="T68" fmla="*/ 2147483647 w 658"/>
                <a:gd name="T69" fmla="*/ 2147483647 h 647"/>
                <a:gd name="T70" fmla="*/ 2147483647 w 658"/>
                <a:gd name="T71" fmla="*/ 2147483647 h 647"/>
                <a:gd name="T72" fmla="*/ 2147483647 w 658"/>
                <a:gd name="T73" fmla="*/ 2147483647 h 647"/>
                <a:gd name="T74" fmla="*/ 2147483647 w 658"/>
                <a:gd name="T75" fmla="*/ 2147483647 h 647"/>
                <a:gd name="T76" fmla="*/ 2147483647 w 658"/>
                <a:gd name="T77" fmla="*/ 2147483647 h 647"/>
                <a:gd name="T78" fmla="*/ 2147483647 w 658"/>
                <a:gd name="T79" fmla="*/ 2147483647 h 647"/>
                <a:gd name="T80" fmla="*/ 2147483647 w 658"/>
                <a:gd name="T81" fmla="*/ 2147483647 h 647"/>
                <a:gd name="T82" fmla="*/ 2147483647 w 658"/>
                <a:gd name="T83" fmla="*/ 2147483647 h 647"/>
                <a:gd name="T84" fmla="*/ 2147483647 w 658"/>
                <a:gd name="T85" fmla="*/ 2147483647 h 647"/>
                <a:gd name="T86" fmla="*/ 2147483647 w 658"/>
                <a:gd name="T87" fmla="*/ 2147483647 h 647"/>
                <a:gd name="T88" fmla="*/ 2147483647 w 658"/>
                <a:gd name="T89" fmla="*/ 2147483647 h 647"/>
                <a:gd name="T90" fmla="*/ 2147483647 w 658"/>
                <a:gd name="T91" fmla="*/ 2147483647 h 647"/>
                <a:gd name="T92" fmla="*/ 2147483647 w 658"/>
                <a:gd name="T93" fmla="*/ 2147483647 h 647"/>
                <a:gd name="T94" fmla="*/ 2147483647 w 658"/>
                <a:gd name="T95" fmla="*/ 2147483647 h 647"/>
                <a:gd name="T96" fmla="*/ 2147483647 w 658"/>
                <a:gd name="T97" fmla="*/ 2147483647 h 647"/>
                <a:gd name="T98" fmla="*/ 2147483647 w 658"/>
                <a:gd name="T99" fmla="*/ 2147483647 h 647"/>
                <a:gd name="T100" fmla="*/ 2147483647 w 658"/>
                <a:gd name="T101" fmla="*/ 2147483647 h 647"/>
                <a:gd name="T102" fmla="*/ 2147483647 w 658"/>
                <a:gd name="T103" fmla="*/ 2147483647 h 647"/>
                <a:gd name="T104" fmla="*/ 2147483647 w 658"/>
                <a:gd name="T105" fmla="*/ 2147483647 h 647"/>
                <a:gd name="T106" fmla="*/ 2147483647 w 658"/>
                <a:gd name="T107" fmla="*/ 2147483647 h 647"/>
                <a:gd name="T108" fmla="*/ 2147483647 w 658"/>
                <a:gd name="T109" fmla="*/ 2147483647 h 647"/>
                <a:gd name="T110" fmla="*/ 2147483647 w 658"/>
                <a:gd name="T111" fmla="*/ 2147483647 h 647"/>
                <a:gd name="T112" fmla="*/ 2147483647 w 658"/>
                <a:gd name="T113" fmla="*/ 2147483647 h 647"/>
                <a:gd name="T114" fmla="*/ 2147483647 w 658"/>
                <a:gd name="T115" fmla="*/ 2147483647 h 64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58"/>
                <a:gd name="T175" fmla="*/ 0 h 647"/>
                <a:gd name="T176" fmla="*/ 658 w 658"/>
                <a:gd name="T177" fmla="*/ 647 h 647"/>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58" h="647">
                  <a:moveTo>
                    <a:pt x="356" y="6"/>
                  </a:moveTo>
                  <a:lnTo>
                    <a:pt x="359" y="16"/>
                  </a:lnTo>
                  <a:lnTo>
                    <a:pt x="359" y="25"/>
                  </a:lnTo>
                  <a:lnTo>
                    <a:pt x="362" y="32"/>
                  </a:lnTo>
                  <a:lnTo>
                    <a:pt x="371" y="34"/>
                  </a:lnTo>
                  <a:lnTo>
                    <a:pt x="383" y="34"/>
                  </a:lnTo>
                  <a:lnTo>
                    <a:pt x="394" y="39"/>
                  </a:lnTo>
                  <a:lnTo>
                    <a:pt x="403" y="45"/>
                  </a:lnTo>
                  <a:lnTo>
                    <a:pt x="413" y="47"/>
                  </a:lnTo>
                  <a:lnTo>
                    <a:pt x="413" y="58"/>
                  </a:lnTo>
                  <a:lnTo>
                    <a:pt x="411" y="73"/>
                  </a:lnTo>
                  <a:lnTo>
                    <a:pt x="419" y="86"/>
                  </a:lnTo>
                  <a:lnTo>
                    <a:pt x="433" y="97"/>
                  </a:lnTo>
                  <a:lnTo>
                    <a:pt x="440" y="104"/>
                  </a:lnTo>
                  <a:lnTo>
                    <a:pt x="445" y="111"/>
                  </a:lnTo>
                  <a:lnTo>
                    <a:pt x="445" y="120"/>
                  </a:lnTo>
                  <a:lnTo>
                    <a:pt x="446" y="130"/>
                  </a:lnTo>
                  <a:lnTo>
                    <a:pt x="454" y="141"/>
                  </a:lnTo>
                  <a:lnTo>
                    <a:pt x="466" y="149"/>
                  </a:lnTo>
                  <a:lnTo>
                    <a:pt x="474" y="156"/>
                  </a:lnTo>
                  <a:lnTo>
                    <a:pt x="482" y="160"/>
                  </a:lnTo>
                  <a:lnTo>
                    <a:pt x="485" y="168"/>
                  </a:lnTo>
                  <a:lnTo>
                    <a:pt x="486" y="177"/>
                  </a:lnTo>
                  <a:lnTo>
                    <a:pt x="490" y="193"/>
                  </a:lnTo>
                  <a:lnTo>
                    <a:pt x="495" y="201"/>
                  </a:lnTo>
                  <a:lnTo>
                    <a:pt x="502" y="208"/>
                  </a:lnTo>
                  <a:lnTo>
                    <a:pt x="503" y="217"/>
                  </a:lnTo>
                  <a:lnTo>
                    <a:pt x="504" y="220"/>
                  </a:lnTo>
                  <a:lnTo>
                    <a:pt x="516" y="222"/>
                  </a:lnTo>
                  <a:lnTo>
                    <a:pt x="527" y="217"/>
                  </a:lnTo>
                  <a:lnTo>
                    <a:pt x="527" y="208"/>
                  </a:lnTo>
                  <a:lnTo>
                    <a:pt x="533" y="207"/>
                  </a:lnTo>
                  <a:lnTo>
                    <a:pt x="543" y="208"/>
                  </a:lnTo>
                  <a:lnTo>
                    <a:pt x="561" y="214"/>
                  </a:lnTo>
                  <a:lnTo>
                    <a:pt x="569" y="212"/>
                  </a:lnTo>
                  <a:lnTo>
                    <a:pt x="575" y="214"/>
                  </a:lnTo>
                  <a:lnTo>
                    <a:pt x="586" y="225"/>
                  </a:lnTo>
                  <a:lnTo>
                    <a:pt x="587" y="232"/>
                  </a:lnTo>
                  <a:lnTo>
                    <a:pt x="589" y="238"/>
                  </a:lnTo>
                  <a:lnTo>
                    <a:pt x="593" y="241"/>
                  </a:lnTo>
                  <a:lnTo>
                    <a:pt x="599" y="243"/>
                  </a:lnTo>
                  <a:lnTo>
                    <a:pt x="600" y="255"/>
                  </a:lnTo>
                  <a:lnTo>
                    <a:pt x="603" y="266"/>
                  </a:lnTo>
                  <a:lnTo>
                    <a:pt x="615" y="268"/>
                  </a:lnTo>
                  <a:lnTo>
                    <a:pt x="627" y="270"/>
                  </a:lnTo>
                  <a:lnTo>
                    <a:pt x="631" y="278"/>
                  </a:lnTo>
                  <a:lnTo>
                    <a:pt x="629" y="288"/>
                  </a:lnTo>
                  <a:lnTo>
                    <a:pt x="625" y="299"/>
                  </a:lnTo>
                  <a:lnTo>
                    <a:pt x="624" y="307"/>
                  </a:lnTo>
                  <a:lnTo>
                    <a:pt x="631" y="310"/>
                  </a:lnTo>
                  <a:lnTo>
                    <a:pt x="640" y="314"/>
                  </a:lnTo>
                  <a:lnTo>
                    <a:pt x="652" y="321"/>
                  </a:lnTo>
                  <a:lnTo>
                    <a:pt x="657" y="329"/>
                  </a:lnTo>
                  <a:lnTo>
                    <a:pt x="652" y="339"/>
                  </a:lnTo>
                  <a:lnTo>
                    <a:pt x="635" y="349"/>
                  </a:lnTo>
                  <a:lnTo>
                    <a:pt x="607" y="369"/>
                  </a:lnTo>
                  <a:lnTo>
                    <a:pt x="599" y="373"/>
                  </a:lnTo>
                  <a:lnTo>
                    <a:pt x="589" y="372"/>
                  </a:lnTo>
                  <a:lnTo>
                    <a:pt x="579" y="373"/>
                  </a:lnTo>
                  <a:lnTo>
                    <a:pt x="566" y="380"/>
                  </a:lnTo>
                  <a:lnTo>
                    <a:pt x="556" y="393"/>
                  </a:lnTo>
                  <a:lnTo>
                    <a:pt x="545" y="404"/>
                  </a:lnTo>
                  <a:lnTo>
                    <a:pt x="535" y="416"/>
                  </a:lnTo>
                  <a:lnTo>
                    <a:pt x="528" y="420"/>
                  </a:lnTo>
                  <a:lnTo>
                    <a:pt x="532" y="432"/>
                  </a:lnTo>
                  <a:lnTo>
                    <a:pt x="545" y="445"/>
                  </a:lnTo>
                  <a:lnTo>
                    <a:pt x="553" y="456"/>
                  </a:lnTo>
                  <a:lnTo>
                    <a:pt x="565" y="460"/>
                  </a:lnTo>
                  <a:lnTo>
                    <a:pt x="573" y="460"/>
                  </a:lnTo>
                  <a:lnTo>
                    <a:pt x="578" y="456"/>
                  </a:lnTo>
                  <a:lnTo>
                    <a:pt x="591" y="452"/>
                  </a:lnTo>
                  <a:lnTo>
                    <a:pt x="596" y="460"/>
                  </a:lnTo>
                  <a:lnTo>
                    <a:pt x="596" y="469"/>
                  </a:lnTo>
                  <a:lnTo>
                    <a:pt x="590" y="473"/>
                  </a:lnTo>
                  <a:lnTo>
                    <a:pt x="578" y="474"/>
                  </a:lnTo>
                  <a:lnTo>
                    <a:pt x="569" y="476"/>
                  </a:lnTo>
                  <a:lnTo>
                    <a:pt x="565" y="480"/>
                  </a:lnTo>
                  <a:lnTo>
                    <a:pt x="567" y="490"/>
                  </a:lnTo>
                  <a:lnTo>
                    <a:pt x="567" y="509"/>
                  </a:lnTo>
                  <a:lnTo>
                    <a:pt x="569" y="521"/>
                  </a:lnTo>
                  <a:lnTo>
                    <a:pt x="569" y="525"/>
                  </a:lnTo>
                  <a:lnTo>
                    <a:pt x="562" y="528"/>
                  </a:lnTo>
                  <a:lnTo>
                    <a:pt x="556" y="531"/>
                  </a:lnTo>
                  <a:lnTo>
                    <a:pt x="557" y="540"/>
                  </a:lnTo>
                  <a:lnTo>
                    <a:pt x="561" y="550"/>
                  </a:lnTo>
                  <a:lnTo>
                    <a:pt x="553" y="561"/>
                  </a:lnTo>
                  <a:lnTo>
                    <a:pt x="544" y="561"/>
                  </a:lnTo>
                  <a:lnTo>
                    <a:pt x="537" y="557"/>
                  </a:lnTo>
                  <a:lnTo>
                    <a:pt x="509" y="547"/>
                  </a:lnTo>
                  <a:lnTo>
                    <a:pt x="503" y="545"/>
                  </a:lnTo>
                  <a:lnTo>
                    <a:pt x="498" y="556"/>
                  </a:lnTo>
                  <a:lnTo>
                    <a:pt x="494" y="571"/>
                  </a:lnTo>
                  <a:lnTo>
                    <a:pt x="486" y="580"/>
                  </a:lnTo>
                  <a:lnTo>
                    <a:pt x="474" y="584"/>
                  </a:lnTo>
                  <a:lnTo>
                    <a:pt x="466" y="587"/>
                  </a:lnTo>
                  <a:lnTo>
                    <a:pt x="458" y="587"/>
                  </a:lnTo>
                  <a:lnTo>
                    <a:pt x="446" y="577"/>
                  </a:lnTo>
                  <a:lnTo>
                    <a:pt x="449" y="568"/>
                  </a:lnTo>
                  <a:lnTo>
                    <a:pt x="456" y="567"/>
                  </a:lnTo>
                  <a:lnTo>
                    <a:pt x="464" y="566"/>
                  </a:lnTo>
                  <a:lnTo>
                    <a:pt x="471" y="552"/>
                  </a:lnTo>
                  <a:lnTo>
                    <a:pt x="474" y="542"/>
                  </a:lnTo>
                  <a:lnTo>
                    <a:pt x="477" y="533"/>
                  </a:lnTo>
                  <a:lnTo>
                    <a:pt x="483" y="531"/>
                  </a:lnTo>
                  <a:lnTo>
                    <a:pt x="487" y="528"/>
                  </a:lnTo>
                  <a:lnTo>
                    <a:pt x="484" y="511"/>
                  </a:lnTo>
                  <a:lnTo>
                    <a:pt x="474" y="498"/>
                  </a:lnTo>
                  <a:lnTo>
                    <a:pt x="465" y="495"/>
                  </a:lnTo>
                  <a:lnTo>
                    <a:pt x="454" y="498"/>
                  </a:lnTo>
                  <a:lnTo>
                    <a:pt x="438" y="500"/>
                  </a:lnTo>
                  <a:lnTo>
                    <a:pt x="430" y="498"/>
                  </a:lnTo>
                  <a:lnTo>
                    <a:pt x="433" y="488"/>
                  </a:lnTo>
                  <a:lnTo>
                    <a:pt x="436" y="480"/>
                  </a:lnTo>
                  <a:lnTo>
                    <a:pt x="436" y="474"/>
                  </a:lnTo>
                  <a:lnTo>
                    <a:pt x="425" y="473"/>
                  </a:lnTo>
                  <a:lnTo>
                    <a:pt x="412" y="473"/>
                  </a:lnTo>
                  <a:lnTo>
                    <a:pt x="403" y="480"/>
                  </a:lnTo>
                  <a:lnTo>
                    <a:pt x="403" y="495"/>
                  </a:lnTo>
                  <a:lnTo>
                    <a:pt x="413" y="504"/>
                  </a:lnTo>
                  <a:lnTo>
                    <a:pt x="420" y="509"/>
                  </a:lnTo>
                  <a:lnTo>
                    <a:pt x="411" y="508"/>
                  </a:lnTo>
                  <a:lnTo>
                    <a:pt x="398" y="509"/>
                  </a:lnTo>
                  <a:lnTo>
                    <a:pt x="396" y="522"/>
                  </a:lnTo>
                  <a:lnTo>
                    <a:pt x="399" y="531"/>
                  </a:lnTo>
                  <a:lnTo>
                    <a:pt x="403" y="541"/>
                  </a:lnTo>
                  <a:lnTo>
                    <a:pt x="403" y="553"/>
                  </a:lnTo>
                  <a:lnTo>
                    <a:pt x="403" y="566"/>
                  </a:lnTo>
                  <a:lnTo>
                    <a:pt x="404" y="580"/>
                  </a:lnTo>
                  <a:lnTo>
                    <a:pt x="404" y="593"/>
                  </a:lnTo>
                  <a:lnTo>
                    <a:pt x="394" y="604"/>
                  </a:lnTo>
                  <a:lnTo>
                    <a:pt x="383" y="616"/>
                  </a:lnTo>
                  <a:lnTo>
                    <a:pt x="382" y="632"/>
                  </a:lnTo>
                  <a:lnTo>
                    <a:pt x="379" y="643"/>
                  </a:lnTo>
                  <a:lnTo>
                    <a:pt x="367" y="646"/>
                  </a:lnTo>
                  <a:lnTo>
                    <a:pt x="354" y="642"/>
                  </a:lnTo>
                  <a:lnTo>
                    <a:pt x="341" y="633"/>
                  </a:lnTo>
                  <a:lnTo>
                    <a:pt x="332" y="625"/>
                  </a:lnTo>
                  <a:lnTo>
                    <a:pt x="316" y="607"/>
                  </a:lnTo>
                  <a:lnTo>
                    <a:pt x="308" y="598"/>
                  </a:lnTo>
                  <a:lnTo>
                    <a:pt x="301" y="593"/>
                  </a:lnTo>
                  <a:lnTo>
                    <a:pt x="298" y="588"/>
                  </a:lnTo>
                  <a:lnTo>
                    <a:pt x="301" y="583"/>
                  </a:lnTo>
                  <a:lnTo>
                    <a:pt x="304" y="580"/>
                  </a:lnTo>
                  <a:lnTo>
                    <a:pt x="296" y="580"/>
                  </a:lnTo>
                  <a:lnTo>
                    <a:pt x="285" y="580"/>
                  </a:lnTo>
                  <a:lnTo>
                    <a:pt x="283" y="571"/>
                  </a:lnTo>
                  <a:lnTo>
                    <a:pt x="286" y="563"/>
                  </a:lnTo>
                  <a:lnTo>
                    <a:pt x="288" y="560"/>
                  </a:lnTo>
                  <a:lnTo>
                    <a:pt x="279" y="553"/>
                  </a:lnTo>
                  <a:lnTo>
                    <a:pt x="265" y="547"/>
                  </a:lnTo>
                  <a:lnTo>
                    <a:pt x="257" y="539"/>
                  </a:lnTo>
                  <a:lnTo>
                    <a:pt x="257" y="530"/>
                  </a:lnTo>
                  <a:lnTo>
                    <a:pt x="262" y="526"/>
                  </a:lnTo>
                  <a:lnTo>
                    <a:pt x="265" y="525"/>
                  </a:lnTo>
                  <a:lnTo>
                    <a:pt x="257" y="516"/>
                  </a:lnTo>
                  <a:lnTo>
                    <a:pt x="237" y="511"/>
                  </a:lnTo>
                  <a:lnTo>
                    <a:pt x="224" y="512"/>
                  </a:lnTo>
                  <a:lnTo>
                    <a:pt x="209" y="511"/>
                  </a:lnTo>
                  <a:lnTo>
                    <a:pt x="204" y="504"/>
                  </a:lnTo>
                  <a:lnTo>
                    <a:pt x="200" y="497"/>
                  </a:lnTo>
                  <a:lnTo>
                    <a:pt x="196" y="490"/>
                  </a:lnTo>
                  <a:lnTo>
                    <a:pt x="182" y="484"/>
                  </a:lnTo>
                  <a:lnTo>
                    <a:pt x="161" y="487"/>
                  </a:lnTo>
                  <a:lnTo>
                    <a:pt x="145" y="488"/>
                  </a:lnTo>
                  <a:lnTo>
                    <a:pt x="133" y="490"/>
                  </a:lnTo>
                  <a:lnTo>
                    <a:pt x="124" y="491"/>
                  </a:lnTo>
                  <a:lnTo>
                    <a:pt x="112" y="487"/>
                  </a:lnTo>
                  <a:lnTo>
                    <a:pt x="107" y="478"/>
                  </a:lnTo>
                  <a:lnTo>
                    <a:pt x="105" y="466"/>
                  </a:lnTo>
                  <a:lnTo>
                    <a:pt x="99" y="441"/>
                  </a:lnTo>
                  <a:lnTo>
                    <a:pt x="90" y="418"/>
                  </a:lnTo>
                  <a:lnTo>
                    <a:pt x="88" y="408"/>
                  </a:lnTo>
                  <a:lnTo>
                    <a:pt x="86" y="400"/>
                  </a:lnTo>
                  <a:lnTo>
                    <a:pt x="76" y="390"/>
                  </a:lnTo>
                  <a:lnTo>
                    <a:pt x="70" y="389"/>
                  </a:lnTo>
                  <a:lnTo>
                    <a:pt x="63" y="388"/>
                  </a:lnTo>
                  <a:lnTo>
                    <a:pt x="49" y="374"/>
                  </a:lnTo>
                  <a:lnTo>
                    <a:pt x="50" y="366"/>
                  </a:lnTo>
                  <a:lnTo>
                    <a:pt x="54" y="357"/>
                  </a:lnTo>
                  <a:lnTo>
                    <a:pt x="59" y="345"/>
                  </a:lnTo>
                  <a:lnTo>
                    <a:pt x="63" y="334"/>
                  </a:lnTo>
                  <a:lnTo>
                    <a:pt x="58" y="318"/>
                  </a:lnTo>
                  <a:lnTo>
                    <a:pt x="49" y="310"/>
                  </a:lnTo>
                  <a:lnTo>
                    <a:pt x="42" y="308"/>
                  </a:lnTo>
                  <a:lnTo>
                    <a:pt x="34" y="305"/>
                  </a:lnTo>
                  <a:lnTo>
                    <a:pt x="22" y="300"/>
                  </a:lnTo>
                  <a:lnTo>
                    <a:pt x="11" y="293"/>
                  </a:lnTo>
                  <a:lnTo>
                    <a:pt x="3" y="284"/>
                  </a:lnTo>
                  <a:lnTo>
                    <a:pt x="0" y="280"/>
                  </a:lnTo>
                  <a:lnTo>
                    <a:pt x="0" y="277"/>
                  </a:lnTo>
                  <a:lnTo>
                    <a:pt x="8" y="257"/>
                  </a:lnTo>
                  <a:lnTo>
                    <a:pt x="26" y="241"/>
                  </a:lnTo>
                  <a:lnTo>
                    <a:pt x="36" y="238"/>
                  </a:lnTo>
                  <a:lnTo>
                    <a:pt x="49" y="230"/>
                  </a:lnTo>
                  <a:lnTo>
                    <a:pt x="58" y="222"/>
                  </a:lnTo>
                  <a:lnTo>
                    <a:pt x="61" y="215"/>
                  </a:lnTo>
                  <a:lnTo>
                    <a:pt x="63" y="207"/>
                  </a:lnTo>
                  <a:lnTo>
                    <a:pt x="68" y="195"/>
                  </a:lnTo>
                  <a:lnTo>
                    <a:pt x="78" y="187"/>
                  </a:lnTo>
                  <a:lnTo>
                    <a:pt x="88" y="189"/>
                  </a:lnTo>
                  <a:lnTo>
                    <a:pt x="93" y="195"/>
                  </a:lnTo>
                  <a:lnTo>
                    <a:pt x="99" y="204"/>
                  </a:lnTo>
                  <a:lnTo>
                    <a:pt x="112" y="214"/>
                  </a:lnTo>
                  <a:lnTo>
                    <a:pt x="136" y="215"/>
                  </a:lnTo>
                  <a:lnTo>
                    <a:pt x="146" y="211"/>
                  </a:lnTo>
                  <a:lnTo>
                    <a:pt x="163" y="207"/>
                  </a:lnTo>
                  <a:lnTo>
                    <a:pt x="178" y="205"/>
                  </a:lnTo>
                  <a:lnTo>
                    <a:pt x="188" y="200"/>
                  </a:lnTo>
                  <a:lnTo>
                    <a:pt x="190" y="193"/>
                  </a:lnTo>
                  <a:lnTo>
                    <a:pt x="191" y="187"/>
                  </a:lnTo>
                  <a:lnTo>
                    <a:pt x="200" y="177"/>
                  </a:lnTo>
                  <a:lnTo>
                    <a:pt x="212" y="170"/>
                  </a:lnTo>
                  <a:lnTo>
                    <a:pt x="224" y="160"/>
                  </a:lnTo>
                  <a:lnTo>
                    <a:pt x="232" y="147"/>
                  </a:lnTo>
                  <a:lnTo>
                    <a:pt x="234" y="136"/>
                  </a:lnTo>
                  <a:lnTo>
                    <a:pt x="249" y="125"/>
                  </a:lnTo>
                  <a:lnTo>
                    <a:pt x="258" y="124"/>
                  </a:lnTo>
                  <a:lnTo>
                    <a:pt x="270" y="118"/>
                  </a:lnTo>
                  <a:lnTo>
                    <a:pt x="284" y="110"/>
                  </a:lnTo>
                  <a:lnTo>
                    <a:pt x="295" y="100"/>
                  </a:lnTo>
                  <a:lnTo>
                    <a:pt x="304" y="86"/>
                  </a:lnTo>
                  <a:lnTo>
                    <a:pt x="304" y="74"/>
                  </a:lnTo>
                  <a:lnTo>
                    <a:pt x="304" y="63"/>
                  </a:lnTo>
                  <a:lnTo>
                    <a:pt x="311" y="56"/>
                  </a:lnTo>
                  <a:lnTo>
                    <a:pt x="319" y="49"/>
                  </a:lnTo>
                  <a:lnTo>
                    <a:pt x="320" y="44"/>
                  </a:lnTo>
                  <a:lnTo>
                    <a:pt x="321" y="35"/>
                  </a:lnTo>
                  <a:lnTo>
                    <a:pt x="328" y="25"/>
                  </a:lnTo>
                  <a:lnTo>
                    <a:pt x="334" y="25"/>
                  </a:lnTo>
                  <a:lnTo>
                    <a:pt x="341" y="25"/>
                  </a:lnTo>
                  <a:lnTo>
                    <a:pt x="345" y="18"/>
                  </a:lnTo>
                  <a:lnTo>
                    <a:pt x="349" y="11"/>
                  </a:lnTo>
                  <a:lnTo>
                    <a:pt x="357" y="0"/>
                  </a:lnTo>
                  <a:lnTo>
                    <a:pt x="356" y="6"/>
                  </a:lnTo>
                </a:path>
              </a:pathLst>
            </a:custGeom>
            <a:solidFill>
              <a:srgbClr val="00B05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8" name="Freeform 28"/>
            <p:cNvSpPr>
              <a:spLocks/>
            </p:cNvSpPr>
            <p:nvPr/>
          </p:nvSpPr>
          <p:spPr bwMode="auto">
            <a:xfrm>
              <a:off x="4700588" y="3541758"/>
              <a:ext cx="762000" cy="665178"/>
            </a:xfrm>
            <a:custGeom>
              <a:avLst/>
              <a:gdLst>
                <a:gd name="T0" fmla="*/ 2147483647 w 480"/>
                <a:gd name="T1" fmla="*/ 2147483647 h 419"/>
                <a:gd name="T2" fmla="*/ 2147483647 w 480"/>
                <a:gd name="T3" fmla="*/ 2147483647 h 419"/>
                <a:gd name="T4" fmla="*/ 2147483647 w 480"/>
                <a:gd name="T5" fmla="*/ 2147483647 h 419"/>
                <a:gd name="T6" fmla="*/ 2147483647 w 480"/>
                <a:gd name="T7" fmla="*/ 2147483647 h 419"/>
                <a:gd name="T8" fmla="*/ 2147483647 w 480"/>
                <a:gd name="T9" fmla="*/ 2147483647 h 419"/>
                <a:gd name="T10" fmla="*/ 2147483647 w 480"/>
                <a:gd name="T11" fmla="*/ 2147483647 h 419"/>
                <a:gd name="T12" fmla="*/ 2147483647 w 480"/>
                <a:gd name="T13" fmla="*/ 2147483647 h 419"/>
                <a:gd name="T14" fmla="*/ 2147483647 w 480"/>
                <a:gd name="T15" fmla="*/ 2147483647 h 419"/>
                <a:gd name="T16" fmla="*/ 2147483647 w 480"/>
                <a:gd name="T17" fmla="*/ 2147483647 h 419"/>
                <a:gd name="T18" fmla="*/ 2147483647 w 480"/>
                <a:gd name="T19" fmla="*/ 2147483647 h 419"/>
                <a:gd name="T20" fmla="*/ 2147483647 w 480"/>
                <a:gd name="T21" fmla="*/ 2147483647 h 419"/>
                <a:gd name="T22" fmla="*/ 2147483647 w 480"/>
                <a:gd name="T23" fmla="*/ 2147483647 h 419"/>
                <a:gd name="T24" fmla="*/ 2147483647 w 480"/>
                <a:gd name="T25" fmla="*/ 2147483647 h 419"/>
                <a:gd name="T26" fmla="*/ 2147483647 w 480"/>
                <a:gd name="T27" fmla="*/ 2147483647 h 419"/>
                <a:gd name="T28" fmla="*/ 2147483647 w 480"/>
                <a:gd name="T29" fmla="*/ 2147483647 h 419"/>
                <a:gd name="T30" fmla="*/ 2147483647 w 480"/>
                <a:gd name="T31" fmla="*/ 2147483647 h 419"/>
                <a:gd name="T32" fmla="*/ 2147483647 w 480"/>
                <a:gd name="T33" fmla="*/ 2147483647 h 419"/>
                <a:gd name="T34" fmla="*/ 2147483647 w 480"/>
                <a:gd name="T35" fmla="*/ 2147483647 h 419"/>
                <a:gd name="T36" fmla="*/ 2147483647 w 480"/>
                <a:gd name="T37" fmla="*/ 2147483647 h 419"/>
                <a:gd name="T38" fmla="*/ 2147483647 w 480"/>
                <a:gd name="T39" fmla="*/ 2147483647 h 419"/>
                <a:gd name="T40" fmla="*/ 2147483647 w 480"/>
                <a:gd name="T41" fmla="*/ 2147483647 h 419"/>
                <a:gd name="T42" fmla="*/ 2147483647 w 480"/>
                <a:gd name="T43" fmla="*/ 2147483647 h 419"/>
                <a:gd name="T44" fmla="*/ 2147483647 w 480"/>
                <a:gd name="T45" fmla="*/ 2147483647 h 419"/>
                <a:gd name="T46" fmla="*/ 2147483647 w 480"/>
                <a:gd name="T47" fmla="*/ 2147483647 h 419"/>
                <a:gd name="T48" fmla="*/ 2147483647 w 480"/>
                <a:gd name="T49" fmla="*/ 0 h 419"/>
                <a:gd name="T50" fmla="*/ 2147483647 w 480"/>
                <a:gd name="T51" fmla="*/ 2147483647 h 419"/>
                <a:gd name="T52" fmla="*/ 2147483647 w 480"/>
                <a:gd name="T53" fmla="*/ 2147483647 h 419"/>
                <a:gd name="T54" fmla="*/ 2147483647 w 480"/>
                <a:gd name="T55" fmla="*/ 2147483647 h 419"/>
                <a:gd name="T56" fmla="*/ 2147483647 w 480"/>
                <a:gd name="T57" fmla="*/ 2147483647 h 419"/>
                <a:gd name="T58" fmla="*/ 2147483647 w 480"/>
                <a:gd name="T59" fmla="*/ 2147483647 h 419"/>
                <a:gd name="T60" fmla="*/ 2147483647 w 480"/>
                <a:gd name="T61" fmla="*/ 2147483647 h 419"/>
                <a:gd name="T62" fmla="*/ 2147483647 w 480"/>
                <a:gd name="T63" fmla="*/ 2147483647 h 419"/>
                <a:gd name="T64" fmla="*/ 2147483647 w 480"/>
                <a:gd name="T65" fmla="*/ 2147483647 h 419"/>
                <a:gd name="T66" fmla="*/ 2147483647 w 480"/>
                <a:gd name="T67" fmla="*/ 2147483647 h 419"/>
                <a:gd name="T68" fmla="*/ 2147483647 w 480"/>
                <a:gd name="T69" fmla="*/ 2147483647 h 419"/>
                <a:gd name="T70" fmla="*/ 2147483647 w 480"/>
                <a:gd name="T71" fmla="*/ 2147483647 h 419"/>
                <a:gd name="T72" fmla="*/ 2147483647 w 480"/>
                <a:gd name="T73" fmla="*/ 2147483647 h 419"/>
                <a:gd name="T74" fmla="*/ 2147483647 w 480"/>
                <a:gd name="T75" fmla="*/ 2147483647 h 419"/>
                <a:gd name="T76" fmla="*/ 2147483647 w 480"/>
                <a:gd name="T77" fmla="*/ 2147483647 h 419"/>
                <a:gd name="T78" fmla="*/ 2147483647 w 480"/>
                <a:gd name="T79" fmla="*/ 2147483647 h 419"/>
                <a:gd name="T80" fmla="*/ 2147483647 w 480"/>
                <a:gd name="T81" fmla="*/ 2147483647 h 419"/>
                <a:gd name="T82" fmla="*/ 2147483647 w 480"/>
                <a:gd name="T83" fmla="*/ 2147483647 h 419"/>
                <a:gd name="T84" fmla="*/ 2147483647 w 480"/>
                <a:gd name="T85" fmla="*/ 2147483647 h 419"/>
                <a:gd name="T86" fmla="*/ 2147483647 w 480"/>
                <a:gd name="T87" fmla="*/ 2147483647 h 419"/>
                <a:gd name="T88" fmla="*/ 2147483647 w 480"/>
                <a:gd name="T89" fmla="*/ 2147483647 h 419"/>
                <a:gd name="T90" fmla="*/ 2147483647 w 480"/>
                <a:gd name="T91" fmla="*/ 2147483647 h 419"/>
                <a:gd name="T92" fmla="*/ 2147483647 w 480"/>
                <a:gd name="T93" fmla="*/ 2147483647 h 419"/>
                <a:gd name="T94" fmla="*/ 2147483647 w 480"/>
                <a:gd name="T95" fmla="*/ 2147483647 h 419"/>
                <a:gd name="T96" fmla="*/ 2147483647 w 480"/>
                <a:gd name="T97" fmla="*/ 2147483647 h 419"/>
                <a:gd name="T98" fmla="*/ 2147483647 w 480"/>
                <a:gd name="T99" fmla="*/ 2147483647 h 419"/>
                <a:gd name="T100" fmla="*/ 2147483647 w 480"/>
                <a:gd name="T101" fmla="*/ 2147483647 h 419"/>
                <a:gd name="T102" fmla="*/ 2147483647 w 480"/>
                <a:gd name="T103" fmla="*/ 2147483647 h 419"/>
                <a:gd name="T104" fmla="*/ 2147483647 w 480"/>
                <a:gd name="T105" fmla="*/ 2147483647 h 419"/>
                <a:gd name="T106" fmla="*/ 2147483647 w 480"/>
                <a:gd name="T107" fmla="*/ 2147483647 h 419"/>
                <a:gd name="T108" fmla="*/ 2147483647 w 480"/>
                <a:gd name="T109" fmla="*/ 2147483647 h 419"/>
                <a:gd name="T110" fmla="*/ 2147483647 w 480"/>
                <a:gd name="T111" fmla="*/ 2147483647 h 419"/>
                <a:gd name="T112" fmla="*/ 2147483647 w 480"/>
                <a:gd name="T113" fmla="*/ 2147483647 h 41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80"/>
                <a:gd name="T172" fmla="*/ 0 h 419"/>
                <a:gd name="T173" fmla="*/ 480 w 480"/>
                <a:gd name="T174" fmla="*/ 419 h 41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80" h="419">
                  <a:moveTo>
                    <a:pt x="6" y="413"/>
                  </a:moveTo>
                  <a:lnTo>
                    <a:pt x="0" y="403"/>
                  </a:lnTo>
                  <a:lnTo>
                    <a:pt x="4" y="387"/>
                  </a:lnTo>
                  <a:lnTo>
                    <a:pt x="13" y="376"/>
                  </a:lnTo>
                  <a:lnTo>
                    <a:pt x="26" y="367"/>
                  </a:lnTo>
                  <a:lnTo>
                    <a:pt x="33" y="356"/>
                  </a:lnTo>
                  <a:lnTo>
                    <a:pt x="38" y="347"/>
                  </a:lnTo>
                  <a:lnTo>
                    <a:pt x="49" y="341"/>
                  </a:lnTo>
                  <a:lnTo>
                    <a:pt x="58" y="334"/>
                  </a:lnTo>
                  <a:lnTo>
                    <a:pt x="69" y="322"/>
                  </a:lnTo>
                  <a:lnTo>
                    <a:pt x="73" y="309"/>
                  </a:lnTo>
                  <a:lnTo>
                    <a:pt x="69" y="303"/>
                  </a:lnTo>
                  <a:lnTo>
                    <a:pt x="65" y="296"/>
                  </a:lnTo>
                  <a:lnTo>
                    <a:pt x="60" y="283"/>
                  </a:lnTo>
                  <a:lnTo>
                    <a:pt x="58" y="271"/>
                  </a:lnTo>
                  <a:lnTo>
                    <a:pt x="50" y="248"/>
                  </a:lnTo>
                  <a:lnTo>
                    <a:pt x="47" y="237"/>
                  </a:lnTo>
                  <a:lnTo>
                    <a:pt x="43" y="227"/>
                  </a:lnTo>
                  <a:lnTo>
                    <a:pt x="35" y="222"/>
                  </a:lnTo>
                  <a:lnTo>
                    <a:pt x="31" y="219"/>
                  </a:lnTo>
                  <a:lnTo>
                    <a:pt x="35" y="211"/>
                  </a:lnTo>
                  <a:lnTo>
                    <a:pt x="45" y="214"/>
                  </a:lnTo>
                  <a:lnTo>
                    <a:pt x="55" y="222"/>
                  </a:lnTo>
                  <a:lnTo>
                    <a:pt x="65" y="227"/>
                  </a:lnTo>
                  <a:lnTo>
                    <a:pt x="75" y="237"/>
                  </a:lnTo>
                  <a:lnTo>
                    <a:pt x="92" y="240"/>
                  </a:lnTo>
                  <a:lnTo>
                    <a:pt x="101" y="241"/>
                  </a:lnTo>
                  <a:lnTo>
                    <a:pt x="109" y="234"/>
                  </a:lnTo>
                  <a:lnTo>
                    <a:pt x="109" y="222"/>
                  </a:lnTo>
                  <a:lnTo>
                    <a:pt x="97" y="220"/>
                  </a:lnTo>
                  <a:lnTo>
                    <a:pt x="84" y="220"/>
                  </a:lnTo>
                  <a:lnTo>
                    <a:pt x="81" y="217"/>
                  </a:lnTo>
                  <a:lnTo>
                    <a:pt x="79" y="209"/>
                  </a:lnTo>
                  <a:lnTo>
                    <a:pt x="75" y="191"/>
                  </a:lnTo>
                  <a:lnTo>
                    <a:pt x="72" y="180"/>
                  </a:lnTo>
                  <a:lnTo>
                    <a:pt x="70" y="169"/>
                  </a:lnTo>
                  <a:lnTo>
                    <a:pt x="79" y="157"/>
                  </a:lnTo>
                  <a:lnTo>
                    <a:pt x="87" y="149"/>
                  </a:lnTo>
                  <a:lnTo>
                    <a:pt x="95" y="140"/>
                  </a:lnTo>
                  <a:lnTo>
                    <a:pt x="101" y="131"/>
                  </a:lnTo>
                  <a:lnTo>
                    <a:pt x="109" y="125"/>
                  </a:lnTo>
                  <a:lnTo>
                    <a:pt x="117" y="127"/>
                  </a:lnTo>
                  <a:lnTo>
                    <a:pt x="127" y="130"/>
                  </a:lnTo>
                  <a:lnTo>
                    <a:pt x="136" y="134"/>
                  </a:lnTo>
                  <a:lnTo>
                    <a:pt x="145" y="132"/>
                  </a:lnTo>
                  <a:lnTo>
                    <a:pt x="151" y="124"/>
                  </a:lnTo>
                  <a:lnTo>
                    <a:pt x="155" y="110"/>
                  </a:lnTo>
                  <a:lnTo>
                    <a:pt x="159" y="97"/>
                  </a:lnTo>
                  <a:lnTo>
                    <a:pt x="164" y="83"/>
                  </a:lnTo>
                  <a:lnTo>
                    <a:pt x="172" y="70"/>
                  </a:lnTo>
                  <a:lnTo>
                    <a:pt x="176" y="57"/>
                  </a:lnTo>
                  <a:lnTo>
                    <a:pt x="182" y="46"/>
                  </a:lnTo>
                  <a:lnTo>
                    <a:pt x="196" y="33"/>
                  </a:lnTo>
                  <a:lnTo>
                    <a:pt x="216" y="22"/>
                  </a:lnTo>
                  <a:lnTo>
                    <a:pt x="228" y="24"/>
                  </a:lnTo>
                  <a:lnTo>
                    <a:pt x="247" y="20"/>
                  </a:lnTo>
                  <a:lnTo>
                    <a:pt x="259" y="12"/>
                  </a:lnTo>
                  <a:lnTo>
                    <a:pt x="269" y="8"/>
                  </a:lnTo>
                  <a:lnTo>
                    <a:pt x="279" y="10"/>
                  </a:lnTo>
                  <a:lnTo>
                    <a:pt x="284" y="19"/>
                  </a:lnTo>
                  <a:lnTo>
                    <a:pt x="297" y="31"/>
                  </a:lnTo>
                  <a:lnTo>
                    <a:pt x="303" y="34"/>
                  </a:lnTo>
                  <a:lnTo>
                    <a:pt x="317" y="34"/>
                  </a:lnTo>
                  <a:lnTo>
                    <a:pt x="312" y="34"/>
                  </a:lnTo>
                  <a:lnTo>
                    <a:pt x="327" y="36"/>
                  </a:lnTo>
                  <a:lnTo>
                    <a:pt x="327" y="41"/>
                  </a:lnTo>
                  <a:lnTo>
                    <a:pt x="343" y="34"/>
                  </a:lnTo>
                  <a:lnTo>
                    <a:pt x="353" y="46"/>
                  </a:lnTo>
                  <a:lnTo>
                    <a:pt x="359" y="50"/>
                  </a:lnTo>
                  <a:lnTo>
                    <a:pt x="356" y="59"/>
                  </a:lnTo>
                  <a:lnTo>
                    <a:pt x="359" y="36"/>
                  </a:lnTo>
                  <a:lnTo>
                    <a:pt x="365" y="27"/>
                  </a:lnTo>
                  <a:lnTo>
                    <a:pt x="364" y="15"/>
                  </a:lnTo>
                  <a:lnTo>
                    <a:pt x="365" y="6"/>
                  </a:lnTo>
                  <a:lnTo>
                    <a:pt x="375" y="0"/>
                  </a:lnTo>
                  <a:lnTo>
                    <a:pt x="388" y="4"/>
                  </a:lnTo>
                  <a:lnTo>
                    <a:pt x="398" y="14"/>
                  </a:lnTo>
                  <a:lnTo>
                    <a:pt x="403" y="25"/>
                  </a:lnTo>
                  <a:lnTo>
                    <a:pt x="407" y="36"/>
                  </a:lnTo>
                  <a:lnTo>
                    <a:pt x="415" y="40"/>
                  </a:lnTo>
                  <a:lnTo>
                    <a:pt x="411" y="25"/>
                  </a:lnTo>
                  <a:lnTo>
                    <a:pt x="426" y="18"/>
                  </a:lnTo>
                  <a:lnTo>
                    <a:pt x="433" y="30"/>
                  </a:lnTo>
                  <a:lnTo>
                    <a:pt x="444" y="36"/>
                  </a:lnTo>
                  <a:lnTo>
                    <a:pt x="452" y="46"/>
                  </a:lnTo>
                  <a:lnTo>
                    <a:pt x="451" y="53"/>
                  </a:lnTo>
                  <a:lnTo>
                    <a:pt x="452" y="59"/>
                  </a:lnTo>
                  <a:lnTo>
                    <a:pt x="459" y="61"/>
                  </a:lnTo>
                  <a:lnTo>
                    <a:pt x="469" y="64"/>
                  </a:lnTo>
                  <a:lnTo>
                    <a:pt x="479" y="79"/>
                  </a:lnTo>
                  <a:lnTo>
                    <a:pt x="479" y="90"/>
                  </a:lnTo>
                  <a:lnTo>
                    <a:pt x="473" y="93"/>
                  </a:lnTo>
                  <a:lnTo>
                    <a:pt x="465" y="89"/>
                  </a:lnTo>
                  <a:lnTo>
                    <a:pt x="456" y="87"/>
                  </a:lnTo>
                  <a:lnTo>
                    <a:pt x="447" y="87"/>
                  </a:lnTo>
                  <a:lnTo>
                    <a:pt x="443" y="94"/>
                  </a:lnTo>
                  <a:lnTo>
                    <a:pt x="442" y="104"/>
                  </a:lnTo>
                  <a:lnTo>
                    <a:pt x="435" y="116"/>
                  </a:lnTo>
                  <a:lnTo>
                    <a:pt x="430" y="127"/>
                  </a:lnTo>
                  <a:lnTo>
                    <a:pt x="429" y="136"/>
                  </a:lnTo>
                  <a:lnTo>
                    <a:pt x="433" y="143"/>
                  </a:lnTo>
                  <a:lnTo>
                    <a:pt x="438" y="149"/>
                  </a:lnTo>
                  <a:lnTo>
                    <a:pt x="443" y="154"/>
                  </a:lnTo>
                  <a:lnTo>
                    <a:pt x="445" y="167"/>
                  </a:lnTo>
                  <a:lnTo>
                    <a:pt x="439" y="179"/>
                  </a:lnTo>
                  <a:lnTo>
                    <a:pt x="427" y="195"/>
                  </a:lnTo>
                  <a:lnTo>
                    <a:pt x="419" y="209"/>
                  </a:lnTo>
                  <a:lnTo>
                    <a:pt x="412" y="222"/>
                  </a:lnTo>
                  <a:lnTo>
                    <a:pt x="398" y="234"/>
                  </a:lnTo>
                  <a:lnTo>
                    <a:pt x="385" y="238"/>
                  </a:lnTo>
                  <a:lnTo>
                    <a:pt x="366" y="245"/>
                  </a:lnTo>
                  <a:lnTo>
                    <a:pt x="355" y="248"/>
                  </a:lnTo>
                  <a:lnTo>
                    <a:pt x="344" y="248"/>
                  </a:lnTo>
                  <a:lnTo>
                    <a:pt x="334" y="240"/>
                  </a:lnTo>
                  <a:lnTo>
                    <a:pt x="330" y="237"/>
                  </a:lnTo>
                  <a:lnTo>
                    <a:pt x="327" y="237"/>
                  </a:lnTo>
                  <a:lnTo>
                    <a:pt x="316" y="243"/>
                  </a:lnTo>
                  <a:lnTo>
                    <a:pt x="315" y="250"/>
                  </a:lnTo>
                  <a:lnTo>
                    <a:pt x="315" y="259"/>
                  </a:lnTo>
                  <a:lnTo>
                    <a:pt x="310" y="262"/>
                  </a:lnTo>
                  <a:lnTo>
                    <a:pt x="305" y="264"/>
                  </a:lnTo>
                  <a:lnTo>
                    <a:pt x="292" y="280"/>
                  </a:lnTo>
                  <a:lnTo>
                    <a:pt x="287" y="289"/>
                  </a:lnTo>
                  <a:lnTo>
                    <a:pt x="283" y="296"/>
                  </a:lnTo>
                  <a:lnTo>
                    <a:pt x="275" y="298"/>
                  </a:lnTo>
                  <a:lnTo>
                    <a:pt x="265" y="301"/>
                  </a:lnTo>
                  <a:lnTo>
                    <a:pt x="260" y="305"/>
                  </a:lnTo>
                  <a:lnTo>
                    <a:pt x="255" y="309"/>
                  </a:lnTo>
                  <a:lnTo>
                    <a:pt x="248" y="309"/>
                  </a:lnTo>
                  <a:lnTo>
                    <a:pt x="243" y="309"/>
                  </a:lnTo>
                  <a:lnTo>
                    <a:pt x="241" y="315"/>
                  </a:lnTo>
                  <a:lnTo>
                    <a:pt x="238" y="322"/>
                  </a:lnTo>
                  <a:lnTo>
                    <a:pt x="231" y="331"/>
                  </a:lnTo>
                  <a:lnTo>
                    <a:pt x="215" y="335"/>
                  </a:lnTo>
                  <a:lnTo>
                    <a:pt x="210" y="331"/>
                  </a:lnTo>
                  <a:lnTo>
                    <a:pt x="205" y="322"/>
                  </a:lnTo>
                  <a:lnTo>
                    <a:pt x="195" y="319"/>
                  </a:lnTo>
                  <a:lnTo>
                    <a:pt x="188" y="311"/>
                  </a:lnTo>
                  <a:lnTo>
                    <a:pt x="182" y="303"/>
                  </a:lnTo>
                  <a:lnTo>
                    <a:pt x="176" y="298"/>
                  </a:lnTo>
                  <a:lnTo>
                    <a:pt x="174" y="307"/>
                  </a:lnTo>
                  <a:lnTo>
                    <a:pt x="169" y="311"/>
                  </a:lnTo>
                  <a:lnTo>
                    <a:pt x="164" y="313"/>
                  </a:lnTo>
                  <a:lnTo>
                    <a:pt x="159" y="322"/>
                  </a:lnTo>
                  <a:lnTo>
                    <a:pt x="156" y="327"/>
                  </a:lnTo>
                  <a:lnTo>
                    <a:pt x="152" y="331"/>
                  </a:lnTo>
                  <a:lnTo>
                    <a:pt x="141" y="335"/>
                  </a:lnTo>
                  <a:lnTo>
                    <a:pt x="134" y="341"/>
                  </a:lnTo>
                  <a:lnTo>
                    <a:pt x="134" y="346"/>
                  </a:lnTo>
                  <a:lnTo>
                    <a:pt x="138" y="353"/>
                  </a:lnTo>
                  <a:lnTo>
                    <a:pt x="140" y="364"/>
                  </a:lnTo>
                  <a:lnTo>
                    <a:pt x="132" y="369"/>
                  </a:lnTo>
                  <a:lnTo>
                    <a:pt x="123" y="369"/>
                  </a:lnTo>
                  <a:lnTo>
                    <a:pt x="113" y="367"/>
                  </a:lnTo>
                  <a:lnTo>
                    <a:pt x="110" y="371"/>
                  </a:lnTo>
                  <a:lnTo>
                    <a:pt x="109" y="376"/>
                  </a:lnTo>
                  <a:lnTo>
                    <a:pt x="100" y="377"/>
                  </a:lnTo>
                  <a:lnTo>
                    <a:pt x="95" y="371"/>
                  </a:lnTo>
                  <a:lnTo>
                    <a:pt x="92" y="362"/>
                  </a:lnTo>
                  <a:lnTo>
                    <a:pt x="79" y="358"/>
                  </a:lnTo>
                  <a:lnTo>
                    <a:pt x="79" y="372"/>
                  </a:lnTo>
                  <a:lnTo>
                    <a:pt x="82" y="381"/>
                  </a:lnTo>
                  <a:lnTo>
                    <a:pt x="81" y="390"/>
                  </a:lnTo>
                  <a:lnTo>
                    <a:pt x="77" y="391"/>
                  </a:lnTo>
                  <a:lnTo>
                    <a:pt x="68" y="395"/>
                  </a:lnTo>
                  <a:lnTo>
                    <a:pt x="54" y="403"/>
                  </a:lnTo>
                  <a:lnTo>
                    <a:pt x="47" y="403"/>
                  </a:lnTo>
                  <a:lnTo>
                    <a:pt x="38" y="418"/>
                  </a:lnTo>
                  <a:lnTo>
                    <a:pt x="24" y="414"/>
                  </a:lnTo>
                  <a:lnTo>
                    <a:pt x="15" y="417"/>
                  </a:lnTo>
                  <a:lnTo>
                    <a:pt x="6" y="413"/>
                  </a:lnTo>
                </a:path>
              </a:pathLst>
            </a:custGeom>
            <a:solidFill>
              <a:srgbClr val="33CC33"/>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29" name="Freeform 29"/>
            <p:cNvSpPr>
              <a:spLocks/>
            </p:cNvSpPr>
            <p:nvPr/>
          </p:nvSpPr>
          <p:spPr bwMode="auto">
            <a:xfrm>
              <a:off x="3597275" y="3589384"/>
              <a:ext cx="1017588" cy="884258"/>
            </a:xfrm>
            <a:custGeom>
              <a:avLst/>
              <a:gdLst>
                <a:gd name="T0" fmla="*/ 2147483647 w 641"/>
                <a:gd name="T1" fmla="*/ 2147483647 h 557"/>
                <a:gd name="T2" fmla="*/ 2147483647 w 641"/>
                <a:gd name="T3" fmla="*/ 2147483647 h 557"/>
                <a:gd name="T4" fmla="*/ 2147483647 w 641"/>
                <a:gd name="T5" fmla="*/ 2147483647 h 557"/>
                <a:gd name="T6" fmla="*/ 2147483647 w 641"/>
                <a:gd name="T7" fmla="*/ 2147483647 h 557"/>
                <a:gd name="T8" fmla="*/ 2147483647 w 641"/>
                <a:gd name="T9" fmla="*/ 2147483647 h 557"/>
                <a:gd name="T10" fmla="*/ 2147483647 w 641"/>
                <a:gd name="T11" fmla="*/ 2147483647 h 557"/>
                <a:gd name="T12" fmla="*/ 2147483647 w 641"/>
                <a:gd name="T13" fmla="*/ 2147483647 h 557"/>
                <a:gd name="T14" fmla="*/ 2147483647 w 641"/>
                <a:gd name="T15" fmla="*/ 2147483647 h 557"/>
                <a:gd name="T16" fmla="*/ 2147483647 w 641"/>
                <a:gd name="T17" fmla="*/ 2147483647 h 557"/>
                <a:gd name="T18" fmla="*/ 2147483647 w 641"/>
                <a:gd name="T19" fmla="*/ 2147483647 h 557"/>
                <a:gd name="T20" fmla="*/ 2147483647 w 641"/>
                <a:gd name="T21" fmla="*/ 2147483647 h 557"/>
                <a:gd name="T22" fmla="*/ 2147483647 w 641"/>
                <a:gd name="T23" fmla="*/ 2147483647 h 557"/>
                <a:gd name="T24" fmla="*/ 2147483647 w 641"/>
                <a:gd name="T25" fmla="*/ 2147483647 h 557"/>
                <a:gd name="T26" fmla="*/ 2147483647 w 641"/>
                <a:gd name="T27" fmla="*/ 2147483647 h 557"/>
                <a:gd name="T28" fmla="*/ 2147483647 w 641"/>
                <a:gd name="T29" fmla="*/ 2147483647 h 557"/>
                <a:gd name="T30" fmla="*/ 2147483647 w 641"/>
                <a:gd name="T31" fmla="*/ 2147483647 h 557"/>
                <a:gd name="T32" fmla="*/ 2147483647 w 641"/>
                <a:gd name="T33" fmla="*/ 2147483647 h 557"/>
                <a:gd name="T34" fmla="*/ 2147483647 w 641"/>
                <a:gd name="T35" fmla="*/ 2147483647 h 557"/>
                <a:gd name="T36" fmla="*/ 2147483647 w 641"/>
                <a:gd name="T37" fmla="*/ 2147483647 h 557"/>
                <a:gd name="T38" fmla="*/ 2147483647 w 641"/>
                <a:gd name="T39" fmla="*/ 2147483647 h 557"/>
                <a:gd name="T40" fmla="*/ 2147483647 w 641"/>
                <a:gd name="T41" fmla="*/ 2147483647 h 557"/>
                <a:gd name="T42" fmla="*/ 2147483647 w 641"/>
                <a:gd name="T43" fmla="*/ 2147483647 h 557"/>
                <a:gd name="T44" fmla="*/ 2147483647 w 641"/>
                <a:gd name="T45" fmla="*/ 2147483647 h 557"/>
                <a:gd name="T46" fmla="*/ 2147483647 w 641"/>
                <a:gd name="T47" fmla="*/ 2147483647 h 557"/>
                <a:gd name="T48" fmla="*/ 2147483647 w 641"/>
                <a:gd name="T49" fmla="*/ 2147483647 h 557"/>
                <a:gd name="T50" fmla="*/ 2147483647 w 641"/>
                <a:gd name="T51" fmla="*/ 2147483647 h 557"/>
                <a:gd name="T52" fmla="*/ 2147483647 w 641"/>
                <a:gd name="T53" fmla="*/ 2147483647 h 557"/>
                <a:gd name="T54" fmla="*/ 2147483647 w 641"/>
                <a:gd name="T55" fmla="*/ 2147483647 h 557"/>
                <a:gd name="T56" fmla="*/ 2147483647 w 641"/>
                <a:gd name="T57" fmla="*/ 2147483647 h 557"/>
                <a:gd name="T58" fmla="*/ 2147483647 w 641"/>
                <a:gd name="T59" fmla="*/ 2147483647 h 557"/>
                <a:gd name="T60" fmla="*/ 2147483647 w 641"/>
                <a:gd name="T61" fmla="*/ 2147483647 h 557"/>
                <a:gd name="T62" fmla="*/ 2147483647 w 641"/>
                <a:gd name="T63" fmla="*/ 2147483647 h 557"/>
                <a:gd name="T64" fmla="*/ 2147483647 w 641"/>
                <a:gd name="T65" fmla="*/ 2147483647 h 557"/>
                <a:gd name="T66" fmla="*/ 2147483647 w 641"/>
                <a:gd name="T67" fmla="*/ 2147483647 h 557"/>
                <a:gd name="T68" fmla="*/ 2147483647 w 641"/>
                <a:gd name="T69" fmla="*/ 2147483647 h 557"/>
                <a:gd name="T70" fmla="*/ 2147483647 w 641"/>
                <a:gd name="T71" fmla="*/ 2147483647 h 557"/>
                <a:gd name="T72" fmla="*/ 2147483647 w 641"/>
                <a:gd name="T73" fmla="*/ 2147483647 h 557"/>
                <a:gd name="T74" fmla="*/ 2147483647 w 641"/>
                <a:gd name="T75" fmla="*/ 2147483647 h 557"/>
                <a:gd name="T76" fmla="*/ 2147483647 w 641"/>
                <a:gd name="T77" fmla="*/ 2147483647 h 557"/>
                <a:gd name="T78" fmla="*/ 2147483647 w 641"/>
                <a:gd name="T79" fmla="*/ 2147483647 h 557"/>
                <a:gd name="T80" fmla="*/ 2147483647 w 641"/>
                <a:gd name="T81" fmla="*/ 2147483647 h 557"/>
                <a:gd name="T82" fmla="*/ 2147483647 w 641"/>
                <a:gd name="T83" fmla="*/ 2147483647 h 557"/>
                <a:gd name="T84" fmla="*/ 2147483647 w 641"/>
                <a:gd name="T85" fmla="*/ 2147483647 h 557"/>
                <a:gd name="T86" fmla="*/ 2147483647 w 641"/>
                <a:gd name="T87" fmla="*/ 2147483647 h 557"/>
                <a:gd name="T88" fmla="*/ 2147483647 w 641"/>
                <a:gd name="T89" fmla="*/ 2147483647 h 557"/>
                <a:gd name="T90" fmla="*/ 2147483647 w 641"/>
                <a:gd name="T91" fmla="*/ 2147483647 h 557"/>
                <a:gd name="T92" fmla="*/ 2147483647 w 641"/>
                <a:gd name="T93" fmla="*/ 2147483647 h 557"/>
                <a:gd name="T94" fmla="*/ 2147483647 w 641"/>
                <a:gd name="T95" fmla="*/ 2147483647 h 557"/>
                <a:gd name="T96" fmla="*/ 2147483647 w 641"/>
                <a:gd name="T97" fmla="*/ 2147483647 h 557"/>
                <a:gd name="T98" fmla="*/ 2147483647 w 641"/>
                <a:gd name="T99" fmla="*/ 2147483647 h 557"/>
                <a:gd name="T100" fmla="*/ 2147483647 w 641"/>
                <a:gd name="T101" fmla="*/ 2147483647 h 557"/>
                <a:gd name="T102" fmla="*/ 2147483647 w 641"/>
                <a:gd name="T103" fmla="*/ 2147483647 h 557"/>
                <a:gd name="T104" fmla="*/ 2147483647 w 641"/>
                <a:gd name="T105" fmla="*/ 2147483647 h 557"/>
                <a:gd name="T106" fmla="*/ 2147483647 w 641"/>
                <a:gd name="T107" fmla="*/ 2147483647 h 557"/>
                <a:gd name="T108" fmla="*/ 2147483647 w 641"/>
                <a:gd name="T109" fmla="*/ 2147483647 h 557"/>
                <a:gd name="T110" fmla="*/ 2147483647 w 641"/>
                <a:gd name="T111" fmla="*/ 2147483647 h 557"/>
                <a:gd name="T112" fmla="*/ 2147483647 w 641"/>
                <a:gd name="T113" fmla="*/ 2147483647 h 557"/>
                <a:gd name="T114" fmla="*/ 2147483647 w 641"/>
                <a:gd name="T115" fmla="*/ 2147483647 h 557"/>
                <a:gd name="T116" fmla="*/ 2147483647 w 641"/>
                <a:gd name="T117" fmla="*/ 2147483647 h 557"/>
                <a:gd name="T118" fmla="*/ 2147483647 w 641"/>
                <a:gd name="T119" fmla="*/ 2147483647 h 55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641"/>
                <a:gd name="T181" fmla="*/ 0 h 557"/>
                <a:gd name="T182" fmla="*/ 641 w 641"/>
                <a:gd name="T183" fmla="*/ 557 h 55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641" h="557">
                  <a:moveTo>
                    <a:pt x="56" y="556"/>
                  </a:moveTo>
                  <a:lnTo>
                    <a:pt x="40" y="532"/>
                  </a:lnTo>
                  <a:lnTo>
                    <a:pt x="35" y="513"/>
                  </a:lnTo>
                  <a:lnTo>
                    <a:pt x="32" y="497"/>
                  </a:lnTo>
                  <a:lnTo>
                    <a:pt x="35" y="480"/>
                  </a:lnTo>
                  <a:lnTo>
                    <a:pt x="36" y="462"/>
                  </a:lnTo>
                  <a:lnTo>
                    <a:pt x="39" y="444"/>
                  </a:lnTo>
                  <a:lnTo>
                    <a:pt x="36" y="424"/>
                  </a:lnTo>
                  <a:lnTo>
                    <a:pt x="32" y="405"/>
                  </a:lnTo>
                  <a:lnTo>
                    <a:pt x="26" y="381"/>
                  </a:lnTo>
                  <a:lnTo>
                    <a:pt x="22" y="370"/>
                  </a:lnTo>
                  <a:lnTo>
                    <a:pt x="16" y="357"/>
                  </a:lnTo>
                  <a:lnTo>
                    <a:pt x="14" y="335"/>
                  </a:lnTo>
                  <a:lnTo>
                    <a:pt x="14" y="313"/>
                  </a:lnTo>
                  <a:lnTo>
                    <a:pt x="17" y="291"/>
                  </a:lnTo>
                  <a:lnTo>
                    <a:pt x="19" y="277"/>
                  </a:lnTo>
                  <a:lnTo>
                    <a:pt x="23" y="267"/>
                  </a:lnTo>
                  <a:lnTo>
                    <a:pt x="19" y="249"/>
                  </a:lnTo>
                  <a:lnTo>
                    <a:pt x="12" y="244"/>
                  </a:lnTo>
                  <a:lnTo>
                    <a:pt x="3" y="229"/>
                  </a:lnTo>
                  <a:lnTo>
                    <a:pt x="0" y="215"/>
                  </a:lnTo>
                  <a:lnTo>
                    <a:pt x="1" y="200"/>
                  </a:lnTo>
                  <a:lnTo>
                    <a:pt x="4" y="180"/>
                  </a:lnTo>
                  <a:lnTo>
                    <a:pt x="5" y="167"/>
                  </a:lnTo>
                  <a:lnTo>
                    <a:pt x="9" y="154"/>
                  </a:lnTo>
                  <a:lnTo>
                    <a:pt x="12" y="136"/>
                  </a:lnTo>
                  <a:lnTo>
                    <a:pt x="16" y="129"/>
                  </a:lnTo>
                  <a:lnTo>
                    <a:pt x="21" y="138"/>
                  </a:lnTo>
                  <a:lnTo>
                    <a:pt x="28" y="160"/>
                  </a:lnTo>
                  <a:lnTo>
                    <a:pt x="36" y="170"/>
                  </a:lnTo>
                  <a:lnTo>
                    <a:pt x="45" y="167"/>
                  </a:lnTo>
                  <a:lnTo>
                    <a:pt x="53" y="169"/>
                  </a:lnTo>
                  <a:lnTo>
                    <a:pt x="59" y="170"/>
                  </a:lnTo>
                  <a:lnTo>
                    <a:pt x="59" y="160"/>
                  </a:lnTo>
                  <a:lnTo>
                    <a:pt x="66" y="158"/>
                  </a:lnTo>
                  <a:lnTo>
                    <a:pt x="65" y="148"/>
                  </a:lnTo>
                  <a:lnTo>
                    <a:pt x="72" y="141"/>
                  </a:lnTo>
                  <a:lnTo>
                    <a:pt x="73" y="135"/>
                  </a:lnTo>
                  <a:lnTo>
                    <a:pt x="85" y="138"/>
                  </a:lnTo>
                  <a:lnTo>
                    <a:pt x="85" y="129"/>
                  </a:lnTo>
                  <a:lnTo>
                    <a:pt x="87" y="120"/>
                  </a:lnTo>
                  <a:lnTo>
                    <a:pt x="99" y="120"/>
                  </a:lnTo>
                  <a:lnTo>
                    <a:pt x="112" y="120"/>
                  </a:lnTo>
                  <a:lnTo>
                    <a:pt x="112" y="106"/>
                  </a:lnTo>
                  <a:lnTo>
                    <a:pt x="112" y="85"/>
                  </a:lnTo>
                  <a:lnTo>
                    <a:pt x="104" y="74"/>
                  </a:lnTo>
                  <a:lnTo>
                    <a:pt x="99" y="69"/>
                  </a:lnTo>
                  <a:lnTo>
                    <a:pt x="105" y="68"/>
                  </a:lnTo>
                  <a:lnTo>
                    <a:pt x="116" y="69"/>
                  </a:lnTo>
                  <a:lnTo>
                    <a:pt x="127" y="66"/>
                  </a:lnTo>
                  <a:lnTo>
                    <a:pt x="142" y="59"/>
                  </a:lnTo>
                  <a:lnTo>
                    <a:pt x="135" y="56"/>
                  </a:lnTo>
                  <a:lnTo>
                    <a:pt x="120" y="49"/>
                  </a:lnTo>
                  <a:lnTo>
                    <a:pt x="113" y="40"/>
                  </a:lnTo>
                  <a:lnTo>
                    <a:pt x="112" y="33"/>
                  </a:lnTo>
                  <a:lnTo>
                    <a:pt x="116" y="33"/>
                  </a:lnTo>
                  <a:lnTo>
                    <a:pt x="120" y="22"/>
                  </a:lnTo>
                  <a:lnTo>
                    <a:pt x="125" y="9"/>
                  </a:lnTo>
                  <a:lnTo>
                    <a:pt x="130" y="0"/>
                  </a:lnTo>
                  <a:lnTo>
                    <a:pt x="142" y="4"/>
                  </a:lnTo>
                  <a:lnTo>
                    <a:pt x="150" y="11"/>
                  </a:lnTo>
                  <a:lnTo>
                    <a:pt x="155" y="25"/>
                  </a:lnTo>
                  <a:lnTo>
                    <a:pt x="163" y="38"/>
                  </a:lnTo>
                  <a:lnTo>
                    <a:pt x="170" y="44"/>
                  </a:lnTo>
                  <a:lnTo>
                    <a:pt x="182" y="46"/>
                  </a:lnTo>
                  <a:lnTo>
                    <a:pt x="188" y="46"/>
                  </a:lnTo>
                  <a:lnTo>
                    <a:pt x="195" y="46"/>
                  </a:lnTo>
                  <a:lnTo>
                    <a:pt x="200" y="52"/>
                  </a:lnTo>
                  <a:lnTo>
                    <a:pt x="205" y="57"/>
                  </a:lnTo>
                  <a:lnTo>
                    <a:pt x="212" y="59"/>
                  </a:lnTo>
                  <a:lnTo>
                    <a:pt x="217" y="62"/>
                  </a:lnTo>
                  <a:lnTo>
                    <a:pt x="223" y="71"/>
                  </a:lnTo>
                  <a:lnTo>
                    <a:pt x="235" y="74"/>
                  </a:lnTo>
                  <a:lnTo>
                    <a:pt x="241" y="73"/>
                  </a:lnTo>
                  <a:lnTo>
                    <a:pt x="250" y="70"/>
                  </a:lnTo>
                  <a:lnTo>
                    <a:pt x="263" y="71"/>
                  </a:lnTo>
                  <a:lnTo>
                    <a:pt x="275" y="71"/>
                  </a:lnTo>
                  <a:lnTo>
                    <a:pt x="285" y="78"/>
                  </a:lnTo>
                  <a:lnTo>
                    <a:pt x="289" y="89"/>
                  </a:lnTo>
                  <a:lnTo>
                    <a:pt x="295" y="99"/>
                  </a:lnTo>
                  <a:lnTo>
                    <a:pt x="312" y="96"/>
                  </a:lnTo>
                  <a:lnTo>
                    <a:pt x="320" y="86"/>
                  </a:lnTo>
                  <a:lnTo>
                    <a:pt x="324" y="78"/>
                  </a:lnTo>
                  <a:lnTo>
                    <a:pt x="326" y="68"/>
                  </a:lnTo>
                  <a:lnTo>
                    <a:pt x="335" y="57"/>
                  </a:lnTo>
                  <a:lnTo>
                    <a:pt x="344" y="53"/>
                  </a:lnTo>
                  <a:lnTo>
                    <a:pt x="355" y="51"/>
                  </a:lnTo>
                  <a:lnTo>
                    <a:pt x="363" y="44"/>
                  </a:lnTo>
                  <a:lnTo>
                    <a:pt x="370" y="38"/>
                  </a:lnTo>
                  <a:lnTo>
                    <a:pt x="384" y="30"/>
                  </a:lnTo>
                  <a:lnTo>
                    <a:pt x="395" y="30"/>
                  </a:lnTo>
                  <a:lnTo>
                    <a:pt x="404" y="48"/>
                  </a:lnTo>
                  <a:lnTo>
                    <a:pt x="400" y="64"/>
                  </a:lnTo>
                  <a:lnTo>
                    <a:pt x="392" y="62"/>
                  </a:lnTo>
                  <a:lnTo>
                    <a:pt x="381" y="57"/>
                  </a:lnTo>
                  <a:lnTo>
                    <a:pt x="373" y="62"/>
                  </a:lnTo>
                  <a:lnTo>
                    <a:pt x="370" y="69"/>
                  </a:lnTo>
                  <a:lnTo>
                    <a:pt x="375" y="73"/>
                  </a:lnTo>
                  <a:lnTo>
                    <a:pt x="386" y="75"/>
                  </a:lnTo>
                  <a:lnTo>
                    <a:pt x="408" y="78"/>
                  </a:lnTo>
                  <a:lnTo>
                    <a:pt x="421" y="78"/>
                  </a:lnTo>
                  <a:lnTo>
                    <a:pt x="431" y="73"/>
                  </a:lnTo>
                  <a:lnTo>
                    <a:pt x="436" y="64"/>
                  </a:lnTo>
                  <a:lnTo>
                    <a:pt x="443" y="56"/>
                  </a:lnTo>
                  <a:lnTo>
                    <a:pt x="455" y="51"/>
                  </a:lnTo>
                  <a:lnTo>
                    <a:pt x="464" y="55"/>
                  </a:lnTo>
                  <a:lnTo>
                    <a:pt x="473" y="64"/>
                  </a:lnTo>
                  <a:lnTo>
                    <a:pt x="477" y="70"/>
                  </a:lnTo>
                  <a:lnTo>
                    <a:pt x="483" y="73"/>
                  </a:lnTo>
                  <a:lnTo>
                    <a:pt x="489" y="70"/>
                  </a:lnTo>
                  <a:lnTo>
                    <a:pt x="497" y="64"/>
                  </a:lnTo>
                  <a:lnTo>
                    <a:pt x="508" y="59"/>
                  </a:lnTo>
                  <a:lnTo>
                    <a:pt x="523" y="56"/>
                  </a:lnTo>
                  <a:lnTo>
                    <a:pt x="537" y="56"/>
                  </a:lnTo>
                  <a:lnTo>
                    <a:pt x="564" y="62"/>
                  </a:lnTo>
                  <a:lnTo>
                    <a:pt x="573" y="67"/>
                  </a:lnTo>
                  <a:lnTo>
                    <a:pt x="583" y="63"/>
                  </a:lnTo>
                  <a:lnTo>
                    <a:pt x="593" y="62"/>
                  </a:lnTo>
                  <a:lnTo>
                    <a:pt x="603" y="67"/>
                  </a:lnTo>
                  <a:lnTo>
                    <a:pt x="610" y="75"/>
                  </a:lnTo>
                  <a:lnTo>
                    <a:pt x="621" y="85"/>
                  </a:lnTo>
                  <a:lnTo>
                    <a:pt x="623" y="96"/>
                  </a:lnTo>
                  <a:lnTo>
                    <a:pt x="618" y="100"/>
                  </a:lnTo>
                  <a:lnTo>
                    <a:pt x="614" y="104"/>
                  </a:lnTo>
                  <a:lnTo>
                    <a:pt x="613" y="112"/>
                  </a:lnTo>
                  <a:lnTo>
                    <a:pt x="614" y="122"/>
                  </a:lnTo>
                  <a:lnTo>
                    <a:pt x="617" y="132"/>
                  </a:lnTo>
                  <a:lnTo>
                    <a:pt x="621" y="141"/>
                  </a:lnTo>
                  <a:lnTo>
                    <a:pt x="623" y="160"/>
                  </a:lnTo>
                  <a:lnTo>
                    <a:pt x="616" y="189"/>
                  </a:lnTo>
                  <a:lnTo>
                    <a:pt x="609" y="200"/>
                  </a:lnTo>
                  <a:lnTo>
                    <a:pt x="606" y="211"/>
                  </a:lnTo>
                  <a:lnTo>
                    <a:pt x="610" y="220"/>
                  </a:lnTo>
                  <a:lnTo>
                    <a:pt x="621" y="229"/>
                  </a:lnTo>
                  <a:lnTo>
                    <a:pt x="632" y="237"/>
                  </a:lnTo>
                  <a:lnTo>
                    <a:pt x="640" y="247"/>
                  </a:lnTo>
                  <a:lnTo>
                    <a:pt x="640" y="262"/>
                  </a:lnTo>
                  <a:lnTo>
                    <a:pt x="633" y="262"/>
                  </a:lnTo>
                  <a:lnTo>
                    <a:pt x="615" y="256"/>
                  </a:lnTo>
                  <a:lnTo>
                    <a:pt x="604" y="258"/>
                  </a:lnTo>
                  <a:lnTo>
                    <a:pt x="604" y="263"/>
                  </a:lnTo>
                  <a:lnTo>
                    <a:pt x="606" y="273"/>
                  </a:lnTo>
                  <a:lnTo>
                    <a:pt x="609" y="289"/>
                  </a:lnTo>
                  <a:lnTo>
                    <a:pt x="610" y="305"/>
                  </a:lnTo>
                  <a:lnTo>
                    <a:pt x="608" y="318"/>
                  </a:lnTo>
                  <a:lnTo>
                    <a:pt x="597" y="322"/>
                  </a:lnTo>
                  <a:lnTo>
                    <a:pt x="587" y="321"/>
                  </a:lnTo>
                  <a:lnTo>
                    <a:pt x="574" y="311"/>
                  </a:lnTo>
                  <a:lnTo>
                    <a:pt x="568" y="298"/>
                  </a:lnTo>
                  <a:lnTo>
                    <a:pt x="566" y="284"/>
                  </a:lnTo>
                  <a:lnTo>
                    <a:pt x="568" y="270"/>
                  </a:lnTo>
                  <a:lnTo>
                    <a:pt x="573" y="258"/>
                  </a:lnTo>
                  <a:lnTo>
                    <a:pt x="574" y="244"/>
                  </a:lnTo>
                  <a:lnTo>
                    <a:pt x="566" y="231"/>
                  </a:lnTo>
                  <a:lnTo>
                    <a:pt x="555" y="233"/>
                  </a:lnTo>
                  <a:lnTo>
                    <a:pt x="541" y="241"/>
                  </a:lnTo>
                  <a:lnTo>
                    <a:pt x="530" y="244"/>
                  </a:lnTo>
                  <a:lnTo>
                    <a:pt x="523" y="241"/>
                  </a:lnTo>
                  <a:lnTo>
                    <a:pt x="516" y="236"/>
                  </a:lnTo>
                  <a:lnTo>
                    <a:pt x="510" y="229"/>
                  </a:lnTo>
                  <a:lnTo>
                    <a:pt x="497" y="226"/>
                  </a:lnTo>
                  <a:lnTo>
                    <a:pt x="492" y="232"/>
                  </a:lnTo>
                  <a:lnTo>
                    <a:pt x="488" y="236"/>
                  </a:lnTo>
                  <a:lnTo>
                    <a:pt x="480" y="228"/>
                  </a:lnTo>
                  <a:lnTo>
                    <a:pt x="471" y="213"/>
                  </a:lnTo>
                  <a:lnTo>
                    <a:pt x="463" y="211"/>
                  </a:lnTo>
                  <a:lnTo>
                    <a:pt x="446" y="222"/>
                  </a:lnTo>
                  <a:lnTo>
                    <a:pt x="443" y="236"/>
                  </a:lnTo>
                  <a:lnTo>
                    <a:pt x="437" y="249"/>
                  </a:lnTo>
                  <a:lnTo>
                    <a:pt x="431" y="255"/>
                  </a:lnTo>
                  <a:lnTo>
                    <a:pt x="423" y="262"/>
                  </a:lnTo>
                  <a:lnTo>
                    <a:pt x="418" y="260"/>
                  </a:lnTo>
                  <a:lnTo>
                    <a:pt x="415" y="258"/>
                  </a:lnTo>
                  <a:lnTo>
                    <a:pt x="403" y="269"/>
                  </a:lnTo>
                  <a:lnTo>
                    <a:pt x="397" y="284"/>
                  </a:lnTo>
                  <a:lnTo>
                    <a:pt x="403" y="291"/>
                  </a:lnTo>
                  <a:lnTo>
                    <a:pt x="406" y="295"/>
                  </a:lnTo>
                  <a:lnTo>
                    <a:pt x="405" y="307"/>
                  </a:lnTo>
                  <a:lnTo>
                    <a:pt x="397" y="318"/>
                  </a:lnTo>
                  <a:lnTo>
                    <a:pt x="390" y="326"/>
                  </a:lnTo>
                  <a:lnTo>
                    <a:pt x="387" y="333"/>
                  </a:lnTo>
                  <a:lnTo>
                    <a:pt x="373" y="340"/>
                  </a:lnTo>
                  <a:lnTo>
                    <a:pt x="369" y="332"/>
                  </a:lnTo>
                  <a:lnTo>
                    <a:pt x="367" y="326"/>
                  </a:lnTo>
                  <a:lnTo>
                    <a:pt x="360" y="333"/>
                  </a:lnTo>
                  <a:lnTo>
                    <a:pt x="346" y="344"/>
                  </a:lnTo>
                  <a:lnTo>
                    <a:pt x="339" y="343"/>
                  </a:lnTo>
                  <a:lnTo>
                    <a:pt x="335" y="344"/>
                  </a:lnTo>
                  <a:lnTo>
                    <a:pt x="328" y="351"/>
                  </a:lnTo>
                  <a:lnTo>
                    <a:pt x="327" y="359"/>
                  </a:lnTo>
                  <a:lnTo>
                    <a:pt x="326" y="369"/>
                  </a:lnTo>
                  <a:lnTo>
                    <a:pt x="320" y="377"/>
                  </a:lnTo>
                  <a:lnTo>
                    <a:pt x="312" y="381"/>
                  </a:lnTo>
                  <a:lnTo>
                    <a:pt x="303" y="384"/>
                  </a:lnTo>
                  <a:lnTo>
                    <a:pt x="292" y="387"/>
                  </a:lnTo>
                  <a:lnTo>
                    <a:pt x="283" y="391"/>
                  </a:lnTo>
                  <a:lnTo>
                    <a:pt x="275" y="409"/>
                  </a:lnTo>
                  <a:lnTo>
                    <a:pt x="276" y="416"/>
                  </a:lnTo>
                  <a:lnTo>
                    <a:pt x="277" y="420"/>
                  </a:lnTo>
                  <a:lnTo>
                    <a:pt x="272" y="420"/>
                  </a:lnTo>
                  <a:lnTo>
                    <a:pt x="262" y="416"/>
                  </a:lnTo>
                  <a:lnTo>
                    <a:pt x="250" y="416"/>
                  </a:lnTo>
                  <a:lnTo>
                    <a:pt x="240" y="416"/>
                  </a:lnTo>
                  <a:lnTo>
                    <a:pt x="231" y="410"/>
                  </a:lnTo>
                  <a:lnTo>
                    <a:pt x="223" y="409"/>
                  </a:lnTo>
                  <a:lnTo>
                    <a:pt x="217" y="416"/>
                  </a:lnTo>
                  <a:lnTo>
                    <a:pt x="217" y="429"/>
                  </a:lnTo>
                  <a:lnTo>
                    <a:pt x="219" y="438"/>
                  </a:lnTo>
                  <a:lnTo>
                    <a:pt x="222" y="444"/>
                  </a:lnTo>
                  <a:lnTo>
                    <a:pt x="215" y="448"/>
                  </a:lnTo>
                  <a:lnTo>
                    <a:pt x="207" y="450"/>
                  </a:lnTo>
                  <a:lnTo>
                    <a:pt x="199" y="448"/>
                  </a:lnTo>
                  <a:lnTo>
                    <a:pt x="182" y="451"/>
                  </a:lnTo>
                  <a:lnTo>
                    <a:pt x="173" y="447"/>
                  </a:lnTo>
                  <a:lnTo>
                    <a:pt x="167" y="447"/>
                  </a:lnTo>
                  <a:lnTo>
                    <a:pt x="165" y="451"/>
                  </a:lnTo>
                  <a:lnTo>
                    <a:pt x="163" y="461"/>
                  </a:lnTo>
                  <a:lnTo>
                    <a:pt x="155" y="462"/>
                  </a:lnTo>
                  <a:lnTo>
                    <a:pt x="147" y="464"/>
                  </a:lnTo>
                  <a:lnTo>
                    <a:pt x="147" y="472"/>
                  </a:lnTo>
                  <a:lnTo>
                    <a:pt x="147" y="477"/>
                  </a:lnTo>
                  <a:lnTo>
                    <a:pt x="138" y="475"/>
                  </a:lnTo>
                  <a:lnTo>
                    <a:pt x="132" y="470"/>
                  </a:lnTo>
                  <a:lnTo>
                    <a:pt x="123" y="469"/>
                  </a:lnTo>
                  <a:lnTo>
                    <a:pt x="110" y="473"/>
                  </a:lnTo>
                  <a:lnTo>
                    <a:pt x="111" y="483"/>
                  </a:lnTo>
                  <a:lnTo>
                    <a:pt x="119" y="498"/>
                  </a:lnTo>
                  <a:lnTo>
                    <a:pt x="119" y="505"/>
                  </a:lnTo>
                  <a:lnTo>
                    <a:pt x="120" y="512"/>
                  </a:lnTo>
                  <a:lnTo>
                    <a:pt x="127" y="513"/>
                  </a:lnTo>
                  <a:lnTo>
                    <a:pt x="125" y="521"/>
                  </a:lnTo>
                  <a:lnTo>
                    <a:pt x="120" y="531"/>
                  </a:lnTo>
                  <a:lnTo>
                    <a:pt x="119" y="542"/>
                  </a:lnTo>
                  <a:lnTo>
                    <a:pt x="115" y="542"/>
                  </a:lnTo>
                  <a:lnTo>
                    <a:pt x="107" y="540"/>
                  </a:lnTo>
                  <a:lnTo>
                    <a:pt x="98" y="543"/>
                  </a:lnTo>
                  <a:lnTo>
                    <a:pt x="89" y="546"/>
                  </a:lnTo>
                  <a:lnTo>
                    <a:pt x="85" y="542"/>
                  </a:lnTo>
                  <a:lnTo>
                    <a:pt x="80" y="535"/>
                  </a:lnTo>
                  <a:lnTo>
                    <a:pt x="74" y="546"/>
                  </a:lnTo>
                  <a:lnTo>
                    <a:pt x="64" y="542"/>
                  </a:lnTo>
                  <a:lnTo>
                    <a:pt x="54" y="545"/>
                  </a:lnTo>
                </a:path>
              </a:pathLst>
            </a:custGeom>
            <a:solidFill>
              <a:srgbClr val="3366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0" name="Freeform 30"/>
            <p:cNvSpPr>
              <a:spLocks/>
            </p:cNvSpPr>
            <p:nvPr/>
          </p:nvSpPr>
          <p:spPr bwMode="auto">
            <a:xfrm>
              <a:off x="3743325" y="4095808"/>
              <a:ext cx="563563" cy="950935"/>
            </a:xfrm>
            <a:custGeom>
              <a:avLst/>
              <a:gdLst>
                <a:gd name="T0" fmla="*/ 2147483647 w 355"/>
                <a:gd name="T1" fmla="*/ 2147483647 h 599"/>
                <a:gd name="T2" fmla="*/ 2147483647 w 355"/>
                <a:gd name="T3" fmla="*/ 2147483647 h 599"/>
                <a:gd name="T4" fmla="*/ 2147483647 w 355"/>
                <a:gd name="T5" fmla="*/ 2147483647 h 599"/>
                <a:gd name="T6" fmla="*/ 2147483647 w 355"/>
                <a:gd name="T7" fmla="*/ 2147483647 h 599"/>
                <a:gd name="T8" fmla="*/ 2147483647 w 355"/>
                <a:gd name="T9" fmla="*/ 2147483647 h 599"/>
                <a:gd name="T10" fmla="*/ 2147483647 w 355"/>
                <a:gd name="T11" fmla="*/ 2147483647 h 599"/>
                <a:gd name="T12" fmla="*/ 2147483647 w 355"/>
                <a:gd name="T13" fmla="*/ 2147483647 h 599"/>
                <a:gd name="T14" fmla="*/ 2147483647 w 355"/>
                <a:gd name="T15" fmla="*/ 2147483647 h 599"/>
                <a:gd name="T16" fmla="*/ 2147483647 w 355"/>
                <a:gd name="T17" fmla="*/ 2147483647 h 599"/>
                <a:gd name="T18" fmla="*/ 2147483647 w 355"/>
                <a:gd name="T19" fmla="*/ 2147483647 h 599"/>
                <a:gd name="T20" fmla="*/ 2147483647 w 355"/>
                <a:gd name="T21" fmla="*/ 2147483647 h 599"/>
                <a:gd name="T22" fmla="*/ 2147483647 w 355"/>
                <a:gd name="T23" fmla="*/ 2147483647 h 599"/>
                <a:gd name="T24" fmla="*/ 2147483647 w 355"/>
                <a:gd name="T25" fmla="*/ 2147483647 h 599"/>
                <a:gd name="T26" fmla="*/ 2147483647 w 355"/>
                <a:gd name="T27" fmla="*/ 2147483647 h 599"/>
                <a:gd name="T28" fmla="*/ 2147483647 w 355"/>
                <a:gd name="T29" fmla="*/ 2147483647 h 599"/>
                <a:gd name="T30" fmla="*/ 2147483647 w 355"/>
                <a:gd name="T31" fmla="*/ 2147483647 h 599"/>
                <a:gd name="T32" fmla="*/ 2147483647 w 355"/>
                <a:gd name="T33" fmla="*/ 2147483647 h 599"/>
                <a:gd name="T34" fmla="*/ 2147483647 w 355"/>
                <a:gd name="T35" fmla="*/ 2147483647 h 599"/>
                <a:gd name="T36" fmla="*/ 2147483647 w 355"/>
                <a:gd name="T37" fmla="*/ 2147483647 h 599"/>
                <a:gd name="T38" fmla="*/ 2147483647 w 355"/>
                <a:gd name="T39" fmla="*/ 2147483647 h 599"/>
                <a:gd name="T40" fmla="*/ 2147483647 w 355"/>
                <a:gd name="T41" fmla="*/ 2147483647 h 599"/>
                <a:gd name="T42" fmla="*/ 2147483647 w 355"/>
                <a:gd name="T43" fmla="*/ 2147483647 h 599"/>
                <a:gd name="T44" fmla="*/ 2147483647 w 355"/>
                <a:gd name="T45" fmla="*/ 2147483647 h 599"/>
                <a:gd name="T46" fmla="*/ 2147483647 w 355"/>
                <a:gd name="T47" fmla="*/ 2147483647 h 599"/>
                <a:gd name="T48" fmla="*/ 2147483647 w 355"/>
                <a:gd name="T49" fmla="*/ 2147483647 h 599"/>
                <a:gd name="T50" fmla="*/ 2147483647 w 355"/>
                <a:gd name="T51" fmla="*/ 2147483647 h 599"/>
                <a:gd name="T52" fmla="*/ 2147483647 w 355"/>
                <a:gd name="T53" fmla="*/ 2147483647 h 599"/>
                <a:gd name="T54" fmla="*/ 2147483647 w 355"/>
                <a:gd name="T55" fmla="*/ 2147483647 h 599"/>
                <a:gd name="T56" fmla="*/ 2147483647 w 355"/>
                <a:gd name="T57" fmla="*/ 2147483647 h 599"/>
                <a:gd name="T58" fmla="*/ 2147483647 w 355"/>
                <a:gd name="T59" fmla="*/ 2147483647 h 599"/>
                <a:gd name="T60" fmla="*/ 2147483647 w 355"/>
                <a:gd name="T61" fmla="*/ 2147483647 h 599"/>
                <a:gd name="T62" fmla="*/ 2147483647 w 355"/>
                <a:gd name="T63" fmla="*/ 2147483647 h 599"/>
                <a:gd name="T64" fmla="*/ 2147483647 w 355"/>
                <a:gd name="T65" fmla="*/ 2147483647 h 599"/>
                <a:gd name="T66" fmla="*/ 2147483647 w 355"/>
                <a:gd name="T67" fmla="*/ 2147483647 h 599"/>
                <a:gd name="T68" fmla="*/ 2147483647 w 355"/>
                <a:gd name="T69" fmla="*/ 2147483647 h 599"/>
                <a:gd name="T70" fmla="*/ 2147483647 w 355"/>
                <a:gd name="T71" fmla="*/ 2147483647 h 599"/>
                <a:gd name="T72" fmla="*/ 2147483647 w 355"/>
                <a:gd name="T73" fmla="*/ 2147483647 h 599"/>
                <a:gd name="T74" fmla="*/ 2147483647 w 355"/>
                <a:gd name="T75" fmla="*/ 2147483647 h 599"/>
                <a:gd name="T76" fmla="*/ 2147483647 w 355"/>
                <a:gd name="T77" fmla="*/ 2147483647 h 599"/>
                <a:gd name="T78" fmla="*/ 2147483647 w 355"/>
                <a:gd name="T79" fmla="*/ 2147483647 h 599"/>
                <a:gd name="T80" fmla="*/ 2147483647 w 355"/>
                <a:gd name="T81" fmla="*/ 2147483647 h 599"/>
                <a:gd name="T82" fmla="*/ 2147483647 w 355"/>
                <a:gd name="T83" fmla="*/ 2147483647 h 599"/>
                <a:gd name="T84" fmla="*/ 2147483647 w 355"/>
                <a:gd name="T85" fmla="*/ 2147483647 h 599"/>
                <a:gd name="T86" fmla="*/ 2147483647 w 355"/>
                <a:gd name="T87" fmla="*/ 2147483647 h 599"/>
                <a:gd name="T88" fmla="*/ 2147483647 w 355"/>
                <a:gd name="T89" fmla="*/ 2147483647 h 599"/>
                <a:gd name="T90" fmla="*/ 2147483647 w 355"/>
                <a:gd name="T91" fmla="*/ 2147483647 h 599"/>
                <a:gd name="T92" fmla="*/ 2147483647 w 355"/>
                <a:gd name="T93" fmla="*/ 2147483647 h 599"/>
                <a:gd name="T94" fmla="*/ 2147483647 w 355"/>
                <a:gd name="T95" fmla="*/ 2147483647 h 599"/>
                <a:gd name="T96" fmla="*/ 2147483647 w 355"/>
                <a:gd name="T97" fmla="*/ 2147483647 h 599"/>
                <a:gd name="T98" fmla="*/ 2147483647 w 355"/>
                <a:gd name="T99" fmla="*/ 2147483647 h 599"/>
                <a:gd name="T100" fmla="*/ 2147483647 w 355"/>
                <a:gd name="T101" fmla="*/ 2147483647 h 599"/>
                <a:gd name="T102" fmla="*/ 2147483647 w 355"/>
                <a:gd name="T103" fmla="*/ 2147483647 h 599"/>
                <a:gd name="T104" fmla="*/ 2147483647 w 355"/>
                <a:gd name="T105" fmla="*/ 2147483647 h 599"/>
                <a:gd name="T106" fmla="*/ 2147483647 w 355"/>
                <a:gd name="T107" fmla="*/ 2147483647 h 599"/>
                <a:gd name="T108" fmla="*/ 2147483647 w 355"/>
                <a:gd name="T109" fmla="*/ 2147483647 h 599"/>
                <a:gd name="T110" fmla="*/ 2147483647 w 355"/>
                <a:gd name="T111" fmla="*/ 2147483647 h 599"/>
                <a:gd name="T112" fmla="*/ 2147483647 w 355"/>
                <a:gd name="T113" fmla="*/ 2147483647 h 599"/>
                <a:gd name="T114" fmla="*/ 2147483647 w 355"/>
                <a:gd name="T115" fmla="*/ 2147483647 h 599"/>
                <a:gd name="T116" fmla="*/ 2147483647 w 355"/>
                <a:gd name="T117" fmla="*/ 2147483647 h 599"/>
                <a:gd name="T118" fmla="*/ 2147483647 w 355"/>
                <a:gd name="T119" fmla="*/ 2147483647 h 599"/>
                <a:gd name="T120" fmla="*/ 2147483647 w 355"/>
                <a:gd name="T121" fmla="*/ 2147483647 h 59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55"/>
                <a:gd name="T184" fmla="*/ 0 h 599"/>
                <a:gd name="T185" fmla="*/ 355 w 355"/>
                <a:gd name="T186" fmla="*/ 599 h 59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55" h="599">
                  <a:moveTo>
                    <a:pt x="0" y="310"/>
                  </a:moveTo>
                  <a:lnTo>
                    <a:pt x="0" y="294"/>
                  </a:lnTo>
                  <a:lnTo>
                    <a:pt x="5" y="285"/>
                  </a:lnTo>
                  <a:lnTo>
                    <a:pt x="15" y="278"/>
                  </a:lnTo>
                  <a:lnTo>
                    <a:pt x="19" y="279"/>
                  </a:lnTo>
                  <a:lnTo>
                    <a:pt x="23" y="281"/>
                  </a:lnTo>
                  <a:lnTo>
                    <a:pt x="25" y="268"/>
                  </a:lnTo>
                  <a:lnTo>
                    <a:pt x="23" y="249"/>
                  </a:lnTo>
                  <a:lnTo>
                    <a:pt x="19" y="235"/>
                  </a:lnTo>
                  <a:lnTo>
                    <a:pt x="15" y="224"/>
                  </a:lnTo>
                  <a:lnTo>
                    <a:pt x="6" y="217"/>
                  </a:lnTo>
                  <a:lnTo>
                    <a:pt x="28" y="215"/>
                  </a:lnTo>
                  <a:lnTo>
                    <a:pt x="39" y="220"/>
                  </a:lnTo>
                  <a:lnTo>
                    <a:pt x="37" y="216"/>
                  </a:lnTo>
                  <a:lnTo>
                    <a:pt x="33" y="209"/>
                  </a:lnTo>
                  <a:lnTo>
                    <a:pt x="33" y="198"/>
                  </a:lnTo>
                  <a:lnTo>
                    <a:pt x="35" y="193"/>
                  </a:lnTo>
                  <a:lnTo>
                    <a:pt x="37" y="175"/>
                  </a:lnTo>
                  <a:lnTo>
                    <a:pt x="32" y="169"/>
                  </a:lnTo>
                  <a:lnTo>
                    <a:pt x="25" y="162"/>
                  </a:lnTo>
                  <a:lnTo>
                    <a:pt x="15" y="144"/>
                  </a:lnTo>
                  <a:lnTo>
                    <a:pt x="15" y="133"/>
                  </a:lnTo>
                  <a:lnTo>
                    <a:pt x="23" y="134"/>
                  </a:lnTo>
                  <a:lnTo>
                    <a:pt x="34" y="144"/>
                  </a:lnTo>
                  <a:lnTo>
                    <a:pt x="48" y="145"/>
                  </a:lnTo>
                  <a:lnTo>
                    <a:pt x="53" y="147"/>
                  </a:lnTo>
                  <a:lnTo>
                    <a:pt x="58" y="143"/>
                  </a:lnTo>
                  <a:lnTo>
                    <a:pt x="60" y="129"/>
                  </a:lnTo>
                  <a:lnTo>
                    <a:pt x="69" y="129"/>
                  </a:lnTo>
                  <a:lnTo>
                    <a:pt x="79" y="129"/>
                  </a:lnTo>
                  <a:lnTo>
                    <a:pt x="79" y="122"/>
                  </a:lnTo>
                  <a:lnTo>
                    <a:pt x="79" y="116"/>
                  </a:lnTo>
                  <a:lnTo>
                    <a:pt x="85" y="114"/>
                  </a:lnTo>
                  <a:lnTo>
                    <a:pt x="95" y="120"/>
                  </a:lnTo>
                  <a:lnTo>
                    <a:pt x="109" y="124"/>
                  </a:lnTo>
                  <a:lnTo>
                    <a:pt x="114" y="121"/>
                  </a:lnTo>
                  <a:lnTo>
                    <a:pt x="126" y="118"/>
                  </a:lnTo>
                  <a:lnTo>
                    <a:pt x="134" y="114"/>
                  </a:lnTo>
                  <a:lnTo>
                    <a:pt x="132" y="100"/>
                  </a:lnTo>
                  <a:lnTo>
                    <a:pt x="131" y="91"/>
                  </a:lnTo>
                  <a:lnTo>
                    <a:pt x="132" y="85"/>
                  </a:lnTo>
                  <a:lnTo>
                    <a:pt x="140" y="84"/>
                  </a:lnTo>
                  <a:lnTo>
                    <a:pt x="151" y="87"/>
                  </a:lnTo>
                  <a:lnTo>
                    <a:pt x="168" y="90"/>
                  </a:lnTo>
                  <a:lnTo>
                    <a:pt x="173" y="90"/>
                  </a:lnTo>
                  <a:lnTo>
                    <a:pt x="184" y="95"/>
                  </a:lnTo>
                  <a:lnTo>
                    <a:pt x="194" y="80"/>
                  </a:lnTo>
                  <a:lnTo>
                    <a:pt x="194" y="69"/>
                  </a:lnTo>
                  <a:lnTo>
                    <a:pt x="194" y="61"/>
                  </a:lnTo>
                  <a:lnTo>
                    <a:pt x="205" y="55"/>
                  </a:lnTo>
                  <a:lnTo>
                    <a:pt x="220" y="54"/>
                  </a:lnTo>
                  <a:lnTo>
                    <a:pt x="228" y="46"/>
                  </a:lnTo>
                  <a:lnTo>
                    <a:pt x="238" y="35"/>
                  </a:lnTo>
                  <a:lnTo>
                    <a:pt x="242" y="18"/>
                  </a:lnTo>
                  <a:lnTo>
                    <a:pt x="253" y="19"/>
                  </a:lnTo>
                  <a:lnTo>
                    <a:pt x="260" y="11"/>
                  </a:lnTo>
                  <a:lnTo>
                    <a:pt x="265" y="4"/>
                  </a:lnTo>
                  <a:lnTo>
                    <a:pt x="269" y="0"/>
                  </a:lnTo>
                  <a:lnTo>
                    <a:pt x="278" y="6"/>
                  </a:lnTo>
                  <a:lnTo>
                    <a:pt x="279" y="7"/>
                  </a:lnTo>
                  <a:lnTo>
                    <a:pt x="282" y="8"/>
                  </a:lnTo>
                  <a:lnTo>
                    <a:pt x="289" y="15"/>
                  </a:lnTo>
                  <a:lnTo>
                    <a:pt x="294" y="22"/>
                  </a:lnTo>
                  <a:lnTo>
                    <a:pt x="296" y="36"/>
                  </a:lnTo>
                  <a:lnTo>
                    <a:pt x="289" y="51"/>
                  </a:lnTo>
                  <a:lnTo>
                    <a:pt x="279" y="62"/>
                  </a:lnTo>
                  <a:lnTo>
                    <a:pt x="272" y="72"/>
                  </a:lnTo>
                  <a:lnTo>
                    <a:pt x="274" y="84"/>
                  </a:lnTo>
                  <a:lnTo>
                    <a:pt x="278" y="95"/>
                  </a:lnTo>
                  <a:lnTo>
                    <a:pt x="273" y="103"/>
                  </a:lnTo>
                  <a:lnTo>
                    <a:pt x="268" y="111"/>
                  </a:lnTo>
                  <a:lnTo>
                    <a:pt x="264" y="122"/>
                  </a:lnTo>
                  <a:lnTo>
                    <a:pt x="268" y="133"/>
                  </a:lnTo>
                  <a:lnTo>
                    <a:pt x="273" y="140"/>
                  </a:lnTo>
                  <a:lnTo>
                    <a:pt x="278" y="146"/>
                  </a:lnTo>
                  <a:lnTo>
                    <a:pt x="269" y="154"/>
                  </a:lnTo>
                  <a:lnTo>
                    <a:pt x="259" y="162"/>
                  </a:lnTo>
                  <a:lnTo>
                    <a:pt x="259" y="178"/>
                  </a:lnTo>
                  <a:lnTo>
                    <a:pt x="270" y="184"/>
                  </a:lnTo>
                  <a:lnTo>
                    <a:pt x="279" y="189"/>
                  </a:lnTo>
                  <a:lnTo>
                    <a:pt x="273" y="202"/>
                  </a:lnTo>
                  <a:lnTo>
                    <a:pt x="259" y="214"/>
                  </a:lnTo>
                  <a:lnTo>
                    <a:pt x="249" y="216"/>
                  </a:lnTo>
                  <a:lnTo>
                    <a:pt x="242" y="220"/>
                  </a:lnTo>
                  <a:lnTo>
                    <a:pt x="233" y="235"/>
                  </a:lnTo>
                  <a:lnTo>
                    <a:pt x="236" y="242"/>
                  </a:lnTo>
                  <a:lnTo>
                    <a:pt x="238" y="246"/>
                  </a:lnTo>
                  <a:lnTo>
                    <a:pt x="233" y="255"/>
                  </a:lnTo>
                  <a:lnTo>
                    <a:pt x="230" y="263"/>
                  </a:lnTo>
                  <a:lnTo>
                    <a:pt x="237" y="274"/>
                  </a:lnTo>
                  <a:lnTo>
                    <a:pt x="242" y="283"/>
                  </a:lnTo>
                  <a:lnTo>
                    <a:pt x="236" y="286"/>
                  </a:lnTo>
                  <a:lnTo>
                    <a:pt x="226" y="292"/>
                  </a:lnTo>
                  <a:lnTo>
                    <a:pt x="220" y="303"/>
                  </a:lnTo>
                  <a:lnTo>
                    <a:pt x="218" y="313"/>
                  </a:lnTo>
                  <a:lnTo>
                    <a:pt x="220" y="325"/>
                  </a:lnTo>
                  <a:lnTo>
                    <a:pt x="218" y="339"/>
                  </a:lnTo>
                  <a:lnTo>
                    <a:pt x="221" y="352"/>
                  </a:lnTo>
                  <a:lnTo>
                    <a:pt x="228" y="358"/>
                  </a:lnTo>
                  <a:lnTo>
                    <a:pt x="237" y="363"/>
                  </a:lnTo>
                  <a:lnTo>
                    <a:pt x="249" y="363"/>
                  </a:lnTo>
                  <a:lnTo>
                    <a:pt x="256" y="362"/>
                  </a:lnTo>
                  <a:lnTo>
                    <a:pt x="260" y="363"/>
                  </a:lnTo>
                  <a:lnTo>
                    <a:pt x="260" y="376"/>
                  </a:lnTo>
                  <a:lnTo>
                    <a:pt x="250" y="381"/>
                  </a:lnTo>
                  <a:lnTo>
                    <a:pt x="238" y="383"/>
                  </a:lnTo>
                  <a:lnTo>
                    <a:pt x="230" y="389"/>
                  </a:lnTo>
                  <a:lnTo>
                    <a:pt x="228" y="399"/>
                  </a:lnTo>
                  <a:lnTo>
                    <a:pt x="232" y="407"/>
                  </a:lnTo>
                  <a:lnTo>
                    <a:pt x="249" y="413"/>
                  </a:lnTo>
                  <a:lnTo>
                    <a:pt x="272" y="405"/>
                  </a:lnTo>
                  <a:lnTo>
                    <a:pt x="297" y="395"/>
                  </a:lnTo>
                  <a:lnTo>
                    <a:pt x="301" y="389"/>
                  </a:lnTo>
                  <a:lnTo>
                    <a:pt x="307" y="387"/>
                  </a:lnTo>
                  <a:lnTo>
                    <a:pt x="312" y="394"/>
                  </a:lnTo>
                  <a:lnTo>
                    <a:pt x="320" y="410"/>
                  </a:lnTo>
                  <a:lnTo>
                    <a:pt x="330" y="421"/>
                  </a:lnTo>
                  <a:lnTo>
                    <a:pt x="337" y="421"/>
                  </a:lnTo>
                  <a:lnTo>
                    <a:pt x="344" y="423"/>
                  </a:lnTo>
                  <a:lnTo>
                    <a:pt x="350" y="433"/>
                  </a:lnTo>
                  <a:lnTo>
                    <a:pt x="352" y="447"/>
                  </a:lnTo>
                  <a:lnTo>
                    <a:pt x="354" y="465"/>
                  </a:lnTo>
                  <a:lnTo>
                    <a:pt x="349" y="485"/>
                  </a:lnTo>
                  <a:lnTo>
                    <a:pt x="345" y="496"/>
                  </a:lnTo>
                  <a:lnTo>
                    <a:pt x="340" y="503"/>
                  </a:lnTo>
                  <a:lnTo>
                    <a:pt x="330" y="503"/>
                  </a:lnTo>
                  <a:lnTo>
                    <a:pt x="325" y="498"/>
                  </a:lnTo>
                  <a:lnTo>
                    <a:pt x="321" y="494"/>
                  </a:lnTo>
                  <a:lnTo>
                    <a:pt x="313" y="493"/>
                  </a:lnTo>
                  <a:lnTo>
                    <a:pt x="304" y="494"/>
                  </a:lnTo>
                  <a:lnTo>
                    <a:pt x="293" y="493"/>
                  </a:lnTo>
                  <a:lnTo>
                    <a:pt x="283" y="494"/>
                  </a:lnTo>
                  <a:lnTo>
                    <a:pt x="272" y="494"/>
                  </a:lnTo>
                  <a:lnTo>
                    <a:pt x="265" y="501"/>
                  </a:lnTo>
                  <a:lnTo>
                    <a:pt x="263" y="511"/>
                  </a:lnTo>
                  <a:lnTo>
                    <a:pt x="265" y="522"/>
                  </a:lnTo>
                  <a:lnTo>
                    <a:pt x="265" y="534"/>
                  </a:lnTo>
                  <a:lnTo>
                    <a:pt x="269" y="545"/>
                  </a:lnTo>
                  <a:lnTo>
                    <a:pt x="275" y="550"/>
                  </a:lnTo>
                  <a:lnTo>
                    <a:pt x="282" y="564"/>
                  </a:lnTo>
                  <a:lnTo>
                    <a:pt x="273" y="573"/>
                  </a:lnTo>
                  <a:lnTo>
                    <a:pt x="261" y="582"/>
                  </a:lnTo>
                  <a:lnTo>
                    <a:pt x="239" y="589"/>
                  </a:lnTo>
                  <a:lnTo>
                    <a:pt x="231" y="575"/>
                  </a:lnTo>
                  <a:lnTo>
                    <a:pt x="227" y="589"/>
                  </a:lnTo>
                  <a:lnTo>
                    <a:pt x="216" y="581"/>
                  </a:lnTo>
                  <a:lnTo>
                    <a:pt x="209" y="588"/>
                  </a:lnTo>
                  <a:lnTo>
                    <a:pt x="205" y="593"/>
                  </a:lnTo>
                  <a:lnTo>
                    <a:pt x="202" y="596"/>
                  </a:lnTo>
                  <a:lnTo>
                    <a:pt x="198" y="596"/>
                  </a:lnTo>
                  <a:lnTo>
                    <a:pt x="193" y="593"/>
                  </a:lnTo>
                  <a:lnTo>
                    <a:pt x="188" y="590"/>
                  </a:lnTo>
                  <a:lnTo>
                    <a:pt x="176" y="589"/>
                  </a:lnTo>
                  <a:lnTo>
                    <a:pt x="167" y="598"/>
                  </a:lnTo>
                  <a:lnTo>
                    <a:pt x="159" y="581"/>
                  </a:lnTo>
                  <a:lnTo>
                    <a:pt x="153" y="572"/>
                  </a:lnTo>
                  <a:lnTo>
                    <a:pt x="141" y="559"/>
                  </a:lnTo>
                  <a:lnTo>
                    <a:pt x="134" y="552"/>
                  </a:lnTo>
                  <a:lnTo>
                    <a:pt x="119" y="548"/>
                  </a:lnTo>
                  <a:lnTo>
                    <a:pt x="112" y="548"/>
                  </a:lnTo>
                  <a:lnTo>
                    <a:pt x="106" y="548"/>
                  </a:lnTo>
                  <a:lnTo>
                    <a:pt x="99" y="541"/>
                  </a:lnTo>
                  <a:lnTo>
                    <a:pt x="95" y="530"/>
                  </a:lnTo>
                  <a:lnTo>
                    <a:pt x="88" y="515"/>
                  </a:lnTo>
                  <a:lnTo>
                    <a:pt x="82" y="501"/>
                  </a:lnTo>
                  <a:lnTo>
                    <a:pt x="82" y="491"/>
                  </a:lnTo>
                  <a:lnTo>
                    <a:pt x="74" y="490"/>
                  </a:lnTo>
                  <a:lnTo>
                    <a:pt x="72" y="485"/>
                  </a:lnTo>
                  <a:lnTo>
                    <a:pt x="57" y="487"/>
                  </a:lnTo>
                  <a:lnTo>
                    <a:pt x="46" y="483"/>
                  </a:lnTo>
                  <a:lnTo>
                    <a:pt x="41" y="472"/>
                  </a:lnTo>
                  <a:lnTo>
                    <a:pt x="41" y="458"/>
                  </a:lnTo>
                  <a:lnTo>
                    <a:pt x="41" y="434"/>
                  </a:lnTo>
                  <a:lnTo>
                    <a:pt x="41" y="411"/>
                  </a:lnTo>
                  <a:lnTo>
                    <a:pt x="37" y="389"/>
                  </a:lnTo>
                  <a:lnTo>
                    <a:pt x="33" y="378"/>
                  </a:lnTo>
                  <a:lnTo>
                    <a:pt x="28" y="368"/>
                  </a:lnTo>
                  <a:lnTo>
                    <a:pt x="27" y="352"/>
                  </a:lnTo>
                  <a:lnTo>
                    <a:pt x="25" y="339"/>
                  </a:lnTo>
                  <a:lnTo>
                    <a:pt x="23" y="332"/>
                  </a:lnTo>
                  <a:lnTo>
                    <a:pt x="18" y="325"/>
                  </a:lnTo>
                  <a:lnTo>
                    <a:pt x="13" y="317"/>
                  </a:lnTo>
                  <a:lnTo>
                    <a:pt x="8" y="310"/>
                  </a:lnTo>
                  <a:lnTo>
                    <a:pt x="8" y="304"/>
                  </a:lnTo>
                  <a:lnTo>
                    <a:pt x="0" y="310"/>
                  </a:lnTo>
                </a:path>
              </a:pathLst>
            </a:custGeom>
            <a:solidFill>
              <a:srgbClr val="478E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1" name="Freeform 31"/>
            <p:cNvSpPr>
              <a:spLocks/>
            </p:cNvSpPr>
            <p:nvPr/>
          </p:nvSpPr>
          <p:spPr bwMode="auto">
            <a:xfrm>
              <a:off x="4070350" y="3932292"/>
              <a:ext cx="1046163" cy="973160"/>
            </a:xfrm>
            <a:custGeom>
              <a:avLst/>
              <a:gdLst>
                <a:gd name="T0" fmla="*/ 2147483647 w 659"/>
                <a:gd name="T1" fmla="*/ 2147483647 h 613"/>
                <a:gd name="T2" fmla="*/ 2147483647 w 659"/>
                <a:gd name="T3" fmla="*/ 2147483647 h 613"/>
                <a:gd name="T4" fmla="*/ 2147483647 w 659"/>
                <a:gd name="T5" fmla="*/ 2147483647 h 613"/>
                <a:gd name="T6" fmla="*/ 2147483647 w 659"/>
                <a:gd name="T7" fmla="*/ 2147483647 h 613"/>
                <a:gd name="T8" fmla="*/ 2147483647 w 659"/>
                <a:gd name="T9" fmla="*/ 2147483647 h 613"/>
                <a:gd name="T10" fmla="*/ 2147483647 w 659"/>
                <a:gd name="T11" fmla="*/ 2147483647 h 613"/>
                <a:gd name="T12" fmla="*/ 2147483647 w 659"/>
                <a:gd name="T13" fmla="*/ 2147483647 h 613"/>
                <a:gd name="T14" fmla="*/ 2147483647 w 659"/>
                <a:gd name="T15" fmla="*/ 2147483647 h 613"/>
                <a:gd name="T16" fmla="*/ 2147483647 w 659"/>
                <a:gd name="T17" fmla="*/ 2147483647 h 613"/>
                <a:gd name="T18" fmla="*/ 2147483647 w 659"/>
                <a:gd name="T19" fmla="*/ 2147483647 h 613"/>
                <a:gd name="T20" fmla="*/ 2147483647 w 659"/>
                <a:gd name="T21" fmla="*/ 2147483647 h 613"/>
                <a:gd name="T22" fmla="*/ 2147483647 w 659"/>
                <a:gd name="T23" fmla="*/ 2147483647 h 613"/>
                <a:gd name="T24" fmla="*/ 2147483647 w 659"/>
                <a:gd name="T25" fmla="*/ 2147483647 h 613"/>
                <a:gd name="T26" fmla="*/ 2147483647 w 659"/>
                <a:gd name="T27" fmla="*/ 2147483647 h 613"/>
                <a:gd name="T28" fmla="*/ 2147483647 w 659"/>
                <a:gd name="T29" fmla="*/ 2147483647 h 613"/>
                <a:gd name="T30" fmla="*/ 2147483647 w 659"/>
                <a:gd name="T31" fmla="*/ 2147483647 h 613"/>
                <a:gd name="T32" fmla="*/ 2147483647 w 659"/>
                <a:gd name="T33" fmla="*/ 2147483647 h 613"/>
                <a:gd name="T34" fmla="*/ 2147483647 w 659"/>
                <a:gd name="T35" fmla="*/ 2147483647 h 613"/>
                <a:gd name="T36" fmla="*/ 2147483647 w 659"/>
                <a:gd name="T37" fmla="*/ 2147483647 h 613"/>
                <a:gd name="T38" fmla="*/ 2147483647 w 659"/>
                <a:gd name="T39" fmla="*/ 0 h 613"/>
                <a:gd name="T40" fmla="*/ 2147483647 w 659"/>
                <a:gd name="T41" fmla="*/ 2147483647 h 613"/>
                <a:gd name="T42" fmla="*/ 2147483647 w 659"/>
                <a:gd name="T43" fmla="*/ 2147483647 h 613"/>
                <a:gd name="T44" fmla="*/ 2147483647 w 659"/>
                <a:gd name="T45" fmla="*/ 2147483647 h 613"/>
                <a:gd name="T46" fmla="*/ 2147483647 w 659"/>
                <a:gd name="T47" fmla="*/ 2147483647 h 613"/>
                <a:gd name="T48" fmla="*/ 2147483647 w 659"/>
                <a:gd name="T49" fmla="*/ 2147483647 h 613"/>
                <a:gd name="T50" fmla="*/ 2147483647 w 659"/>
                <a:gd name="T51" fmla="*/ 2147483647 h 613"/>
                <a:gd name="T52" fmla="*/ 2147483647 w 659"/>
                <a:gd name="T53" fmla="*/ 2147483647 h 613"/>
                <a:gd name="T54" fmla="*/ 2147483647 w 659"/>
                <a:gd name="T55" fmla="*/ 2147483647 h 613"/>
                <a:gd name="T56" fmla="*/ 2147483647 w 659"/>
                <a:gd name="T57" fmla="*/ 2147483647 h 613"/>
                <a:gd name="T58" fmla="*/ 2147483647 w 659"/>
                <a:gd name="T59" fmla="*/ 2147483647 h 613"/>
                <a:gd name="T60" fmla="*/ 2147483647 w 659"/>
                <a:gd name="T61" fmla="*/ 2147483647 h 613"/>
                <a:gd name="T62" fmla="*/ 2147483647 w 659"/>
                <a:gd name="T63" fmla="*/ 2147483647 h 613"/>
                <a:gd name="T64" fmla="*/ 2147483647 w 659"/>
                <a:gd name="T65" fmla="*/ 2147483647 h 613"/>
                <a:gd name="T66" fmla="*/ 2147483647 w 659"/>
                <a:gd name="T67" fmla="*/ 2147483647 h 613"/>
                <a:gd name="T68" fmla="*/ 2147483647 w 659"/>
                <a:gd name="T69" fmla="*/ 2147483647 h 613"/>
                <a:gd name="T70" fmla="*/ 2147483647 w 659"/>
                <a:gd name="T71" fmla="*/ 2147483647 h 613"/>
                <a:gd name="T72" fmla="*/ 2147483647 w 659"/>
                <a:gd name="T73" fmla="*/ 2147483647 h 613"/>
                <a:gd name="T74" fmla="*/ 2147483647 w 659"/>
                <a:gd name="T75" fmla="*/ 2147483647 h 613"/>
                <a:gd name="T76" fmla="*/ 2147483647 w 659"/>
                <a:gd name="T77" fmla="*/ 2147483647 h 613"/>
                <a:gd name="T78" fmla="*/ 2147483647 w 659"/>
                <a:gd name="T79" fmla="*/ 2147483647 h 613"/>
                <a:gd name="T80" fmla="*/ 2147483647 w 659"/>
                <a:gd name="T81" fmla="*/ 2147483647 h 613"/>
                <a:gd name="T82" fmla="*/ 2147483647 w 659"/>
                <a:gd name="T83" fmla="*/ 2147483647 h 613"/>
                <a:gd name="T84" fmla="*/ 2147483647 w 659"/>
                <a:gd name="T85" fmla="*/ 2147483647 h 613"/>
                <a:gd name="T86" fmla="*/ 2147483647 w 659"/>
                <a:gd name="T87" fmla="*/ 2147483647 h 613"/>
                <a:gd name="T88" fmla="*/ 2147483647 w 659"/>
                <a:gd name="T89" fmla="*/ 2147483647 h 613"/>
                <a:gd name="T90" fmla="*/ 2147483647 w 659"/>
                <a:gd name="T91" fmla="*/ 2147483647 h 613"/>
                <a:gd name="T92" fmla="*/ 2147483647 w 659"/>
                <a:gd name="T93" fmla="*/ 2147483647 h 613"/>
                <a:gd name="T94" fmla="*/ 2147483647 w 659"/>
                <a:gd name="T95" fmla="*/ 2147483647 h 613"/>
                <a:gd name="T96" fmla="*/ 2147483647 w 659"/>
                <a:gd name="T97" fmla="*/ 2147483647 h 613"/>
                <a:gd name="T98" fmla="*/ 2147483647 w 659"/>
                <a:gd name="T99" fmla="*/ 2147483647 h 613"/>
                <a:gd name="T100" fmla="*/ 2147483647 w 659"/>
                <a:gd name="T101" fmla="*/ 2147483647 h 613"/>
                <a:gd name="T102" fmla="*/ 2147483647 w 659"/>
                <a:gd name="T103" fmla="*/ 2147483647 h 613"/>
                <a:gd name="T104" fmla="*/ 2147483647 w 659"/>
                <a:gd name="T105" fmla="*/ 2147483647 h 613"/>
                <a:gd name="T106" fmla="*/ 2147483647 w 659"/>
                <a:gd name="T107" fmla="*/ 2147483647 h 61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659"/>
                <a:gd name="T163" fmla="*/ 0 h 613"/>
                <a:gd name="T164" fmla="*/ 659 w 659"/>
                <a:gd name="T165" fmla="*/ 613 h 613"/>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659" h="613">
                  <a:moveTo>
                    <a:pt x="132" y="612"/>
                  </a:moveTo>
                  <a:lnTo>
                    <a:pt x="132" y="598"/>
                  </a:lnTo>
                  <a:lnTo>
                    <a:pt x="135" y="588"/>
                  </a:lnTo>
                  <a:lnTo>
                    <a:pt x="137" y="573"/>
                  </a:lnTo>
                  <a:lnTo>
                    <a:pt x="132" y="558"/>
                  </a:lnTo>
                  <a:lnTo>
                    <a:pt x="132" y="550"/>
                  </a:lnTo>
                  <a:lnTo>
                    <a:pt x="127" y="543"/>
                  </a:lnTo>
                  <a:lnTo>
                    <a:pt x="119" y="533"/>
                  </a:lnTo>
                  <a:lnTo>
                    <a:pt x="102" y="525"/>
                  </a:lnTo>
                  <a:lnTo>
                    <a:pt x="96" y="515"/>
                  </a:lnTo>
                  <a:lnTo>
                    <a:pt x="89" y="509"/>
                  </a:lnTo>
                  <a:lnTo>
                    <a:pt x="84" y="508"/>
                  </a:lnTo>
                  <a:lnTo>
                    <a:pt x="76" y="509"/>
                  </a:lnTo>
                  <a:lnTo>
                    <a:pt x="72" y="508"/>
                  </a:lnTo>
                  <a:lnTo>
                    <a:pt x="67" y="509"/>
                  </a:lnTo>
                  <a:lnTo>
                    <a:pt x="62" y="513"/>
                  </a:lnTo>
                  <a:lnTo>
                    <a:pt x="56" y="515"/>
                  </a:lnTo>
                  <a:lnTo>
                    <a:pt x="48" y="521"/>
                  </a:lnTo>
                  <a:lnTo>
                    <a:pt x="41" y="528"/>
                  </a:lnTo>
                  <a:lnTo>
                    <a:pt x="22" y="525"/>
                  </a:lnTo>
                  <a:lnTo>
                    <a:pt x="9" y="509"/>
                  </a:lnTo>
                  <a:lnTo>
                    <a:pt x="9" y="502"/>
                  </a:lnTo>
                  <a:lnTo>
                    <a:pt x="19" y="497"/>
                  </a:lnTo>
                  <a:lnTo>
                    <a:pt x="35" y="493"/>
                  </a:lnTo>
                  <a:lnTo>
                    <a:pt x="44" y="489"/>
                  </a:lnTo>
                  <a:lnTo>
                    <a:pt x="47" y="482"/>
                  </a:lnTo>
                  <a:lnTo>
                    <a:pt x="39" y="473"/>
                  </a:lnTo>
                  <a:lnTo>
                    <a:pt x="27" y="473"/>
                  </a:lnTo>
                  <a:lnTo>
                    <a:pt x="7" y="472"/>
                  </a:lnTo>
                  <a:lnTo>
                    <a:pt x="5" y="458"/>
                  </a:lnTo>
                  <a:lnTo>
                    <a:pt x="1" y="445"/>
                  </a:lnTo>
                  <a:lnTo>
                    <a:pt x="1" y="430"/>
                  </a:lnTo>
                  <a:lnTo>
                    <a:pt x="0" y="415"/>
                  </a:lnTo>
                  <a:lnTo>
                    <a:pt x="5" y="404"/>
                  </a:lnTo>
                  <a:lnTo>
                    <a:pt x="18" y="401"/>
                  </a:lnTo>
                  <a:lnTo>
                    <a:pt x="28" y="400"/>
                  </a:lnTo>
                  <a:lnTo>
                    <a:pt x="22" y="390"/>
                  </a:lnTo>
                  <a:lnTo>
                    <a:pt x="15" y="385"/>
                  </a:lnTo>
                  <a:lnTo>
                    <a:pt x="12" y="376"/>
                  </a:lnTo>
                  <a:lnTo>
                    <a:pt x="14" y="361"/>
                  </a:lnTo>
                  <a:lnTo>
                    <a:pt x="22" y="347"/>
                  </a:lnTo>
                  <a:lnTo>
                    <a:pt x="25" y="336"/>
                  </a:lnTo>
                  <a:lnTo>
                    <a:pt x="31" y="329"/>
                  </a:lnTo>
                  <a:lnTo>
                    <a:pt x="43" y="324"/>
                  </a:lnTo>
                  <a:lnTo>
                    <a:pt x="56" y="321"/>
                  </a:lnTo>
                  <a:lnTo>
                    <a:pt x="67" y="311"/>
                  </a:lnTo>
                  <a:lnTo>
                    <a:pt x="64" y="300"/>
                  </a:lnTo>
                  <a:lnTo>
                    <a:pt x="51" y="295"/>
                  </a:lnTo>
                  <a:lnTo>
                    <a:pt x="42" y="289"/>
                  </a:lnTo>
                  <a:lnTo>
                    <a:pt x="52" y="276"/>
                  </a:lnTo>
                  <a:lnTo>
                    <a:pt x="57" y="266"/>
                  </a:lnTo>
                  <a:lnTo>
                    <a:pt x="49" y="244"/>
                  </a:lnTo>
                  <a:lnTo>
                    <a:pt x="52" y="233"/>
                  </a:lnTo>
                  <a:lnTo>
                    <a:pt x="53" y="225"/>
                  </a:lnTo>
                  <a:lnTo>
                    <a:pt x="56" y="218"/>
                  </a:lnTo>
                  <a:lnTo>
                    <a:pt x="61" y="211"/>
                  </a:lnTo>
                  <a:lnTo>
                    <a:pt x="58" y="201"/>
                  </a:lnTo>
                  <a:lnTo>
                    <a:pt x="60" y="190"/>
                  </a:lnTo>
                  <a:lnTo>
                    <a:pt x="62" y="186"/>
                  </a:lnTo>
                  <a:lnTo>
                    <a:pt x="70" y="172"/>
                  </a:lnTo>
                  <a:lnTo>
                    <a:pt x="79" y="157"/>
                  </a:lnTo>
                  <a:lnTo>
                    <a:pt x="79" y="145"/>
                  </a:lnTo>
                  <a:lnTo>
                    <a:pt x="76" y="133"/>
                  </a:lnTo>
                  <a:lnTo>
                    <a:pt x="66" y="127"/>
                  </a:lnTo>
                  <a:lnTo>
                    <a:pt x="75" y="110"/>
                  </a:lnTo>
                  <a:lnTo>
                    <a:pt x="79" y="108"/>
                  </a:lnTo>
                  <a:lnTo>
                    <a:pt x="85" y="106"/>
                  </a:lnTo>
                  <a:lnTo>
                    <a:pt x="89" y="101"/>
                  </a:lnTo>
                  <a:lnTo>
                    <a:pt x="94" y="94"/>
                  </a:lnTo>
                  <a:lnTo>
                    <a:pt x="97" y="88"/>
                  </a:lnTo>
                  <a:lnTo>
                    <a:pt x="94" y="76"/>
                  </a:lnTo>
                  <a:lnTo>
                    <a:pt x="92" y="64"/>
                  </a:lnTo>
                  <a:lnTo>
                    <a:pt x="97" y="57"/>
                  </a:lnTo>
                  <a:lnTo>
                    <a:pt x="113" y="54"/>
                  </a:lnTo>
                  <a:lnTo>
                    <a:pt x="125" y="51"/>
                  </a:lnTo>
                  <a:lnTo>
                    <a:pt x="118" y="43"/>
                  </a:lnTo>
                  <a:lnTo>
                    <a:pt x="127" y="37"/>
                  </a:lnTo>
                  <a:lnTo>
                    <a:pt x="135" y="15"/>
                  </a:lnTo>
                  <a:lnTo>
                    <a:pt x="155" y="0"/>
                  </a:lnTo>
                  <a:lnTo>
                    <a:pt x="162" y="0"/>
                  </a:lnTo>
                  <a:lnTo>
                    <a:pt x="168" y="7"/>
                  </a:lnTo>
                  <a:lnTo>
                    <a:pt x="172" y="19"/>
                  </a:lnTo>
                  <a:lnTo>
                    <a:pt x="179" y="30"/>
                  </a:lnTo>
                  <a:lnTo>
                    <a:pt x="184" y="16"/>
                  </a:lnTo>
                  <a:lnTo>
                    <a:pt x="196" y="19"/>
                  </a:lnTo>
                  <a:lnTo>
                    <a:pt x="205" y="25"/>
                  </a:lnTo>
                  <a:lnTo>
                    <a:pt x="215" y="30"/>
                  </a:lnTo>
                  <a:lnTo>
                    <a:pt x="224" y="33"/>
                  </a:lnTo>
                  <a:lnTo>
                    <a:pt x="232" y="30"/>
                  </a:lnTo>
                  <a:lnTo>
                    <a:pt x="242" y="25"/>
                  </a:lnTo>
                  <a:lnTo>
                    <a:pt x="253" y="19"/>
                  </a:lnTo>
                  <a:lnTo>
                    <a:pt x="267" y="19"/>
                  </a:lnTo>
                  <a:lnTo>
                    <a:pt x="271" y="32"/>
                  </a:lnTo>
                  <a:lnTo>
                    <a:pt x="267" y="51"/>
                  </a:lnTo>
                  <a:lnTo>
                    <a:pt x="265" y="62"/>
                  </a:lnTo>
                  <a:lnTo>
                    <a:pt x="263" y="73"/>
                  </a:lnTo>
                  <a:lnTo>
                    <a:pt x="262" y="86"/>
                  </a:lnTo>
                  <a:lnTo>
                    <a:pt x="266" y="97"/>
                  </a:lnTo>
                  <a:lnTo>
                    <a:pt x="277" y="106"/>
                  </a:lnTo>
                  <a:lnTo>
                    <a:pt x="288" y="108"/>
                  </a:lnTo>
                  <a:lnTo>
                    <a:pt x="299" y="106"/>
                  </a:lnTo>
                  <a:lnTo>
                    <a:pt x="308" y="105"/>
                  </a:lnTo>
                  <a:lnTo>
                    <a:pt x="316" y="109"/>
                  </a:lnTo>
                  <a:lnTo>
                    <a:pt x="325" y="120"/>
                  </a:lnTo>
                  <a:lnTo>
                    <a:pt x="329" y="135"/>
                  </a:lnTo>
                  <a:lnTo>
                    <a:pt x="334" y="152"/>
                  </a:lnTo>
                  <a:lnTo>
                    <a:pt x="343" y="162"/>
                  </a:lnTo>
                  <a:lnTo>
                    <a:pt x="354" y="171"/>
                  </a:lnTo>
                  <a:lnTo>
                    <a:pt x="368" y="176"/>
                  </a:lnTo>
                  <a:lnTo>
                    <a:pt x="383" y="178"/>
                  </a:lnTo>
                  <a:lnTo>
                    <a:pt x="396" y="180"/>
                  </a:lnTo>
                  <a:lnTo>
                    <a:pt x="410" y="179"/>
                  </a:lnTo>
                  <a:lnTo>
                    <a:pt x="422" y="174"/>
                  </a:lnTo>
                  <a:lnTo>
                    <a:pt x="432" y="165"/>
                  </a:lnTo>
                  <a:lnTo>
                    <a:pt x="442" y="160"/>
                  </a:lnTo>
                  <a:lnTo>
                    <a:pt x="450" y="152"/>
                  </a:lnTo>
                  <a:lnTo>
                    <a:pt x="454" y="141"/>
                  </a:lnTo>
                  <a:lnTo>
                    <a:pt x="454" y="132"/>
                  </a:lnTo>
                  <a:lnTo>
                    <a:pt x="457" y="120"/>
                  </a:lnTo>
                  <a:lnTo>
                    <a:pt x="470" y="128"/>
                  </a:lnTo>
                  <a:lnTo>
                    <a:pt x="473" y="135"/>
                  </a:lnTo>
                  <a:lnTo>
                    <a:pt x="477" y="139"/>
                  </a:lnTo>
                  <a:lnTo>
                    <a:pt x="484" y="138"/>
                  </a:lnTo>
                  <a:lnTo>
                    <a:pt x="493" y="133"/>
                  </a:lnTo>
                  <a:lnTo>
                    <a:pt x="505" y="130"/>
                  </a:lnTo>
                  <a:lnTo>
                    <a:pt x="513" y="124"/>
                  </a:lnTo>
                  <a:lnTo>
                    <a:pt x="513" y="117"/>
                  </a:lnTo>
                  <a:lnTo>
                    <a:pt x="513" y="110"/>
                  </a:lnTo>
                  <a:lnTo>
                    <a:pt x="519" y="102"/>
                  </a:lnTo>
                  <a:lnTo>
                    <a:pt x="528" y="95"/>
                  </a:lnTo>
                  <a:lnTo>
                    <a:pt x="536" y="84"/>
                  </a:lnTo>
                  <a:lnTo>
                    <a:pt x="541" y="74"/>
                  </a:lnTo>
                  <a:lnTo>
                    <a:pt x="544" y="68"/>
                  </a:lnTo>
                  <a:lnTo>
                    <a:pt x="553" y="64"/>
                  </a:lnTo>
                  <a:lnTo>
                    <a:pt x="561" y="65"/>
                  </a:lnTo>
                  <a:lnTo>
                    <a:pt x="568" y="73"/>
                  </a:lnTo>
                  <a:lnTo>
                    <a:pt x="578" y="86"/>
                  </a:lnTo>
                  <a:lnTo>
                    <a:pt x="587" y="97"/>
                  </a:lnTo>
                  <a:lnTo>
                    <a:pt x="596" y="98"/>
                  </a:lnTo>
                  <a:lnTo>
                    <a:pt x="605" y="94"/>
                  </a:lnTo>
                  <a:lnTo>
                    <a:pt x="615" y="84"/>
                  </a:lnTo>
                  <a:lnTo>
                    <a:pt x="627" y="73"/>
                  </a:lnTo>
                  <a:lnTo>
                    <a:pt x="634" y="70"/>
                  </a:lnTo>
                  <a:lnTo>
                    <a:pt x="641" y="68"/>
                  </a:lnTo>
                  <a:lnTo>
                    <a:pt x="653" y="59"/>
                  </a:lnTo>
                  <a:lnTo>
                    <a:pt x="658" y="54"/>
                  </a:lnTo>
                  <a:lnTo>
                    <a:pt x="653" y="66"/>
                  </a:lnTo>
                  <a:lnTo>
                    <a:pt x="644" y="76"/>
                  </a:lnTo>
                  <a:lnTo>
                    <a:pt x="635" y="91"/>
                  </a:lnTo>
                  <a:lnTo>
                    <a:pt x="631" y="102"/>
                  </a:lnTo>
                  <a:lnTo>
                    <a:pt x="621" y="106"/>
                  </a:lnTo>
                  <a:lnTo>
                    <a:pt x="614" y="113"/>
                  </a:lnTo>
                  <a:lnTo>
                    <a:pt x="613" y="120"/>
                  </a:lnTo>
                  <a:lnTo>
                    <a:pt x="610" y="131"/>
                  </a:lnTo>
                  <a:lnTo>
                    <a:pt x="595" y="139"/>
                  </a:lnTo>
                  <a:lnTo>
                    <a:pt x="586" y="142"/>
                  </a:lnTo>
                  <a:lnTo>
                    <a:pt x="577" y="144"/>
                  </a:lnTo>
                  <a:lnTo>
                    <a:pt x="560" y="153"/>
                  </a:lnTo>
                  <a:lnTo>
                    <a:pt x="548" y="158"/>
                  </a:lnTo>
                  <a:lnTo>
                    <a:pt x="538" y="165"/>
                  </a:lnTo>
                  <a:lnTo>
                    <a:pt x="533" y="174"/>
                  </a:lnTo>
                  <a:lnTo>
                    <a:pt x="528" y="182"/>
                  </a:lnTo>
                  <a:lnTo>
                    <a:pt x="520" y="189"/>
                  </a:lnTo>
                  <a:lnTo>
                    <a:pt x="512" y="194"/>
                  </a:lnTo>
                  <a:lnTo>
                    <a:pt x="506" y="204"/>
                  </a:lnTo>
                  <a:lnTo>
                    <a:pt x="501" y="213"/>
                  </a:lnTo>
                  <a:lnTo>
                    <a:pt x="489" y="219"/>
                  </a:lnTo>
                  <a:lnTo>
                    <a:pt x="477" y="223"/>
                  </a:lnTo>
                  <a:lnTo>
                    <a:pt x="468" y="232"/>
                  </a:lnTo>
                  <a:lnTo>
                    <a:pt x="461" y="242"/>
                  </a:lnTo>
                  <a:lnTo>
                    <a:pt x="453" y="248"/>
                  </a:lnTo>
                  <a:lnTo>
                    <a:pt x="448" y="255"/>
                  </a:lnTo>
                  <a:lnTo>
                    <a:pt x="448" y="266"/>
                  </a:lnTo>
                  <a:lnTo>
                    <a:pt x="454" y="273"/>
                  </a:lnTo>
                  <a:lnTo>
                    <a:pt x="457" y="280"/>
                  </a:lnTo>
                  <a:lnTo>
                    <a:pt x="445" y="289"/>
                  </a:lnTo>
                  <a:lnTo>
                    <a:pt x="425" y="300"/>
                  </a:lnTo>
                  <a:lnTo>
                    <a:pt x="383" y="306"/>
                  </a:lnTo>
                  <a:lnTo>
                    <a:pt x="373" y="303"/>
                  </a:lnTo>
                  <a:lnTo>
                    <a:pt x="364" y="305"/>
                  </a:lnTo>
                  <a:lnTo>
                    <a:pt x="361" y="311"/>
                  </a:lnTo>
                  <a:lnTo>
                    <a:pt x="360" y="321"/>
                  </a:lnTo>
                  <a:lnTo>
                    <a:pt x="354" y="340"/>
                  </a:lnTo>
                  <a:lnTo>
                    <a:pt x="346" y="347"/>
                  </a:lnTo>
                  <a:lnTo>
                    <a:pt x="337" y="353"/>
                  </a:lnTo>
                  <a:lnTo>
                    <a:pt x="329" y="361"/>
                  </a:lnTo>
                  <a:lnTo>
                    <a:pt x="325" y="356"/>
                  </a:lnTo>
                  <a:lnTo>
                    <a:pt x="320" y="349"/>
                  </a:lnTo>
                  <a:lnTo>
                    <a:pt x="308" y="342"/>
                  </a:lnTo>
                  <a:lnTo>
                    <a:pt x="297" y="345"/>
                  </a:lnTo>
                  <a:lnTo>
                    <a:pt x="293" y="350"/>
                  </a:lnTo>
                  <a:lnTo>
                    <a:pt x="289" y="361"/>
                  </a:lnTo>
                  <a:lnTo>
                    <a:pt x="279" y="376"/>
                  </a:lnTo>
                  <a:lnTo>
                    <a:pt x="272" y="393"/>
                  </a:lnTo>
                  <a:lnTo>
                    <a:pt x="271" y="403"/>
                  </a:lnTo>
                  <a:lnTo>
                    <a:pt x="272" y="414"/>
                  </a:lnTo>
                  <a:lnTo>
                    <a:pt x="271" y="437"/>
                  </a:lnTo>
                  <a:lnTo>
                    <a:pt x="270" y="460"/>
                  </a:lnTo>
                  <a:lnTo>
                    <a:pt x="271" y="478"/>
                  </a:lnTo>
                  <a:lnTo>
                    <a:pt x="275" y="496"/>
                  </a:lnTo>
                  <a:lnTo>
                    <a:pt x="280" y="508"/>
                  </a:lnTo>
                  <a:lnTo>
                    <a:pt x="285" y="520"/>
                  </a:lnTo>
                  <a:lnTo>
                    <a:pt x="285" y="536"/>
                  </a:lnTo>
                  <a:lnTo>
                    <a:pt x="277" y="544"/>
                  </a:lnTo>
                  <a:lnTo>
                    <a:pt x="270" y="547"/>
                  </a:lnTo>
                  <a:lnTo>
                    <a:pt x="262" y="549"/>
                  </a:lnTo>
                  <a:lnTo>
                    <a:pt x="256" y="555"/>
                  </a:lnTo>
                  <a:lnTo>
                    <a:pt x="250" y="562"/>
                  </a:lnTo>
                  <a:lnTo>
                    <a:pt x="236" y="569"/>
                  </a:lnTo>
                  <a:lnTo>
                    <a:pt x="227" y="572"/>
                  </a:lnTo>
                  <a:lnTo>
                    <a:pt x="219" y="573"/>
                  </a:lnTo>
                  <a:lnTo>
                    <a:pt x="207" y="573"/>
                  </a:lnTo>
                  <a:lnTo>
                    <a:pt x="197" y="577"/>
                  </a:lnTo>
                  <a:lnTo>
                    <a:pt x="190" y="583"/>
                  </a:lnTo>
                  <a:lnTo>
                    <a:pt x="181" y="594"/>
                  </a:lnTo>
                  <a:lnTo>
                    <a:pt x="168" y="603"/>
                  </a:lnTo>
                  <a:lnTo>
                    <a:pt x="153" y="604"/>
                  </a:lnTo>
                  <a:lnTo>
                    <a:pt x="138" y="608"/>
                  </a:lnTo>
                  <a:lnTo>
                    <a:pt x="132" y="612"/>
                  </a:lnTo>
                </a:path>
              </a:pathLst>
            </a:custGeom>
            <a:solidFill>
              <a:srgbClr val="478E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2" name="Freeform 32"/>
            <p:cNvSpPr>
              <a:spLocks/>
            </p:cNvSpPr>
            <p:nvPr/>
          </p:nvSpPr>
          <p:spPr bwMode="auto">
            <a:xfrm>
              <a:off x="3005138" y="3200436"/>
              <a:ext cx="804862" cy="649303"/>
            </a:xfrm>
            <a:custGeom>
              <a:avLst/>
              <a:gdLst>
                <a:gd name="T0" fmla="*/ 2147483647 w 507"/>
                <a:gd name="T1" fmla="*/ 2147483647 h 409"/>
                <a:gd name="T2" fmla="*/ 2147483647 w 507"/>
                <a:gd name="T3" fmla="*/ 2147483647 h 409"/>
                <a:gd name="T4" fmla="*/ 2147483647 w 507"/>
                <a:gd name="T5" fmla="*/ 2147483647 h 409"/>
                <a:gd name="T6" fmla="*/ 2147483647 w 507"/>
                <a:gd name="T7" fmla="*/ 2147483647 h 409"/>
                <a:gd name="T8" fmla="*/ 2147483647 w 507"/>
                <a:gd name="T9" fmla="*/ 2147483647 h 409"/>
                <a:gd name="T10" fmla="*/ 2147483647 w 507"/>
                <a:gd name="T11" fmla="*/ 2147483647 h 409"/>
                <a:gd name="T12" fmla="*/ 2147483647 w 507"/>
                <a:gd name="T13" fmla="*/ 2147483647 h 409"/>
                <a:gd name="T14" fmla="*/ 2147483647 w 507"/>
                <a:gd name="T15" fmla="*/ 0 h 409"/>
                <a:gd name="T16" fmla="*/ 2147483647 w 507"/>
                <a:gd name="T17" fmla="*/ 2147483647 h 409"/>
                <a:gd name="T18" fmla="*/ 2147483647 w 507"/>
                <a:gd name="T19" fmla="*/ 2147483647 h 409"/>
                <a:gd name="T20" fmla="*/ 2147483647 w 507"/>
                <a:gd name="T21" fmla="*/ 2147483647 h 409"/>
                <a:gd name="T22" fmla="*/ 2147483647 w 507"/>
                <a:gd name="T23" fmla="*/ 2147483647 h 409"/>
                <a:gd name="T24" fmla="*/ 2147483647 w 507"/>
                <a:gd name="T25" fmla="*/ 2147483647 h 409"/>
                <a:gd name="T26" fmla="*/ 2147483647 w 507"/>
                <a:gd name="T27" fmla="*/ 2147483647 h 409"/>
                <a:gd name="T28" fmla="*/ 2147483647 w 507"/>
                <a:gd name="T29" fmla="*/ 2147483647 h 409"/>
                <a:gd name="T30" fmla="*/ 2147483647 w 507"/>
                <a:gd name="T31" fmla="*/ 2147483647 h 409"/>
                <a:gd name="T32" fmla="*/ 2147483647 w 507"/>
                <a:gd name="T33" fmla="*/ 2147483647 h 409"/>
                <a:gd name="T34" fmla="*/ 2147483647 w 507"/>
                <a:gd name="T35" fmla="*/ 2147483647 h 409"/>
                <a:gd name="T36" fmla="*/ 2147483647 w 507"/>
                <a:gd name="T37" fmla="*/ 2147483647 h 409"/>
                <a:gd name="T38" fmla="*/ 2147483647 w 507"/>
                <a:gd name="T39" fmla="*/ 2147483647 h 409"/>
                <a:gd name="T40" fmla="*/ 2147483647 w 507"/>
                <a:gd name="T41" fmla="*/ 2147483647 h 409"/>
                <a:gd name="T42" fmla="*/ 2147483647 w 507"/>
                <a:gd name="T43" fmla="*/ 2147483647 h 409"/>
                <a:gd name="T44" fmla="*/ 2147483647 w 507"/>
                <a:gd name="T45" fmla="*/ 2147483647 h 409"/>
                <a:gd name="T46" fmla="*/ 2147483647 w 507"/>
                <a:gd name="T47" fmla="*/ 2147483647 h 409"/>
                <a:gd name="T48" fmla="*/ 2147483647 w 507"/>
                <a:gd name="T49" fmla="*/ 2147483647 h 409"/>
                <a:gd name="T50" fmla="*/ 2147483647 w 507"/>
                <a:gd name="T51" fmla="*/ 2147483647 h 409"/>
                <a:gd name="T52" fmla="*/ 2147483647 w 507"/>
                <a:gd name="T53" fmla="*/ 2147483647 h 409"/>
                <a:gd name="T54" fmla="*/ 2147483647 w 507"/>
                <a:gd name="T55" fmla="*/ 2147483647 h 409"/>
                <a:gd name="T56" fmla="*/ 2147483647 w 507"/>
                <a:gd name="T57" fmla="*/ 2147483647 h 409"/>
                <a:gd name="T58" fmla="*/ 2147483647 w 507"/>
                <a:gd name="T59" fmla="*/ 2147483647 h 409"/>
                <a:gd name="T60" fmla="*/ 2147483647 w 507"/>
                <a:gd name="T61" fmla="*/ 2147483647 h 409"/>
                <a:gd name="T62" fmla="*/ 2147483647 w 507"/>
                <a:gd name="T63" fmla="*/ 2147483647 h 409"/>
                <a:gd name="T64" fmla="*/ 2147483647 w 507"/>
                <a:gd name="T65" fmla="*/ 2147483647 h 409"/>
                <a:gd name="T66" fmla="*/ 2147483647 w 507"/>
                <a:gd name="T67" fmla="*/ 2147483647 h 409"/>
                <a:gd name="T68" fmla="*/ 2147483647 w 507"/>
                <a:gd name="T69" fmla="*/ 2147483647 h 409"/>
                <a:gd name="T70" fmla="*/ 2147483647 w 507"/>
                <a:gd name="T71" fmla="*/ 2147483647 h 409"/>
                <a:gd name="T72" fmla="*/ 2147483647 w 507"/>
                <a:gd name="T73" fmla="*/ 2147483647 h 409"/>
                <a:gd name="T74" fmla="*/ 2147483647 w 507"/>
                <a:gd name="T75" fmla="*/ 2147483647 h 409"/>
                <a:gd name="T76" fmla="*/ 2147483647 w 507"/>
                <a:gd name="T77" fmla="*/ 2147483647 h 409"/>
                <a:gd name="T78" fmla="*/ 2147483647 w 507"/>
                <a:gd name="T79" fmla="*/ 2147483647 h 409"/>
                <a:gd name="T80" fmla="*/ 2147483647 w 507"/>
                <a:gd name="T81" fmla="*/ 2147483647 h 409"/>
                <a:gd name="T82" fmla="*/ 2147483647 w 507"/>
                <a:gd name="T83" fmla="*/ 2147483647 h 409"/>
                <a:gd name="T84" fmla="*/ 2147483647 w 507"/>
                <a:gd name="T85" fmla="*/ 2147483647 h 409"/>
                <a:gd name="T86" fmla="*/ 2147483647 w 507"/>
                <a:gd name="T87" fmla="*/ 2147483647 h 409"/>
                <a:gd name="T88" fmla="*/ 2147483647 w 507"/>
                <a:gd name="T89" fmla="*/ 2147483647 h 409"/>
                <a:gd name="T90" fmla="*/ 2147483647 w 507"/>
                <a:gd name="T91" fmla="*/ 2147483647 h 409"/>
                <a:gd name="T92" fmla="*/ 2147483647 w 507"/>
                <a:gd name="T93" fmla="*/ 2147483647 h 409"/>
                <a:gd name="T94" fmla="*/ 2147483647 w 507"/>
                <a:gd name="T95" fmla="*/ 2147483647 h 409"/>
                <a:gd name="T96" fmla="*/ 0 w 507"/>
                <a:gd name="T97" fmla="*/ 2147483647 h 40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409"/>
                <a:gd name="T149" fmla="*/ 507 w 507"/>
                <a:gd name="T150" fmla="*/ 409 h 40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409">
                  <a:moveTo>
                    <a:pt x="0" y="41"/>
                  </a:moveTo>
                  <a:lnTo>
                    <a:pt x="10" y="41"/>
                  </a:lnTo>
                  <a:lnTo>
                    <a:pt x="24" y="43"/>
                  </a:lnTo>
                  <a:lnTo>
                    <a:pt x="36" y="49"/>
                  </a:lnTo>
                  <a:lnTo>
                    <a:pt x="57" y="52"/>
                  </a:lnTo>
                  <a:lnTo>
                    <a:pt x="67" y="46"/>
                  </a:lnTo>
                  <a:lnTo>
                    <a:pt x="82" y="46"/>
                  </a:lnTo>
                  <a:lnTo>
                    <a:pt x="94" y="45"/>
                  </a:lnTo>
                  <a:lnTo>
                    <a:pt x="94" y="38"/>
                  </a:lnTo>
                  <a:lnTo>
                    <a:pt x="91" y="27"/>
                  </a:lnTo>
                  <a:lnTo>
                    <a:pt x="91" y="19"/>
                  </a:lnTo>
                  <a:lnTo>
                    <a:pt x="105" y="16"/>
                  </a:lnTo>
                  <a:lnTo>
                    <a:pt x="114" y="19"/>
                  </a:lnTo>
                  <a:lnTo>
                    <a:pt x="123" y="23"/>
                  </a:lnTo>
                  <a:lnTo>
                    <a:pt x="140" y="27"/>
                  </a:lnTo>
                  <a:lnTo>
                    <a:pt x="155" y="27"/>
                  </a:lnTo>
                  <a:lnTo>
                    <a:pt x="168" y="29"/>
                  </a:lnTo>
                  <a:lnTo>
                    <a:pt x="180" y="30"/>
                  </a:lnTo>
                  <a:lnTo>
                    <a:pt x="204" y="25"/>
                  </a:lnTo>
                  <a:lnTo>
                    <a:pt x="217" y="16"/>
                  </a:lnTo>
                  <a:lnTo>
                    <a:pt x="227" y="15"/>
                  </a:lnTo>
                  <a:lnTo>
                    <a:pt x="231" y="19"/>
                  </a:lnTo>
                  <a:lnTo>
                    <a:pt x="234" y="27"/>
                  </a:lnTo>
                  <a:lnTo>
                    <a:pt x="244" y="33"/>
                  </a:lnTo>
                  <a:lnTo>
                    <a:pt x="259" y="20"/>
                  </a:lnTo>
                  <a:lnTo>
                    <a:pt x="261" y="12"/>
                  </a:lnTo>
                  <a:lnTo>
                    <a:pt x="263" y="5"/>
                  </a:lnTo>
                  <a:lnTo>
                    <a:pt x="273" y="4"/>
                  </a:lnTo>
                  <a:lnTo>
                    <a:pt x="286" y="5"/>
                  </a:lnTo>
                  <a:lnTo>
                    <a:pt x="302" y="3"/>
                  </a:lnTo>
                  <a:lnTo>
                    <a:pt x="316" y="1"/>
                  </a:lnTo>
                  <a:lnTo>
                    <a:pt x="327" y="0"/>
                  </a:lnTo>
                  <a:lnTo>
                    <a:pt x="339" y="5"/>
                  </a:lnTo>
                  <a:lnTo>
                    <a:pt x="353" y="16"/>
                  </a:lnTo>
                  <a:lnTo>
                    <a:pt x="358" y="25"/>
                  </a:lnTo>
                  <a:lnTo>
                    <a:pt x="367" y="29"/>
                  </a:lnTo>
                  <a:lnTo>
                    <a:pt x="378" y="29"/>
                  </a:lnTo>
                  <a:lnTo>
                    <a:pt x="392" y="29"/>
                  </a:lnTo>
                  <a:lnTo>
                    <a:pt x="403" y="30"/>
                  </a:lnTo>
                  <a:lnTo>
                    <a:pt x="411" y="35"/>
                  </a:lnTo>
                  <a:lnTo>
                    <a:pt x="411" y="41"/>
                  </a:lnTo>
                  <a:lnTo>
                    <a:pt x="410" y="46"/>
                  </a:lnTo>
                  <a:lnTo>
                    <a:pt x="413" y="60"/>
                  </a:lnTo>
                  <a:lnTo>
                    <a:pt x="421" y="65"/>
                  </a:lnTo>
                  <a:lnTo>
                    <a:pt x="430" y="67"/>
                  </a:lnTo>
                  <a:lnTo>
                    <a:pt x="439" y="74"/>
                  </a:lnTo>
                  <a:lnTo>
                    <a:pt x="434" y="85"/>
                  </a:lnTo>
                  <a:lnTo>
                    <a:pt x="428" y="94"/>
                  </a:lnTo>
                  <a:lnTo>
                    <a:pt x="435" y="94"/>
                  </a:lnTo>
                  <a:lnTo>
                    <a:pt x="447" y="94"/>
                  </a:lnTo>
                  <a:lnTo>
                    <a:pt x="449" y="102"/>
                  </a:lnTo>
                  <a:lnTo>
                    <a:pt x="451" y="112"/>
                  </a:lnTo>
                  <a:lnTo>
                    <a:pt x="458" y="117"/>
                  </a:lnTo>
                  <a:lnTo>
                    <a:pt x="469" y="122"/>
                  </a:lnTo>
                  <a:lnTo>
                    <a:pt x="476" y="131"/>
                  </a:lnTo>
                  <a:lnTo>
                    <a:pt x="487" y="143"/>
                  </a:lnTo>
                  <a:lnTo>
                    <a:pt x="493" y="146"/>
                  </a:lnTo>
                  <a:lnTo>
                    <a:pt x="503" y="155"/>
                  </a:lnTo>
                  <a:lnTo>
                    <a:pt x="506" y="161"/>
                  </a:lnTo>
                  <a:lnTo>
                    <a:pt x="506" y="166"/>
                  </a:lnTo>
                  <a:lnTo>
                    <a:pt x="503" y="173"/>
                  </a:lnTo>
                  <a:lnTo>
                    <a:pt x="503" y="177"/>
                  </a:lnTo>
                  <a:lnTo>
                    <a:pt x="503" y="181"/>
                  </a:lnTo>
                  <a:lnTo>
                    <a:pt x="494" y="188"/>
                  </a:lnTo>
                  <a:lnTo>
                    <a:pt x="491" y="195"/>
                  </a:lnTo>
                  <a:lnTo>
                    <a:pt x="484" y="194"/>
                  </a:lnTo>
                  <a:lnTo>
                    <a:pt x="491" y="201"/>
                  </a:lnTo>
                  <a:lnTo>
                    <a:pt x="487" y="206"/>
                  </a:lnTo>
                  <a:lnTo>
                    <a:pt x="487" y="211"/>
                  </a:lnTo>
                  <a:lnTo>
                    <a:pt x="487" y="217"/>
                  </a:lnTo>
                  <a:lnTo>
                    <a:pt x="489" y="239"/>
                  </a:lnTo>
                  <a:lnTo>
                    <a:pt x="484" y="238"/>
                  </a:lnTo>
                  <a:lnTo>
                    <a:pt x="483" y="249"/>
                  </a:lnTo>
                  <a:lnTo>
                    <a:pt x="483" y="251"/>
                  </a:lnTo>
                  <a:lnTo>
                    <a:pt x="487" y="249"/>
                  </a:lnTo>
                  <a:lnTo>
                    <a:pt x="485" y="259"/>
                  </a:lnTo>
                  <a:lnTo>
                    <a:pt x="474" y="266"/>
                  </a:lnTo>
                  <a:lnTo>
                    <a:pt x="469" y="272"/>
                  </a:lnTo>
                  <a:lnTo>
                    <a:pt x="464" y="268"/>
                  </a:lnTo>
                  <a:lnTo>
                    <a:pt x="462" y="266"/>
                  </a:lnTo>
                  <a:lnTo>
                    <a:pt x="462" y="274"/>
                  </a:lnTo>
                  <a:lnTo>
                    <a:pt x="467" y="281"/>
                  </a:lnTo>
                  <a:lnTo>
                    <a:pt x="476" y="285"/>
                  </a:lnTo>
                  <a:lnTo>
                    <a:pt x="490" y="291"/>
                  </a:lnTo>
                  <a:lnTo>
                    <a:pt x="496" y="296"/>
                  </a:lnTo>
                  <a:lnTo>
                    <a:pt x="488" y="301"/>
                  </a:lnTo>
                  <a:lnTo>
                    <a:pt x="471" y="305"/>
                  </a:lnTo>
                  <a:lnTo>
                    <a:pt x="461" y="308"/>
                  </a:lnTo>
                  <a:lnTo>
                    <a:pt x="452" y="309"/>
                  </a:lnTo>
                  <a:lnTo>
                    <a:pt x="447" y="309"/>
                  </a:lnTo>
                  <a:lnTo>
                    <a:pt x="452" y="313"/>
                  </a:lnTo>
                  <a:lnTo>
                    <a:pt x="462" y="321"/>
                  </a:lnTo>
                  <a:lnTo>
                    <a:pt x="470" y="337"/>
                  </a:lnTo>
                  <a:lnTo>
                    <a:pt x="467" y="353"/>
                  </a:lnTo>
                  <a:lnTo>
                    <a:pt x="452" y="363"/>
                  </a:lnTo>
                  <a:lnTo>
                    <a:pt x="447" y="352"/>
                  </a:lnTo>
                  <a:lnTo>
                    <a:pt x="442" y="351"/>
                  </a:lnTo>
                  <a:lnTo>
                    <a:pt x="442" y="358"/>
                  </a:lnTo>
                  <a:lnTo>
                    <a:pt x="442" y="369"/>
                  </a:lnTo>
                  <a:lnTo>
                    <a:pt x="434" y="372"/>
                  </a:lnTo>
                  <a:lnTo>
                    <a:pt x="426" y="377"/>
                  </a:lnTo>
                  <a:lnTo>
                    <a:pt x="420" y="390"/>
                  </a:lnTo>
                  <a:lnTo>
                    <a:pt x="417" y="399"/>
                  </a:lnTo>
                  <a:lnTo>
                    <a:pt x="414" y="405"/>
                  </a:lnTo>
                  <a:lnTo>
                    <a:pt x="404" y="408"/>
                  </a:lnTo>
                  <a:lnTo>
                    <a:pt x="403" y="400"/>
                  </a:lnTo>
                  <a:lnTo>
                    <a:pt x="396" y="403"/>
                  </a:lnTo>
                  <a:lnTo>
                    <a:pt x="390" y="406"/>
                  </a:lnTo>
                  <a:lnTo>
                    <a:pt x="388" y="402"/>
                  </a:lnTo>
                  <a:lnTo>
                    <a:pt x="385" y="395"/>
                  </a:lnTo>
                  <a:lnTo>
                    <a:pt x="383" y="395"/>
                  </a:lnTo>
                  <a:lnTo>
                    <a:pt x="378" y="382"/>
                  </a:lnTo>
                  <a:lnTo>
                    <a:pt x="378" y="375"/>
                  </a:lnTo>
                  <a:lnTo>
                    <a:pt x="378" y="366"/>
                  </a:lnTo>
                  <a:lnTo>
                    <a:pt x="378" y="361"/>
                  </a:lnTo>
                  <a:lnTo>
                    <a:pt x="378" y="353"/>
                  </a:lnTo>
                  <a:lnTo>
                    <a:pt x="373" y="335"/>
                  </a:lnTo>
                  <a:lnTo>
                    <a:pt x="369" y="324"/>
                  </a:lnTo>
                  <a:lnTo>
                    <a:pt x="365" y="313"/>
                  </a:lnTo>
                  <a:lnTo>
                    <a:pt x="360" y="305"/>
                  </a:lnTo>
                  <a:lnTo>
                    <a:pt x="358" y="297"/>
                  </a:lnTo>
                  <a:lnTo>
                    <a:pt x="367" y="281"/>
                  </a:lnTo>
                  <a:lnTo>
                    <a:pt x="373" y="278"/>
                  </a:lnTo>
                  <a:lnTo>
                    <a:pt x="378" y="277"/>
                  </a:lnTo>
                  <a:lnTo>
                    <a:pt x="375" y="274"/>
                  </a:lnTo>
                  <a:lnTo>
                    <a:pt x="371" y="272"/>
                  </a:lnTo>
                  <a:lnTo>
                    <a:pt x="363" y="267"/>
                  </a:lnTo>
                  <a:lnTo>
                    <a:pt x="360" y="259"/>
                  </a:lnTo>
                  <a:lnTo>
                    <a:pt x="361" y="248"/>
                  </a:lnTo>
                  <a:lnTo>
                    <a:pt x="358" y="233"/>
                  </a:lnTo>
                  <a:lnTo>
                    <a:pt x="363" y="224"/>
                  </a:lnTo>
                  <a:lnTo>
                    <a:pt x="369" y="222"/>
                  </a:lnTo>
                  <a:lnTo>
                    <a:pt x="378" y="224"/>
                  </a:lnTo>
                  <a:lnTo>
                    <a:pt x="393" y="224"/>
                  </a:lnTo>
                  <a:lnTo>
                    <a:pt x="388" y="218"/>
                  </a:lnTo>
                  <a:lnTo>
                    <a:pt x="375" y="213"/>
                  </a:lnTo>
                  <a:lnTo>
                    <a:pt x="361" y="207"/>
                  </a:lnTo>
                  <a:lnTo>
                    <a:pt x="351" y="211"/>
                  </a:lnTo>
                  <a:lnTo>
                    <a:pt x="351" y="217"/>
                  </a:lnTo>
                  <a:lnTo>
                    <a:pt x="351" y="226"/>
                  </a:lnTo>
                  <a:lnTo>
                    <a:pt x="343" y="233"/>
                  </a:lnTo>
                  <a:lnTo>
                    <a:pt x="338" y="238"/>
                  </a:lnTo>
                  <a:lnTo>
                    <a:pt x="338" y="247"/>
                  </a:lnTo>
                  <a:lnTo>
                    <a:pt x="340" y="256"/>
                  </a:lnTo>
                  <a:lnTo>
                    <a:pt x="340" y="268"/>
                  </a:lnTo>
                  <a:lnTo>
                    <a:pt x="338" y="279"/>
                  </a:lnTo>
                  <a:lnTo>
                    <a:pt x="331" y="290"/>
                  </a:lnTo>
                  <a:lnTo>
                    <a:pt x="321" y="298"/>
                  </a:lnTo>
                  <a:lnTo>
                    <a:pt x="303" y="313"/>
                  </a:lnTo>
                  <a:lnTo>
                    <a:pt x="266" y="332"/>
                  </a:lnTo>
                  <a:lnTo>
                    <a:pt x="243" y="334"/>
                  </a:lnTo>
                  <a:lnTo>
                    <a:pt x="215" y="334"/>
                  </a:lnTo>
                  <a:lnTo>
                    <a:pt x="198" y="330"/>
                  </a:lnTo>
                  <a:lnTo>
                    <a:pt x="185" y="321"/>
                  </a:lnTo>
                  <a:lnTo>
                    <a:pt x="175" y="312"/>
                  </a:lnTo>
                  <a:lnTo>
                    <a:pt x="171" y="305"/>
                  </a:lnTo>
                  <a:lnTo>
                    <a:pt x="167" y="297"/>
                  </a:lnTo>
                  <a:lnTo>
                    <a:pt x="155" y="287"/>
                  </a:lnTo>
                  <a:lnTo>
                    <a:pt x="140" y="267"/>
                  </a:lnTo>
                  <a:lnTo>
                    <a:pt x="126" y="248"/>
                  </a:lnTo>
                  <a:lnTo>
                    <a:pt x="108" y="224"/>
                  </a:lnTo>
                  <a:lnTo>
                    <a:pt x="94" y="208"/>
                  </a:lnTo>
                  <a:lnTo>
                    <a:pt x="83" y="199"/>
                  </a:lnTo>
                  <a:lnTo>
                    <a:pt x="81" y="191"/>
                  </a:lnTo>
                  <a:lnTo>
                    <a:pt x="89" y="184"/>
                  </a:lnTo>
                  <a:lnTo>
                    <a:pt x="98" y="189"/>
                  </a:lnTo>
                  <a:lnTo>
                    <a:pt x="108" y="195"/>
                  </a:lnTo>
                  <a:lnTo>
                    <a:pt x="119" y="192"/>
                  </a:lnTo>
                  <a:lnTo>
                    <a:pt x="133" y="184"/>
                  </a:lnTo>
                  <a:lnTo>
                    <a:pt x="148" y="182"/>
                  </a:lnTo>
                  <a:lnTo>
                    <a:pt x="162" y="182"/>
                  </a:lnTo>
                  <a:lnTo>
                    <a:pt x="173" y="180"/>
                  </a:lnTo>
                  <a:lnTo>
                    <a:pt x="181" y="173"/>
                  </a:lnTo>
                  <a:lnTo>
                    <a:pt x="188" y="164"/>
                  </a:lnTo>
                  <a:lnTo>
                    <a:pt x="198" y="155"/>
                  </a:lnTo>
                  <a:lnTo>
                    <a:pt x="212" y="146"/>
                  </a:lnTo>
                  <a:lnTo>
                    <a:pt x="215" y="140"/>
                  </a:lnTo>
                  <a:lnTo>
                    <a:pt x="207" y="138"/>
                  </a:lnTo>
                  <a:lnTo>
                    <a:pt x="190" y="143"/>
                  </a:lnTo>
                  <a:lnTo>
                    <a:pt x="160" y="149"/>
                  </a:lnTo>
                  <a:lnTo>
                    <a:pt x="153" y="154"/>
                  </a:lnTo>
                  <a:lnTo>
                    <a:pt x="144" y="158"/>
                  </a:lnTo>
                  <a:lnTo>
                    <a:pt x="131" y="152"/>
                  </a:lnTo>
                  <a:lnTo>
                    <a:pt x="118" y="143"/>
                  </a:lnTo>
                  <a:lnTo>
                    <a:pt x="103" y="138"/>
                  </a:lnTo>
                  <a:lnTo>
                    <a:pt x="86" y="133"/>
                  </a:lnTo>
                  <a:lnTo>
                    <a:pt x="69" y="116"/>
                  </a:lnTo>
                  <a:lnTo>
                    <a:pt x="66" y="101"/>
                  </a:lnTo>
                  <a:lnTo>
                    <a:pt x="67" y="89"/>
                  </a:lnTo>
                  <a:lnTo>
                    <a:pt x="66" y="80"/>
                  </a:lnTo>
                  <a:lnTo>
                    <a:pt x="58" y="80"/>
                  </a:lnTo>
                  <a:lnTo>
                    <a:pt x="46" y="83"/>
                  </a:lnTo>
                  <a:lnTo>
                    <a:pt x="25" y="74"/>
                  </a:lnTo>
                  <a:lnTo>
                    <a:pt x="17" y="64"/>
                  </a:lnTo>
                  <a:lnTo>
                    <a:pt x="10" y="52"/>
                  </a:lnTo>
                  <a:lnTo>
                    <a:pt x="0" y="41"/>
                  </a:lnTo>
                </a:path>
              </a:pathLst>
            </a:custGeom>
            <a:solidFill>
              <a:srgbClr val="33660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3" name="Freeform 33"/>
            <p:cNvSpPr>
              <a:spLocks/>
            </p:cNvSpPr>
            <p:nvPr/>
          </p:nvSpPr>
          <p:spPr bwMode="auto">
            <a:xfrm>
              <a:off x="4049713" y="2057409"/>
              <a:ext cx="352425" cy="369897"/>
            </a:xfrm>
            <a:custGeom>
              <a:avLst/>
              <a:gdLst>
                <a:gd name="T0" fmla="*/ 2147483647 w 222"/>
                <a:gd name="T1" fmla="*/ 2147483647 h 233"/>
                <a:gd name="T2" fmla="*/ 2147483647 w 222"/>
                <a:gd name="T3" fmla="*/ 2147483647 h 233"/>
                <a:gd name="T4" fmla="*/ 2147483647 w 222"/>
                <a:gd name="T5" fmla="*/ 2147483647 h 233"/>
                <a:gd name="T6" fmla="*/ 2147483647 w 222"/>
                <a:gd name="T7" fmla="*/ 2147483647 h 233"/>
                <a:gd name="T8" fmla="*/ 2147483647 w 222"/>
                <a:gd name="T9" fmla="*/ 2147483647 h 233"/>
                <a:gd name="T10" fmla="*/ 2147483647 w 222"/>
                <a:gd name="T11" fmla="*/ 2147483647 h 233"/>
                <a:gd name="T12" fmla="*/ 2147483647 w 222"/>
                <a:gd name="T13" fmla="*/ 2147483647 h 233"/>
                <a:gd name="T14" fmla="*/ 2147483647 w 222"/>
                <a:gd name="T15" fmla="*/ 2147483647 h 233"/>
                <a:gd name="T16" fmla="*/ 2147483647 w 222"/>
                <a:gd name="T17" fmla="*/ 2147483647 h 233"/>
                <a:gd name="T18" fmla="*/ 2147483647 w 222"/>
                <a:gd name="T19" fmla="*/ 2147483647 h 233"/>
                <a:gd name="T20" fmla="*/ 2147483647 w 222"/>
                <a:gd name="T21" fmla="*/ 2147483647 h 233"/>
                <a:gd name="T22" fmla="*/ 2147483647 w 222"/>
                <a:gd name="T23" fmla="*/ 2147483647 h 233"/>
                <a:gd name="T24" fmla="*/ 2147483647 w 222"/>
                <a:gd name="T25" fmla="*/ 2147483647 h 233"/>
                <a:gd name="T26" fmla="*/ 2147483647 w 222"/>
                <a:gd name="T27" fmla="*/ 2147483647 h 233"/>
                <a:gd name="T28" fmla="*/ 2147483647 w 222"/>
                <a:gd name="T29" fmla="*/ 2147483647 h 233"/>
                <a:gd name="T30" fmla="*/ 2147483647 w 222"/>
                <a:gd name="T31" fmla="*/ 2147483647 h 233"/>
                <a:gd name="T32" fmla="*/ 2147483647 w 222"/>
                <a:gd name="T33" fmla="*/ 2147483647 h 233"/>
                <a:gd name="T34" fmla="*/ 2147483647 w 222"/>
                <a:gd name="T35" fmla="*/ 2147483647 h 233"/>
                <a:gd name="T36" fmla="*/ 2147483647 w 222"/>
                <a:gd name="T37" fmla="*/ 2147483647 h 233"/>
                <a:gd name="T38" fmla="*/ 2147483647 w 222"/>
                <a:gd name="T39" fmla="*/ 2147483647 h 233"/>
                <a:gd name="T40" fmla="*/ 2147483647 w 222"/>
                <a:gd name="T41" fmla="*/ 2147483647 h 233"/>
                <a:gd name="T42" fmla="*/ 2147483647 w 222"/>
                <a:gd name="T43" fmla="*/ 2147483647 h 233"/>
                <a:gd name="T44" fmla="*/ 2147483647 w 222"/>
                <a:gd name="T45" fmla="*/ 2147483647 h 233"/>
                <a:gd name="T46" fmla="*/ 2147483647 w 222"/>
                <a:gd name="T47" fmla="*/ 2147483647 h 233"/>
                <a:gd name="T48" fmla="*/ 2147483647 w 222"/>
                <a:gd name="T49" fmla="*/ 2147483647 h 233"/>
                <a:gd name="T50" fmla="*/ 2147483647 w 222"/>
                <a:gd name="T51" fmla="*/ 2147483647 h 233"/>
                <a:gd name="T52" fmla="*/ 2147483647 w 222"/>
                <a:gd name="T53" fmla="*/ 2147483647 h 233"/>
                <a:gd name="T54" fmla="*/ 2147483647 w 222"/>
                <a:gd name="T55" fmla="*/ 2147483647 h 233"/>
                <a:gd name="T56" fmla="*/ 2147483647 w 222"/>
                <a:gd name="T57" fmla="*/ 2147483647 h 233"/>
                <a:gd name="T58" fmla="*/ 2147483647 w 222"/>
                <a:gd name="T59" fmla="*/ 2147483647 h 233"/>
                <a:gd name="T60" fmla="*/ 2147483647 w 222"/>
                <a:gd name="T61" fmla="*/ 2147483647 h 233"/>
                <a:gd name="T62" fmla="*/ 2147483647 w 222"/>
                <a:gd name="T63" fmla="*/ 2147483647 h 233"/>
                <a:gd name="T64" fmla="*/ 2147483647 w 222"/>
                <a:gd name="T65" fmla="*/ 2147483647 h 233"/>
                <a:gd name="T66" fmla="*/ 2147483647 w 222"/>
                <a:gd name="T67" fmla="*/ 2147483647 h 233"/>
                <a:gd name="T68" fmla="*/ 2147483647 w 222"/>
                <a:gd name="T69" fmla="*/ 2147483647 h 233"/>
                <a:gd name="T70" fmla="*/ 2147483647 w 222"/>
                <a:gd name="T71" fmla="*/ 2147483647 h 233"/>
                <a:gd name="T72" fmla="*/ 2147483647 w 222"/>
                <a:gd name="T73" fmla="*/ 2147483647 h 233"/>
                <a:gd name="T74" fmla="*/ 2147483647 w 222"/>
                <a:gd name="T75" fmla="*/ 2147483647 h 233"/>
                <a:gd name="T76" fmla="*/ 2147483647 w 222"/>
                <a:gd name="T77" fmla="*/ 2147483647 h 233"/>
                <a:gd name="T78" fmla="*/ 2147483647 w 222"/>
                <a:gd name="T79" fmla="*/ 2147483647 h 233"/>
                <a:gd name="T80" fmla="*/ 2147483647 w 222"/>
                <a:gd name="T81" fmla="*/ 2147483647 h 233"/>
                <a:gd name="T82" fmla="*/ 2147483647 w 222"/>
                <a:gd name="T83" fmla="*/ 2147483647 h 233"/>
                <a:gd name="T84" fmla="*/ 2147483647 w 222"/>
                <a:gd name="T85" fmla="*/ 0 h 233"/>
                <a:gd name="T86" fmla="*/ 2147483647 w 222"/>
                <a:gd name="T87" fmla="*/ 2147483647 h 233"/>
                <a:gd name="T88" fmla="*/ 2147483647 w 222"/>
                <a:gd name="T89" fmla="*/ 2147483647 h 233"/>
                <a:gd name="T90" fmla="*/ 2147483647 w 222"/>
                <a:gd name="T91" fmla="*/ 2147483647 h 233"/>
                <a:gd name="T92" fmla="*/ 2147483647 w 222"/>
                <a:gd name="T93" fmla="*/ 2147483647 h 233"/>
                <a:gd name="T94" fmla="*/ 2147483647 w 222"/>
                <a:gd name="T95" fmla="*/ 2147483647 h 233"/>
                <a:gd name="T96" fmla="*/ 0 w 222"/>
                <a:gd name="T97" fmla="*/ 2147483647 h 233"/>
                <a:gd name="T98" fmla="*/ 0 w 222"/>
                <a:gd name="T99" fmla="*/ 2147483647 h 23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22"/>
                <a:gd name="T151" fmla="*/ 0 h 233"/>
                <a:gd name="T152" fmla="*/ 222 w 222"/>
                <a:gd name="T153" fmla="*/ 233 h 23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22" h="233">
                  <a:moveTo>
                    <a:pt x="0" y="76"/>
                  </a:moveTo>
                  <a:lnTo>
                    <a:pt x="12" y="77"/>
                  </a:lnTo>
                  <a:lnTo>
                    <a:pt x="13" y="86"/>
                  </a:lnTo>
                  <a:lnTo>
                    <a:pt x="12" y="97"/>
                  </a:lnTo>
                  <a:lnTo>
                    <a:pt x="14" y="112"/>
                  </a:lnTo>
                  <a:lnTo>
                    <a:pt x="14" y="125"/>
                  </a:lnTo>
                  <a:lnTo>
                    <a:pt x="11" y="127"/>
                  </a:lnTo>
                  <a:lnTo>
                    <a:pt x="9" y="129"/>
                  </a:lnTo>
                  <a:lnTo>
                    <a:pt x="17" y="129"/>
                  </a:lnTo>
                  <a:lnTo>
                    <a:pt x="28" y="132"/>
                  </a:lnTo>
                  <a:lnTo>
                    <a:pt x="28" y="137"/>
                  </a:lnTo>
                  <a:lnTo>
                    <a:pt x="36" y="136"/>
                  </a:lnTo>
                  <a:lnTo>
                    <a:pt x="43" y="137"/>
                  </a:lnTo>
                  <a:lnTo>
                    <a:pt x="43" y="148"/>
                  </a:lnTo>
                  <a:lnTo>
                    <a:pt x="43" y="150"/>
                  </a:lnTo>
                  <a:lnTo>
                    <a:pt x="43" y="155"/>
                  </a:lnTo>
                  <a:lnTo>
                    <a:pt x="43" y="167"/>
                  </a:lnTo>
                  <a:lnTo>
                    <a:pt x="50" y="173"/>
                  </a:lnTo>
                  <a:lnTo>
                    <a:pt x="50" y="180"/>
                  </a:lnTo>
                  <a:lnTo>
                    <a:pt x="49" y="183"/>
                  </a:lnTo>
                  <a:lnTo>
                    <a:pt x="50" y="187"/>
                  </a:lnTo>
                  <a:lnTo>
                    <a:pt x="55" y="194"/>
                  </a:lnTo>
                  <a:lnTo>
                    <a:pt x="63" y="195"/>
                  </a:lnTo>
                  <a:lnTo>
                    <a:pt x="71" y="195"/>
                  </a:lnTo>
                  <a:lnTo>
                    <a:pt x="80" y="200"/>
                  </a:lnTo>
                  <a:lnTo>
                    <a:pt x="82" y="208"/>
                  </a:lnTo>
                  <a:lnTo>
                    <a:pt x="88" y="214"/>
                  </a:lnTo>
                  <a:lnTo>
                    <a:pt x="95" y="216"/>
                  </a:lnTo>
                  <a:lnTo>
                    <a:pt x="106" y="224"/>
                  </a:lnTo>
                  <a:lnTo>
                    <a:pt x="114" y="228"/>
                  </a:lnTo>
                  <a:lnTo>
                    <a:pt x="125" y="232"/>
                  </a:lnTo>
                  <a:lnTo>
                    <a:pt x="132" y="229"/>
                  </a:lnTo>
                  <a:lnTo>
                    <a:pt x="132" y="224"/>
                  </a:lnTo>
                  <a:lnTo>
                    <a:pt x="129" y="216"/>
                  </a:lnTo>
                  <a:lnTo>
                    <a:pt x="129" y="198"/>
                  </a:lnTo>
                  <a:lnTo>
                    <a:pt x="132" y="191"/>
                  </a:lnTo>
                  <a:lnTo>
                    <a:pt x="135" y="185"/>
                  </a:lnTo>
                  <a:lnTo>
                    <a:pt x="139" y="180"/>
                  </a:lnTo>
                  <a:lnTo>
                    <a:pt x="141" y="173"/>
                  </a:lnTo>
                  <a:lnTo>
                    <a:pt x="139" y="167"/>
                  </a:lnTo>
                  <a:lnTo>
                    <a:pt x="138" y="159"/>
                  </a:lnTo>
                  <a:lnTo>
                    <a:pt x="139" y="152"/>
                  </a:lnTo>
                  <a:lnTo>
                    <a:pt x="146" y="143"/>
                  </a:lnTo>
                  <a:lnTo>
                    <a:pt x="155" y="138"/>
                  </a:lnTo>
                  <a:lnTo>
                    <a:pt x="167" y="137"/>
                  </a:lnTo>
                  <a:lnTo>
                    <a:pt x="180" y="129"/>
                  </a:lnTo>
                  <a:lnTo>
                    <a:pt x="178" y="121"/>
                  </a:lnTo>
                  <a:lnTo>
                    <a:pt x="178" y="108"/>
                  </a:lnTo>
                  <a:lnTo>
                    <a:pt x="187" y="105"/>
                  </a:lnTo>
                  <a:lnTo>
                    <a:pt x="196" y="105"/>
                  </a:lnTo>
                  <a:lnTo>
                    <a:pt x="201" y="108"/>
                  </a:lnTo>
                  <a:lnTo>
                    <a:pt x="210" y="108"/>
                  </a:lnTo>
                  <a:lnTo>
                    <a:pt x="214" y="100"/>
                  </a:lnTo>
                  <a:lnTo>
                    <a:pt x="214" y="91"/>
                  </a:lnTo>
                  <a:lnTo>
                    <a:pt x="213" y="82"/>
                  </a:lnTo>
                  <a:lnTo>
                    <a:pt x="212" y="73"/>
                  </a:lnTo>
                  <a:lnTo>
                    <a:pt x="213" y="65"/>
                  </a:lnTo>
                  <a:lnTo>
                    <a:pt x="213" y="55"/>
                  </a:lnTo>
                  <a:lnTo>
                    <a:pt x="217" y="52"/>
                  </a:lnTo>
                  <a:lnTo>
                    <a:pt x="221" y="51"/>
                  </a:lnTo>
                  <a:lnTo>
                    <a:pt x="218" y="46"/>
                  </a:lnTo>
                  <a:lnTo>
                    <a:pt x="210" y="46"/>
                  </a:lnTo>
                  <a:lnTo>
                    <a:pt x="201" y="48"/>
                  </a:lnTo>
                  <a:lnTo>
                    <a:pt x="193" y="48"/>
                  </a:lnTo>
                  <a:lnTo>
                    <a:pt x="185" y="48"/>
                  </a:lnTo>
                  <a:lnTo>
                    <a:pt x="177" y="48"/>
                  </a:lnTo>
                  <a:lnTo>
                    <a:pt x="170" y="48"/>
                  </a:lnTo>
                  <a:lnTo>
                    <a:pt x="163" y="48"/>
                  </a:lnTo>
                  <a:lnTo>
                    <a:pt x="160" y="38"/>
                  </a:lnTo>
                  <a:lnTo>
                    <a:pt x="159" y="32"/>
                  </a:lnTo>
                  <a:lnTo>
                    <a:pt x="158" y="31"/>
                  </a:lnTo>
                  <a:lnTo>
                    <a:pt x="157" y="30"/>
                  </a:lnTo>
                  <a:lnTo>
                    <a:pt x="145" y="21"/>
                  </a:lnTo>
                  <a:lnTo>
                    <a:pt x="133" y="16"/>
                  </a:lnTo>
                  <a:lnTo>
                    <a:pt x="121" y="15"/>
                  </a:lnTo>
                  <a:lnTo>
                    <a:pt x="109" y="14"/>
                  </a:lnTo>
                  <a:lnTo>
                    <a:pt x="106" y="13"/>
                  </a:lnTo>
                  <a:lnTo>
                    <a:pt x="101" y="11"/>
                  </a:lnTo>
                  <a:lnTo>
                    <a:pt x="93" y="8"/>
                  </a:lnTo>
                  <a:lnTo>
                    <a:pt x="86" y="7"/>
                  </a:lnTo>
                  <a:lnTo>
                    <a:pt x="79" y="10"/>
                  </a:lnTo>
                  <a:lnTo>
                    <a:pt x="74" y="11"/>
                  </a:lnTo>
                  <a:lnTo>
                    <a:pt x="68" y="5"/>
                  </a:lnTo>
                  <a:lnTo>
                    <a:pt x="66" y="3"/>
                  </a:lnTo>
                  <a:lnTo>
                    <a:pt x="61" y="3"/>
                  </a:lnTo>
                  <a:lnTo>
                    <a:pt x="50" y="0"/>
                  </a:lnTo>
                  <a:lnTo>
                    <a:pt x="43" y="5"/>
                  </a:lnTo>
                  <a:lnTo>
                    <a:pt x="43" y="16"/>
                  </a:lnTo>
                  <a:lnTo>
                    <a:pt x="39" y="25"/>
                  </a:lnTo>
                  <a:lnTo>
                    <a:pt x="33" y="25"/>
                  </a:lnTo>
                  <a:lnTo>
                    <a:pt x="29" y="25"/>
                  </a:lnTo>
                  <a:lnTo>
                    <a:pt x="26" y="27"/>
                  </a:lnTo>
                  <a:lnTo>
                    <a:pt x="20" y="38"/>
                  </a:lnTo>
                  <a:lnTo>
                    <a:pt x="17" y="48"/>
                  </a:lnTo>
                  <a:lnTo>
                    <a:pt x="9" y="48"/>
                  </a:lnTo>
                  <a:lnTo>
                    <a:pt x="3" y="48"/>
                  </a:lnTo>
                  <a:lnTo>
                    <a:pt x="0" y="52"/>
                  </a:lnTo>
                  <a:lnTo>
                    <a:pt x="0" y="58"/>
                  </a:lnTo>
                  <a:lnTo>
                    <a:pt x="0" y="65"/>
                  </a:lnTo>
                  <a:lnTo>
                    <a:pt x="0" y="76"/>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4" name="Freeform 34"/>
            <p:cNvSpPr>
              <a:spLocks/>
            </p:cNvSpPr>
            <p:nvPr/>
          </p:nvSpPr>
          <p:spPr bwMode="auto">
            <a:xfrm>
              <a:off x="4216400" y="2463819"/>
              <a:ext cx="890588" cy="895371"/>
            </a:xfrm>
            <a:custGeom>
              <a:avLst/>
              <a:gdLst>
                <a:gd name="T0" fmla="*/ 2147483647 w 561"/>
                <a:gd name="T1" fmla="*/ 2147483647 h 564"/>
                <a:gd name="T2" fmla="*/ 2147483647 w 561"/>
                <a:gd name="T3" fmla="*/ 2147483647 h 564"/>
                <a:gd name="T4" fmla="*/ 2147483647 w 561"/>
                <a:gd name="T5" fmla="*/ 2147483647 h 564"/>
                <a:gd name="T6" fmla="*/ 2147483647 w 561"/>
                <a:gd name="T7" fmla="*/ 2147483647 h 564"/>
                <a:gd name="T8" fmla="*/ 2147483647 w 561"/>
                <a:gd name="T9" fmla="*/ 2147483647 h 564"/>
                <a:gd name="T10" fmla="*/ 0 w 561"/>
                <a:gd name="T11" fmla="*/ 2147483647 h 564"/>
                <a:gd name="T12" fmla="*/ 2147483647 w 561"/>
                <a:gd name="T13" fmla="*/ 2147483647 h 564"/>
                <a:gd name="T14" fmla="*/ 2147483647 w 561"/>
                <a:gd name="T15" fmla="*/ 2147483647 h 564"/>
                <a:gd name="T16" fmla="*/ 2147483647 w 561"/>
                <a:gd name="T17" fmla="*/ 2147483647 h 564"/>
                <a:gd name="T18" fmla="*/ 2147483647 w 561"/>
                <a:gd name="T19" fmla="*/ 2147483647 h 564"/>
                <a:gd name="T20" fmla="*/ 2147483647 w 561"/>
                <a:gd name="T21" fmla="*/ 2147483647 h 564"/>
                <a:gd name="T22" fmla="*/ 2147483647 w 561"/>
                <a:gd name="T23" fmla="*/ 2147483647 h 564"/>
                <a:gd name="T24" fmla="*/ 2147483647 w 561"/>
                <a:gd name="T25" fmla="*/ 2147483647 h 564"/>
                <a:gd name="T26" fmla="*/ 2147483647 w 561"/>
                <a:gd name="T27" fmla="*/ 2147483647 h 564"/>
                <a:gd name="T28" fmla="*/ 2147483647 w 561"/>
                <a:gd name="T29" fmla="*/ 2147483647 h 564"/>
                <a:gd name="T30" fmla="*/ 2147483647 w 561"/>
                <a:gd name="T31" fmla="*/ 2147483647 h 564"/>
                <a:gd name="T32" fmla="*/ 2147483647 w 561"/>
                <a:gd name="T33" fmla="*/ 2147483647 h 564"/>
                <a:gd name="T34" fmla="*/ 2147483647 w 561"/>
                <a:gd name="T35" fmla="*/ 2147483647 h 564"/>
                <a:gd name="T36" fmla="*/ 2147483647 w 561"/>
                <a:gd name="T37" fmla="*/ 2147483647 h 564"/>
                <a:gd name="T38" fmla="*/ 2147483647 w 561"/>
                <a:gd name="T39" fmla="*/ 2147483647 h 564"/>
                <a:gd name="T40" fmla="*/ 2147483647 w 561"/>
                <a:gd name="T41" fmla="*/ 2147483647 h 564"/>
                <a:gd name="T42" fmla="*/ 2147483647 w 561"/>
                <a:gd name="T43" fmla="*/ 2147483647 h 564"/>
                <a:gd name="T44" fmla="*/ 2147483647 w 561"/>
                <a:gd name="T45" fmla="*/ 2147483647 h 564"/>
                <a:gd name="T46" fmla="*/ 2147483647 w 561"/>
                <a:gd name="T47" fmla="*/ 2147483647 h 564"/>
                <a:gd name="T48" fmla="*/ 2147483647 w 561"/>
                <a:gd name="T49" fmla="*/ 2147483647 h 564"/>
                <a:gd name="T50" fmla="*/ 2147483647 w 561"/>
                <a:gd name="T51" fmla="*/ 2147483647 h 564"/>
                <a:gd name="T52" fmla="*/ 2147483647 w 561"/>
                <a:gd name="T53" fmla="*/ 2147483647 h 564"/>
                <a:gd name="T54" fmla="*/ 2147483647 w 561"/>
                <a:gd name="T55" fmla="*/ 2147483647 h 564"/>
                <a:gd name="T56" fmla="*/ 2147483647 w 561"/>
                <a:gd name="T57" fmla="*/ 2147483647 h 564"/>
                <a:gd name="T58" fmla="*/ 2147483647 w 561"/>
                <a:gd name="T59" fmla="*/ 2147483647 h 564"/>
                <a:gd name="T60" fmla="*/ 2147483647 w 561"/>
                <a:gd name="T61" fmla="*/ 2147483647 h 564"/>
                <a:gd name="T62" fmla="*/ 2147483647 w 561"/>
                <a:gd name="T63" fmla="*/ 2147483647 h 564"/>
                <a:gd name="T64" fmla="*/ 2147483647 w 561"/>
                <a:gd name="T65" fmla="*/ 2147483647 h 564"/>
                <a:gd name="T66" fmla="*/ 2147483647 w 561"/>
                <a:gd name="T67" fmla="*/ 2147483647 h 564"/>
                <a:gd name="T68" fmla="*/ 2147483647 w 561"/>
                <a:gd name="T69" fmla="*/ 2147483647 h 564"/>
                <a:gd name="T70" fmla="*/ 2147483647 w 561"/>
                <a:gd name="T71" fmla="*/ 2147483647 h 564"/>
                <a:gd name="T72" fmla="*/ 2147483647 w 561"/>
                <a:gd name="T73" fmla="*/ 2147483647 h 564"/>
                <a:gd name="T74" fmla="*/ 2147483647 w 561"/>
                <a:gd name="T75" fmla="*/ 2147483647 h 564"/>
                <a:gd name="T76" fmla="*/ 2147483647 w 561"/>
                <a:gd name="T77" fmla="*/ 2147483647 h 564"/>
                <a:gd name="T78" fmla="*/ 2147483647 w 561"/>
                <a:gd name="T79" fmla="*/ 2147483647 h 564"/>
                <a:gd name="T80" fmla="*/ 2147483647 w 561"/>
                <a:gd name="T81" fmla="*/ 2147483647 h 564"/>
                <a:gd name="T82" fmla="*/ 2147483647 w 561"/>
                <a:gd name="T83" fmla="*/ 2147483647 h 564"/>
                <a:gd name="T84" fmla="*/ 2147483647 w 561"/>
                <a:gd name="T85" fmla="*/ 2147483647 h 564"/>
                <a:gd name="T86" fmla="*/ 2147483647 w 561"/>
                <a:gd name="T87" fmla="*/ 2147483647 h 564"/>
                <a:gd name="T88" fmla="*/ 2147483647 w 561"/>
                <a:gd name="T89" fmla="*/ 2147483647 h 564"/>
                <a:gd name="T90" fmla="*/ 2147483647 w 561"/>
                <a:gd name="T91" fmla="*/ 2147483647 h 564"/>
                <a:gd name="T92" fmla="*/ 2147483647 w 561"/>
                <a:gd name="T93" fmla="*/ 2147483647 h 564"/>
                <a:gd name="T94" fmla="*/ 2147483647 w 561"/>
                <a:gd name="T95" fmla="*/ 2147483647 h 564"/>
                <a:gd name="T96" fmla="*/ 2147483647 w 561"/>
                <a:gd name="T97" fmla="*/ 2147483647 h 564"/>
                <a:gd name="T98" fmla="*/ 2147483647 w 561"/>
                <a:gd name="T99" fmla="*/ 2147483647 h 564"/>
                <a:gd name="T100" fmla="*/ 2147483647 w 561"/>
                <a:gd name="T101" fmla="*/ 2147483647 h 564"/>
                <a:gd name="T102" fmla="*/ 2147483647 w 561"/>
                <a:gd name="T103" fmla="*/ 2147483647 h 564"/>
                <a:gd name="T104" fmla="*/ 2147483647 w 561"/>
                <a:gd name="T105" fmla="*/ 2147483647 h 564"/>
                <a:gd name="T106" fmla="*/ 2147483647 w 561"/>
                <a:gd name="T107" fmla="*/ 2147483647 h 564"/>
                <a:gd name="T108" fmla="*/ 2147483647 w 561"/>
                <a:gd name="T109" fmla="*/ 2147483647 h 564"/>
                <a:gd name="T110" fmla="*/ 2147483647 w 561"/>
                <a:gd name="T111" fmla="*/ 2147483647 h 564"/>
                <a:gd name="T112" fmla="*/ 2147483647 w 561"/>
                <a:gd name="T113" fmla="*/ 2147483647 h 564"/>
                <a:gd name="T114" fmla="*/ 2147483647 w 561"/>
                <a:gd name="T115" fmla="*/ 2147483647 h 564"/>
                <a:gd name="T116" fmla="*/ 2147483647 w 561"/>
                <a:gd name="T117" fmla="*/ 2147483647 h 564"/>
                <a:gd name="T118" fmla="*/ 2147483647 w 561"/>
                <a:gd name="T119" fmla="*/ 2147483647 h 564"/>
                <a:gd name="T120" fmla="*/ 2147483647 w 561"/>
                <a:gd name="T121" fmla="*/ 2147483647 h 564"/>
                <a:gd name="T122" fmla="*/ 2147483647 w 561"/>
                <a:gd name="T123" fmla="*/ 2147483647 h 564"/>
                <a:gd name="T124" fmla="*/ 2147483647 w 561"/>
                <a:gd name="T125" fmla="*/ 2147483647 h 56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61"/>
                <a:gd name="T190" fmla="*/ 0 h 564"/>
                <a:gd name="T191" fmla="*/ 561 w 561"/>
                <a:gd name="T192" fmla="*/ 564 h 56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61" h="564">
                  <a:moveTo>
                    <a:pt x="98" y="181"/>
                  </a:moveTo>
                  <a:lnTo>
                    <a:pt x="94" y="173"/>
                  </a:lnTo>
                  <a:lnTo>
                    <a:pt x="94" y="166"/>
                  </a:lnTo>
                  <a:lnTo>
                    <a:pt x="95" y="152"/>
                  </a:lnTo>
                  <a:lnTo>
                    <a:pt x="97" y="143"/>
                  </a:lnTo>
                  <a:lnTo>
                    <a:pt x="97" y="137"/>
                  </a:lnTo>
                  <a:lnTo>
                    <a:pt x="98" y="122"/>
                  </a:lnTo>
                  <a:lnTo>
                    <a:pt x="97" y="110"/>
                  </a:lnTo>
                  <a:lnTo>
                    <a:pt x="92" y="106"/>
                  </a:lnTo>
                  <a:lnTo>
                    <a:pt x="82" y="97"/>
                  </a:lnTo>
                  <a:lnTo>
                    <a:pt x="80" y="88"/>
                  </a:lnTo>
                  <a:lnTo>
                    <a:pt x="74" y="74"/>
                  </a:lnTo>
                  <a:lnTo>
                    <a:pt x="71" y="62"/>
                  </a:lnTo>
                  <a:lnTo>
                    <a:pt x="70" y="37"/>
                  </a:lnTo>
                  <a:lnTo>
                    <a:pt x="64" y="23"/>
                  </a:lnTo>
                  <a:lnTo>
                    <a:pt x="59" y="19"/>
                  </a:lnTo>
                  <a:lnTo>
                    <a:pt x="52" y="13"/>
                  </a:lnTo>
                  <a:lnTo>
                    <a:pt x="38" y="5"/>
                  </a:lnTo>
                  <a:lnTo>
                    <a:pt x="22" y="0"/>
                  </a:lnTo>
                  <a:lnTo>
                    <a:pt x="17" y="10"/>
                  </a:lnTo>
                  <a:lnTo>
                    <a:pt x="9" y="24"/>
                  </a:lnTo>
                  <a:lnTo>
                    <a:pt x="2" y="38"/>
                  </a:lnTo>
                  <a:lnTo>
                    <a:pt x="0" y="56"/>
                  </a:lnTo>
                  <a:lnTo>
                    <a:pt x="0" y="81"/>
                  </a:lnTo>
                  <a:lnTo>
                    <a:pt x="2" y="91"/>
                  </a:lnTo>
                  <a:lnTo>
                    <a:pt x="4" y="100"/>
                  </a:lnTo>
                  <a:lnTo>
                    <a:pt x="10" y="121"/>
                  </a:lnTo>
                  <a:lnTo>
                    <a:pt x="5" y="133"/>
                  </a:lnTo>
                  <a:lnTo>
                    <a:pt x="1" y="143"/>
                  </a:lnTo>
                  <a:lnTo>
                    <a:pt x="2" y="142"/>
                  </a:lnTo>
                  <a:lnTo>
                    <a:pt x="14" y="154"/>
                  </a:lnTo>
                  <a:lnTo>
                    <a:pt x="13" y="152"/>
                  </a:lnTo>
                  <a:lnTo>
                    <a:pt x="25" y="167"/>
                  </a:lnTo>
                  <a:lnTo>
                    <a:pt x="27" y="181"/>
                  </a:lnTo>
                  <a:lnTo>
                    <a:pt x="22" y="188"/>
                  </a:lnTo>
                  <a:lnTo>
                    <a:pt x="17" y="193"/>
                  </a:lnTo>
                  <a:lnTo>
                    <a:pt x="15" y="201"/>
                  </a:lnTo>
                  <a:lnTo>
                    <a:pt x="15" y="210"/>
                  </a:lnTo>
                  <a:lnTo>
                    <a:pt x="10" y="224"/>
                  </a:lnTo>
                  <a:lnTo>
                    <a:pt x="9" y="236"/>
                  </a:lnTo>
                  <a:lnTo>
                    <a:pt x="10" y="243"/>
                  </a:lnTo>
                  <a:lnTo>
                    <a:pt x="15" y="244"/>
                  </a:lnTo>
                  <a:lnTo>
                    <a:pt x="23" y="243"/>
                  </a:lnTo>
                  <a:lnTo>
                    <a:pt x="36" y="245"/>
                  </a:lnTo>
                  <a:lnTo>
                    <a:pt x="38" y="251"/>
                  </a:lnTo>
                  <a:lnTo>
                    <a:pt x="34" y="261"/>
                  </a:lnTo>
                  <a:lnTo>
                    <a:pt x="30" y="269"/>
                  </a:lnTo>
                  <a:lnTo>
                    <a:pt x="30" y="276"/>
                  </a:lnTo>
                  <a:lnTo>
                    <a:pt x="36" y="285"/>
                  </a:lnTo>
                  <a:lnTo>
                    <a:pt x="49" y="291"/>
                  </a:lnTo>
                  <a:lnTo>
                    <a:pt x="67" y="299"/>
                  </a:lnTo>
                  <a:lnTo>
                    <a:pt x="77" y="301"/>
                  </a:lnTo>
                  <a:lnTo>
                    <a:pt x="88" y="302"/>
                  </a:lnTo>
                  <a:lnTo>
                    <a:pt x="98" y="306"/>
                  </a:lnTo>
                  <a:lnTo>
                    <a:pt x="108" y="309"/>
                  </a:lnTo>
                  <a:lnTo>
                    <a:pt x="116" y="313"/>
                  </a:lnTo>
                  <a:lnTo>
                    <a:pt x="123" y="325"/>
                  </a:lnTo>
                  <a:lnTo>
                    <a:pt x="133" y="336"/>
                  </a:lnTo>
                  <a:lnTo>
                    <a:pt x="134" y="361"/>
                  </a:lnTo>
                  <a:lnTo>
                    <a:pt x="129" y="375"/>
                  </a:lnTo>
                  <a:lnTo>
                    <a:pt x="121" y="387"/>
                  </a:lnTo>
                  <a:lnTo>
                    <a:pt x="118" y="399"/>
                  </a:lnTo>
                  <a:lnTo>
                    <a:pt x="118" y="406"/>
                  </a:lnTo>
                  <a:lnTo>
                    <a:pt x="112" y="411"/>
                  </a:lnTo>
                  <a:lnTo>
                    <a:pt x="102" y="413"/>
                  </a:lnTo>
                  <a:lnTo>
                    <a:pt x="91" y="415"/>
                  </a:lnTo>
                  <a:lnTo>
                    <a:pt x="83" y="419"/>
                  </a:lnTo>
                  <a:lnTo>
                    <a:pt x="77" y="436"/>
                  </a:lnTo>
                  <a:lnTo>
                    <a:pt x="80" y="443"/>
                  </a:lnTo>
                  <a:lnTo>
                    <a:pt x="83" y="449"/>
                  </a:lnTo>
                  <a:lnTo>
                    <a:pt x="79" y="454"/>
                  </a:lnTo>
                  <a:lnTo>
                    <a:pt x="72" y="459"/>
                  </a:lnTo>
                  <a:lnTo>
                    <a:pt x="70" y="469"/>
                  </a:lnTo>
                  <a:lnTo>
                    <a:pt x="70" y="481"/>
                  </a:lnTo>
                  <a:lnTo>
                    <a:pt x="68" y="501"/>
                  </a:lnTo>
                  <a:lnTo>
                    <a:pt x="70" y="519"/>
                  </a:lnTo>
                  <a:lnTo>
                    <a:pt x="80" y="528"/>
                  </a:lnTo>
                  <a:lnTo>
                    <a:pt x="89" y="529"/>
                  </a:lnTo>
                  <a:lnTo>
                    <a:pt x="98" y="528"/>
                  </a:lnTo>
                  <a:lnTo>
                    <a:pt x="109" y="529"/>
                  </a:lnTo>
                  <a:lnTo>
                    <a:pt x="120" y="522"/>
                  </a:lnTo>
                  <a:lnTo>
                    <a:pt x="120" y="516"/>
                  </a:lnTo>
                  <a:lnTo>
                    <a:pt x="120" y="509"/>
                  </a:lnTo>
                  <a:lnTo>
                    <a:pt x="123" y="502"/>
                  </a:lnTo>
                  <a:lnTo>
                    <a:pt x="126" y="498"/>
                  </a:lnTo>
                  <a:lnTo>
                    <a:pt x="123" y="491"/>
                  </a:lnTo>
                  <a:lnTo>
                    <a:pt x="118" y="487"/>
                  </a:lnTo>
                  <a:lnTo>
                    <a:pt x="109" y="466"/>
                  </a:lnTo>
                  <a:lnTo>
                    <a:pt x="108" y="454"/>
                  </a:lnTo>
                  <a:lnTo>
                    <a:pt x="102" y="446"/>
                  </a:lnTo>
                  <a:lnTo>
                    <a:pt x="102" y="439"/>
                  </a:lnTo>
                  <a:lnTo>
                    <a:pt x="109" y="436"/>
                  </a:lnTo>
                  <a:lnTo>
                    <a:pt x="113" y="435"/>
                  </a:lnTo>
                  <a:lnTo>
                    <a:pt x="118" y="436"/>
                  </a:lnTo>
                  <a:lnTo>
                    <a:pt x="121" y="440"/>
                  </a:lnTo>
                  <a:lnTo>
                    <a:pt x="130" y="449"/>
                  </a:lnTo>
                  <a:lnTo>
                    <a:pt x="138" y="449"/>
                  </a:lnTo>
                  <a:lnTo>
                    <a:pt x="143" y="449"/>
                  </a:lnTo>
                  <a:lnTo>
                    <a:pt x="149" y="457"/>
                  </a:lnTo>
                  <a:lnTo>
                    <a:pt x="155" y="458"/>
                  </a:lnTo>
                  <a:lnTo>
                    <a:pt x="160" y="457"/>
                  </a:lnTo>
                  <a:lnTo>
                    <a:pt x="179" y="458"/>
                  </a:lnTo>
                  <a:lnTo>
                    <a:pt x="197" y="454"/>
                  </a:lnTo>
                  <a:lnTo>
                    <a:pt x="204" y="447"/>
                  </a:lnTo>
                  <a:lnTo>
                    <a:pt x="209" y="439"/>
                  </a:lnTo>
                  <a:lnTo>
                    <a:pt x="219" y="427"/>
                  </a:lnTo>
                  <a:lnTo>
                    <a:pt x="228" y="422"/>
                  </a:lnTo>
                  <a:lnTo>
                    <a:pt x="241" y="432"/>
                  </a:lnTo>
                  <a:lnTo>
                    <a:pt x="242" y="440"/>
                  </a:lnTo>
                  <a:lnTo>
                    <a:pt x="240" y="452"/>
                  </a:lnTo>
                  <a:lnTo>
                    <a:pt x="240" y="466"/>
                  </a:lnTo>
                  <a:lnTo>
                    <a:pt x="254" y="461"/>
                  </a:lnTo>
                  <a:lnTo>
                    <a:pt x="266" y="452"/>
                  </a:lnTo>
                  <a:lnTo>
                    <a:pt x="274" y="447"/>
                  </a:lnTo>
                  <a:lnTo>
                    <a:pt x="279" y="449"/>
                  </a:lnTo>
                  <a:lnTo>
                    <a:pt x="279" y="452"/>
                  </a:lnTo>
                  <a:lnTo>
                    <a:pt x="276" y="461"/>
                  </a:lnTo>
                  <a:lnTo>
                    <a:pt x="276" y="475"/>
                  </a:lnTo>
                  <a:lnTo>
                    <a:pt x="291" y="478"/>
                  </a:lnTo>
                  <a:lnTo>
                    <a:pt x="299" y="471"/>
                  </a:lnTo>
                  <a:lnTo>
                    <a:pt x="307" y="463"/>
                  </a:lnTo>
                  <a:lnTo>
                    <a:pt x="311" y="454"/>
                  </a:lnTo>
                  <a:lnTo>
                    <a:pt x="317" y="449"/>
                  </a:lnTo>
                  <a:lnTo>
                    <a:pt x="328" y="450"/>
                  </a:lnTo>
                  <a:lnTo>
                    <a:pt x="338" y="459"/>
                  </a:lnTo>
                  <a:lnTo>
                    <a:pt x="345" y="467"/>
                  </a:lnTo>
                  <a:lnTo>
                    <a:pt x="350" y="475"/>
                  </a:lnTo>
                  <a:lnTo>
                    <a:pt x="363" y="481"/>
                  </a:lnTo>
                  <a:lnTo>
                    <a:pt x="378" y="491"/>
                  </a:lnTo>
                  <a:lnTo>
                    <a:pt x="391" y="500"/>
                  </a:lnTo>
                  <a:lnTo>
                    <a:pt x="402" y="499"/>
                  </a:lnTo>
                  <a:lnTo>
                    <a:pt x="411" y="500"/>
                  </a:lnTo>
                  <a:lnTo>
                    <a:pt x="419" y="516"/>
                  </a:lnTo>
                  <a:lnTo>
                    <a:pt x="418" y="525"/>
                  </a:lnTo>
                  <a:lnTo>
                    <a:pt x="417" y="535"/>
                  </a:lnTo>
                  <a:lnTo>
                    <a:pt x="418" y="541"/>
                  </a:lnTo>
                  <a:lnTo>
                    <a:pt x="422" y="549"/>
                  </a:lnTo>
                  <a:lnTo>
                    <a:pt x="427" y="559"/>
                  </a:lnTo>
                  <a:lnTo>
                    <a:pt x="435" y="563"/>
                  </a:lnTo>
                  <a:lnTo>
                    <a:pt x="453" y="559"/>
                  </a:lnTo>
                  <a:lnTo>
                    <a:pt x="460" y="549"/>
                  </a:lnTo>
                  <a:lnTo>
                    <a:pt x="465" y="536"/>
                  </a:lnTo>
                  <a:lnTo>
                    <a:pt x="470" y="519"/>
                  </a:lnTo>
                  <a:lnTo>
                    <a:pt x="475" y="500"/>
                  </a:lnTo>
                  <a:lnTo>
                    <a:pt x="472" y="490"/>
                  </a:lnTo>
                  <a:lnTo>
                    <a:pt x="466" y="481"/>
                  </a:lnTo>
                  <a:lnTo>
                    <a:pt x="464" y="473"/>
                  </a:lnTo>
                  <a:lnTo>
                    <a:pt x="465" y="463"/>
                  </a:lnTo>
                  <a:lnTo>
                    <a:pt x="464" y="453"/>
                  </a:lnTo>
                  <a:lnTo>
                    <a:pt x="466" y="446"/>
                  </a:lnTo>
                  <a:lnTo>
                    <a:pt x="477" y="439"/>
                  </a:lnTo>
                  <a:lnTo>
                    <a:pt x="490" y="435"/>
                  </a:lnTo>
                  <a:lnTo>
                    <a:pt x="497" y="427"/>
                  </a:lnTo>
                  <a:lnTo>
                    <a:pt x="506" y="422"/>
                  </a:lnTo>
                  <a:lnTo>
                    <a:pt x="522" y="419"/>
                  </a:lnTo>
                  <a:lnTo>
                    <a:pt x="544" y="413"/>
                  </a:lnTo>
                  <a:lnTo>
                    <a:pt x="555" y="412"/>
                  </a:lnTo>
                  <a:lnTo>
                    <a:pt x="560" y="409"/>
                  </a:lnTo>
                  <a:lnTo>
                    <a:pt x="560" y="399"/>
                  </a:lnTo>
                  <a:lnTo>
                    <a:pt x="549" y="391"/>
                  </a:lnTo>
                  <a:lnTo>
                    <a:pt x="544" y="390"/>
                  </a:lnTo>
                  <a:lnTo>
                    <a:pt x="536" y="391"/>
                  </a:lnTo>
                  <a:lnTo>
                    <a:pt x="522" y="381"/>
                  </a:lnTo>
                  <a:lnTo>
                    <a:pt x="514" y="375"/>
                  </a:lnTo>
                  <a:lnTo>
                    <a:pt x="516" y="369"/>
                  </a:lnTo>
                  <a:lnTo>
                    <a:pt x="522" y="363"/>
                  </a:lnTo>
                  <a:lnTo>
                    <a:pt x="528" y="351"/>
                  </a:lnTo>
                  <a:lnTo>
                    <a:pt x="523" y="347"/>
                  </a:lnTo>
                  <a:lnTo>
                    <a:pt x="516" y="340"/>
                  </a:lnTo>
                  <a:lnTo>
                    <a:pt x="516" y="329"/>
                  </a:lnTo>
                  <a:lnTo>
                    <a:pt x="524" y="322"/>
                  </a:lnTo>
                  <a:lnTo>
                    <a:pt x="538" y="319"/>
                  </a:lnTo>
                  <a:lnTo>
                    <a:pt x="546" y="319"/>
                  </a:lnTo>
                  <a:lnTo>
                    <a:pt x="535" y="311"/>
                  </a:lnTo>
                  <a:lnTo>
                    <a:pt x="523" y="301"/>
                  </a:lnTo>
                  <a:lnTo>
                    <a:pt x="514" y="289"/>
                  </a:lnTo>
                  <a:lnTo>
                    <a:pt x="511" y="274"/>
                  </a:lnTo>
                  <a:lnTo>
                    <a:pt x="506" y="261"/>
                  </a:lnTo>
                  <a:lnTo>
                    <a:pt x="493" y="254"/>
                  </a:lnTo>
                  <a:lnTo>
                    <a:pt x="470" y="251"/>
                  </a:lnTo>
                  <a:lnTo>
                    <a:pt x="462" y="254"/>
                  </a:lnTo>
                  <a:lnTo>
                    <a:pt x="462" y="264"/>
                  </a:lnTo>
                  <a:lnTo>
                    <a:pt x="454" y="261"/>
                  </a:lnTo>
                  <a:lnTo>
                    <a:pt x="440" y="254"/>
                  </a:lnTo>
                  <a:lnTo>
                    <a:pt x="437" y="254"/>
                  </a:lnTo>
                  <a:lnTo>
                    <a:pt x="428" y="251"/>
                  </a:lnTo>
                  <a:lnTo>
                    <a:pt x="424" y="248"/>
                  </a:lnTo>
                  <a:lnTo>
                    <a:pt x="420" y="239"/>
                  </a:lnTo>
                  <a:lnTo>
                    <a:pt x="417" y="233"/>
                  </a:lnTo>
                  <a:lnTo>
                    <a:pt x="408" y="233"/>
                  </a:lnTo>
                  <a:lnTo>
                    <a:pt x="400" y="237"/>
                  </a:lnTo>
                  <a:lnTo>
                    <a:pt x="383" y="229"/>
                  </a:lnTo>
                  <a:lnTo>
                    <a:pt x="377" y="220"/>
                  </a:lnTo>
                  <a:lnTo>
                    <a:pt x="370" y="209"/>
                  </a:lnTo>
                  <a:lnTo>
                    <a:pt x="361" y="209"/>
                  </a:lnTo>
                  <a:lnTo>
                    <a:pt x="357" y="213"/>
                  </a:lnTo>
                  <a:lnTo>
                    <a:pt x="353" y="219"/>
                  </a:lnTo>
                  <a:lnTo>
                    <a:pt x="345" y="214"/>
                  </a:lnTo>
                  <a:lnTo>
                    <a:pt x="336" y="207"/>
                  </a:lnTo>
                  <a:lnTo>
                    <a:pt x="319" y="195"/>
                  </a:lnTo>
                  <a:lnTo>
                    <a:pt x="307" y="179"/>
                  </a:lnTo>
                  <a:lnTo>
                    <a:pt x="303" y="171"/>
                  </a:lnTo>
                  <a:lnTo>
                    <a:pt x="299" y="165"/>
                  </a:lnTo>
                  <a:lnTo>
                    <a:pt x="288" y="165"/>
                  </a:lnTo>
                  <a:lnTo>
                    <a:pt x="280" y="161"/>
                  </a:lnTo>
                  <a:lnTo>
                    <a:pt x="274" y="157"/>
                  </a:lnTo>
                  <a:lnTo>
                    <a:pt x="265" y="154"/>
                  </a:lnTo>
                  <a:lnTo>
                    <a:pt x="254" y="151"/>
                  </a:lnTo>
                  <a:lnTo>
                    <a:pt x="238" y="152"/>
                  </a:lnTo>
                  <a:lnTo>
                    <a:pt x="233" y="155"/>
                  </a:lnTo>
                  <a:lnTo>
                    <a:pt x="223" y="163"/>
                  </a:lnTo>
                  <a:lnTo>
                    <a:pt x="215" y="166"/>
                  </a:lnTo>
                  <a:lnTo>
                    <a:pt x="206" y="166"/>
                  </a:lnTo>
                  <a:lnTo>
                    <a:pt x="197" y="163"/>
                  </a:lnTo>
                  <a:lnTo>
                    <a:pt x="197" y="164"/>
                  </a:lnTo>
                  <a:lnTo>
                    <a:pt x="194" y="164"/>
                  </a:lnTo>
                  <a:lnTo>
                    <a:pt x="196" y="166"/>
                  </a:lnTo>
                  <a:lnTo>
                    <a:pt x="190" y="164"/>
                  </a:lnTo>
                  <a:lnTo>
                    <a:pt x="205" y="164"/>
                  </a:lnTo>
                  <a:lnTo>
                    <a:pt x="209" y="172"/>
                  </a:lnTo>
                  <a:lnTo>
                    <a:pt x="187" y="166"/>
                  </a:lnTo>
                  <a:lnTo>
                    <a:pt x="217" y="172"/>
                  </a:lnTo>
                  <a:lnTo>
                    <a:pt x="209" y="169"/>
                  </a:lnTo>
                  <a:lnTo>
                    <a:pt x="205" y="170"/>
                  </a:lnTo>
                  <a:lnTo>
                    <a:pt x="194" y="164"/>
                  </a:lnTo>
                  <a:lnTo>
                    <a:pt x="188" y="164"/>
                  </a:lnTo>
                  <a:lnTo>
                    <a:pt x="184" y="164"/>
                  </a:lnTo>
                  <a:lnTo>
                    <a:pt x="179" y="164"/>
                  </a:lnTo>
                  <a:lnTo>
                    <a:pt x="175" y="169"/>
                  </a:lnTo>
                  <a:lnTo>
                    <a:pt x="170" y="170"/>
                  </a:lnTo>
                  <a:lnTo>
                    <a:pt x="167" y="173"/>
                  </a:lnTo>
                  <a:lnTo>
                    <a:pt x="164" y="176"/>
                  </a:lnTo>
                  <a:lnTo>
                    <a:pt x="158" y="178"/>
                  </a:lnTo>
                  <a:lnTo>
                    <a:pt x="154" y="182"/>
                  </a:lnTo>
                  <a:lnTo>
                    <a:pt x="145" y="190"/>
                  </a:lnTo>
                  <a:lnTo>
                    <a:pt x="143" y="190"/>
                  </a:lnTo>
                  <a:lnTo>
                    <a:pt x="145" y="188"/>
                  </a:lnTo>
                  <a:lnTo>
                    <a:pt x="149" y="184"/>
                  </a:lnTo>
                  <a:lnTo>
                    <a:pt x="151" y="185"/>
                  </a:lnTo>
                  <a:lnTo>
                    <a:pt x="137" y="199"/>
                  </a:lnTo>
                  <a:lnTo>
                    <a:pt x="136" y="199"/>
                  </a:lnTo>
                  <a:lnTo>
                    <a:pt x="143" y="193"/>
                  </a:lnTo>
                  <a:lnTo>
                    <a:pt x="131" y="200"/>
                  </a:lnTo>
                  <a:lnTo>
                    <a:pt x="125" y="202"/>
                  </a:lnTo>
                  <a:lnTo>
                    <a:pt x="143" y="190"/>
                  </a:lnTo>
                  <a:lnTo>
                    <a:pt x="121" y="199"/>
                  </a:lnTo>
                  <a:lnTo>
                    <a:pt x="118" y="200"/>
                  </a:lnTo>
                  <a:lnTo>
                    <a:pt x="113" y="199"/>
                  </a:lnTo>
                  <a:lnTo>
                    <a:pt x="118" y="197"/>
                  </a:lnTo>
                  <a:lnTo>
                    <a:pt x="122" y="202"/>
                  </a:lnTo>
                  <a:lnTo>
                    <a:pt x="104" y="199"/>
                  </a:lnTo>
                  <a:lnTo>
                    <a:pt x="101" y="199"/>
                  </a:lnTo>
                  <a:lnTo>
                    <a:pt x="106" y="196"/>
                  </a:lnTo>
                  <a:lnTo>
                    <a:pt x="97" y="187"/>
                  </a:lnTo>
                  <a:lnTo>
                    <a:pt x="101" y="190"/>
                  </a:lnTo>
                </a:path>
              </a:pathLst>
            </a:custGeom>
            <a:solidFill>
              <a:srgbClr val="00B05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5" name="Freeform 35"/>
            <p:cNvSpPr>
              <a:spLocks/>
            </p:cNvSpPr>
            <p:nvPr/>
          </p:nvSpPr>
          <p:spPr bwMode="auto">
            <a:xfrm>
              <a:off x="4162425" y="2632098"/>
              <a:ext cx="66675" cy="74615"/>
            </a:xfrm>
            <a:custGeom>
              <a:avLst/>
              <a:gdLst>
                <a:gd name="T0" fmla="*/ 2147483647 w 42"/>
                <a:gd name="T1" fmla="*/ 2147483647 h 47"/>
                <a:gd name="T2" fmla="*/ 2147483647 w 42"/>
                <a:gd name="T3" fmla="*/ 2147483647 h 47"/>
                <a:gd name="T4" fmla="*/ 2147483647 w 42"/>
                <a:gd name="T5" fmla="*/ 0 h 47"/>
                <a:gd name="T6" fmla="*/ 2147483647 w 42"/>
                <a:gd name="T7" fmla="*/ 2147483647 h 47"/>
                <a:gd name="T8" fmla="*/ 2147483647 w 42"/>
                <a:gd name="T9" fmla="*/ 2147483647 h 47"/>
                <a:gd name="T10" fmla="*/ 2147483647 w 42"/>
                <a:gd name="T11" fmla="*/ 2147483647 h 47"/>
                <a:gd name="T12" fmla="*/ 2147483647 w 42"/>
                <a:gd name="T13" fmla="*/ 2147483647 h 47"/>
                <a:gd name="T14" fmla="*/ 2147483647 w 42"/>
                <a:gd name="T15" fmla="*/ 2147483647 h 47"/>
                <a:gd name="T16" fmla="*/ 2147483647 w 42"/>
                <a:gd name="T17" fmla="*/ 2147483647 h 47"/>
                <a:gd name="T18" fmla="*/ 2147483647 w 42"/>
                <a:gd name="T19" fmla="*/ 2147483647 h 47"/>
                <a:gd name="T20" fmla="*/ 0 w 42"/>
                <a:gd name="T21" fmla="*/ 2147483647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47"/>
                <a:gd name="T35" fmla="*/ 42 w 42"/>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47">
                  <a:moveTo>
                    <a:pt x="3" y="12"/>
                  </a:moveTo>
                  <a:lnTo>
                    <a:pt x="11" y="7"/>
                  </a:lnTo>
                  <a:lnTo>
                    <a:pt x="18" y="0"/>
                  </a:lnTo>
                  <a:lnTo>
                    <a:pt x="31" y="2"/>
                  </a:lnTo>
                  <a:lnTo>
                    <a:pt x="41" y="25"/>
                  </a:lnTo>
                  <a:lnTo>
                    <a:pt x="36" y="38"/>
                  </a:lnTo>
                  <a:lnTo>
                    <a:pt x="23" y="40"/>
                  </a:lnTo>
                  <a:lnTo>
                    <a:pt x="23" y="46"/>
                  </a:lnTo>
                  <a:lnTo>
                    <a:pt x="8" y="36"/>
                  </a:lnTo>
                  <a:lnTo>
                    <a:pt x="5" y="25"/>
                  </a:lnTo>
                  <a:lnTo>
                    <a:pt x="0" y="13"/>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6" name="Freeform 36"/>
            <p:cNvSpPr>
              <a:spLocks/>
            </p:cNvSpPr>
            <p:nvPr/>
          </p:nvSpPr>
          <p:spPr bwMode="auto">
            <a:xfrm>
              <a:off x="4249738" y="2192351"/>
              <a:ext cx="415925" cy="576276"/>
            </a:xfrm>
            <a:custGeom>
              <a:avLst/>
              <a:gdLst>
                <a:gd name="T0" fmla="*/ 2147483647 w 262"/>
                <a:gd name="T1" fmla="*/ 2147483647 h 363"/>
                <a:gd name="T2" fmla="*/ 2147483647 w 262"/>
                <a:gd name="T3" fmla="*/ 2147483647 h 363"/>
                <a:gd name="T4" fmla="*/ 2147483647 w 262"/>
                <a:gd name="T5" fmla="*/ 2147483647 h 363"/>
                <a:gd name="T6" fmla="*/ 2147483647 w 262"/>
                <a:gd name="T7" fmla="*/ 2147483647 h 363"/>
                <a:gd name="T8" fmla="*/ 2147483647 w 262"/>
                <a:gd name="T9" fmla="*/ 2147483647 h 363"/>
                <a:gd name="T10" fmla="*/ 2147483647 w 262"/>
                <a:gd name="T11" fmla="*/ 2147483647 h 363"/>
                <a:gd name="T12" fmla="*/ 2147483647 w 262"/>
                <a:gd name="T13" fmla="*/ 2147483647 h 363"/>
                <a:gd name="T14" fmla="*/ 2147483647 w 262"/>
                <a:gd name="T15" fmla="*/ 2147483647 h 363"/>
                <a:gd name="T16" fmla="*/ 2147483647 w 262"/>
                <a:gd name="T17" fmla="*/ 2147483647 h 363"/>
                <a:gd name="T18" fmla="*/ 2147483647 w 262"/>
                <a:gd name="T19" fmla="*/ 2147483647 h 363"/>
                <a:gd name="T20" fmla="*/ 2147483647 w 262"/>
                <a:gd name="T21" fmla="*/ 2147483647 h 363"/>
                <a:gd name="T22" fmla="*/ 2147483647 w 262"/>
                <a:gd name="T23" fmla="*/ 2147483647 h 363"/>
                <a:gd name="T24" fmla="*/ 2147483647 w 262"/>
                <a:gd name="T25" fmla="*/ 2147483647 h 363"/>
                <a:gd name="T26" fmla="*/ 2147483647 w 262"/>
                <a:gd name="T27" fmla="*/ 2147483647 h 363"/>
                <a:gd name="T28" fmla="*/ 2147483647 w 262"/>
                <a:gd name="T29" fmla="*/ 2147483647 h 363"/>
                <a:gd name="T30" fmla="*/ 2147483647 w 262"/>
                <a:gd name="T31" fmla="*/ 2147483647 h 363"/>
                <a:gd name="T32" fmla="*/ 2147483647 w 262"/>
                <a:gd name="T33" fmla="*/ 2147483647 h 363"/>
                <a:gd name="T34" fmla="*/ 2147483647 w 262"/>
                <a:gd name="T35" fmla="*/ 2147483647 h 363"/>
                <a:gd name="T36" fmla="*/ 2147483647 w 262"/>
                <a:gd name="T37" fmla="*/ 2147483647 h 363"/>
                <a:gd name="T38" fmla="*/ 2147483647 w 262"/>
                <a:gd name="T39" fmla="*/ 2147483647 h 363"/>
                <a:gd name="T40" fmla="*/ 2147483647 w 262"/>
                <a:gd name="T41" fmla="*/ 2147483647 h 363"/>
                <a:gd name="T42" fmla="*/ 2147483647 w 262"/>
                <a:gd name="T43" fmla="*/ 2147483647 h 363"/>
                <a:gd name="T44" fmla="*/ 2147483647 w 262"/>
                <a:gd name="T45" fmla="*/ 2147483647 h 363"/>
                <a:gd name="T46" fmla="*/ 2147483647 w 262"/>
                <a:gd name="T47" fmla="*/ 2147483647 h 363"/>
                <a:gd name="T48" fmla="*/ 2147483647 w 262"/>
                <a:gd name="T49" fmla="*/ 2147483647 h 363"/>
                <a:gd name="T50" fmla="*/ 2147483647 w 262"/>
                <a:gd name="T51" fmla="*/ 2147483647 h 363"/>
                <a:gd name="T52" fmla="*/ 2147483647 w 262"/>
                <a:gd name="T53" fmla="*/ 2147483647 h 363"/>
                <a:gd name="T54" fmla="*/ 2147483647 w 262"/>
                <a:gd name="T55" fmla="*/ 2147483647 h 363"/>
                <a:gd name="T56" fmla="*/ 2147483647 w 262"/>
                <a:gd name="T57" fmla="*/ 2147483647 h 363"/>
                <a:gd name="T58" fmla="*/ 2147483647 w 262"/>
                <a:gd name="T59" fmla="*/ 2147483647 h 363"/>
                <a:gd name="T60" fmla="*/ 2147483647 w 262"/>
                <a:gd name="T61" fmla="*/ 2147483647 h 363"/>
                <a:gd name="T62" fmla="*/ 2147483647 w 262"/>
                <a:gd name="T63" fmla="*/ 2147483647 h 363"/>
                <a:gd name="T64" fmla="*/ 2147483647 w 262"/>
                <a:gd name="T65" fmla="*/ 2147483647 h 363"/>
                <a:gd name="T66" fmla="*/ 2147483647 w 262"/>
                <a:gd name="T67" fmla="*/ 2147483647 h 363"/>
                <a:gd name="T68" fmla="*/ 2147483647 w 262"/>
                <a:gd name="T69" fmla="*/ 2147483647 h 363"/>
                <a:gd name="T70" fmla="*/ 0 w 262"/>
                <a:gd name="T71" fmla="*/ 2147483647 h 363"/>
                <a:gd name="T72" fmla="*/ 2147483647 w 262"/>
                <a:gd name="T73" fmla="*/ 2147483647 h 363"/>
                <a:gd name="T74" fmla="*/ 2147483647 w 262"/>
                <a:gd name="T75" fmla="*/ 2147483647 h 363"/>
                <a:gd name="T76" fmla="*/ 2147483647 w 262"/>
                <a:gd name="T77" fmla="*/ 2147483647 h 363"/>
                <a:gd name="T78" fmla="*/ 2147483647 w 262"/>
                <a:gd name="T79" fmla="*/ 2147483647 h 363"/>
                <a:gd name="T80" fmla="*/ 2147483647 w 262"/>
                <a:gd name="T81" fmla="*/ 2147483647 h 363"/>
                <a:gd name="T82" fmla="*/ 2147483647 w 262"/>
                <a:gd name="T83" fmla="*/ 2147483647 h 363"/>
                <a:gd name="T84" fmla="*/ 2147483647 w 262"/>
                <a:gd name="T85" fmla="*/ 2147483647 h 363"/>
                <a:gd name="T86" fmla="*/ 2147483647 w 262"/>
                <a:gd name="T87" fmla="*/ 2147483647 h 363"/>
                <a:gd name="T88" fmla="*/ 2147483647 w 262"/>
                <a:gd name="T89" fmla="*/ 2147483647 h 363"/>
                <a:gd name="T90" fmla="*/ 2147483647 w 262"/>
                <a:gd name="T91" fmla="*/ 2147483647 h 363"/>
                <a:gd name="T92" fmla="*/ 2147483647 w 262"/>
                <a:gd name="T93" fmla="*/ 2147483647 h 363"/>
                <a:gd name="T94" fmla="*/ 2147483647 w 262"/>
                <a:gd name="T95" fmla="*/ 2147483647 h 363"/>
                <a:gd name="T96" fmla="*/ 2147483647 w 262"/>
                <a:gd name="T97" fmla="*/ 2147483647 h 363"/>
                <a:gd name="T98" fmla="*/ 2147483647 w 262"/>
                <a:gd name="T99" fmla="*/ 2147483647 h 363"/>
                <a:gd name="T100" fmla="*/ 2147483647 w 262"/>
                <a:gd name="T101" fmla="*/ 2147483647 h 36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62"/>
                <a:gd name="T154" fmla="*/ 0 h 363"/>
                <a:gd name="T155" fmla="*/ 262 w 262"/>
                <a:gd name="T156" fmla="*/ 363 h 36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62" h="363">
                  <a:moveTo>
                    <a:pt x="155" y="328"/>
                  </a:moveTo>
                  <a:lnTo>
                    <a:pt x="163" y="326"/>
                  </a:lnTo>
                  <a:lnTo>
                    <a:pt x="178" y="331"/>
                  </a:lnTo>
                  <a:lnTo>
                    <a:pt x="167" y="326"/>
                  </a:lnTo>
                  <a:lnTo>
                    <a:pt x="188" y="329"/>
                  </a:lnTo>
                  <a:lnTo>
                    <a:pt x="202" y="326"/>
                  </a:lnTo>
                  <a:lnTo>
                    <a:pt x="211" y="322"/>
                  </a:lnTo>
                  <a:lnTo>
                    <a:pt x="211" y="316"/>
                  </a:lnTo>
                  <a:lnTo>
                    <a:pt x="214" y="310"/>
                  </a:lnTo>
                  <a:lnTo>
                    <a:pt x="214" y="305"/>
                  </a:lnTo>
                  <a:lnTo>
                    <a:pt x="211" y="303"/>
                  </a:lnTo>
                  <a:lnTo>
                    <a:pt x="207" y="299"/>
                  </a:lnTo>
                  <a:lnTo>
                    <a:pt x="204" y="292"/>
                  </a:lnTo>
                  <a:lnTo>
                    <a:pt x="204" y="285"/>
                  </a:lnTo>
                  <a:lnTo>
                    <a:pt x="207" y="275"/>
                  </a:lnTo>
                  <a:lnTo>
                    <a:pt x="213" y="271"/>
                  </a:lnTo>
                  <a:lnTo>
                    <a:pt x="219" y="265"/>
                  </a:lnTo>
                  <a:lnTo>
                    <a:pt x="222" y="256"/>
                  </a:lnTo>
                  <a:lnTo>
                    <a:pt x="220" y="243"/>
                  </a:lnTo>
                  <a:lnTo>
                    <a:pt x="219" y="230"/>
                  </a:lnTo>
                  <a:lnTo>
                    <a:pt x="224" y="219"/>
                  </a:lnTo>
                  <a:lnTo>
                    <a:pt x="229" y="213"/>
                  </a:lnTo>
                  <a:lnTo>
                    <a:pt x="237" y="206"/>
                  </a:lnTo>
                  <a:lnTo>
                    <a:pt x="248" y="196"/>
                  </a:lnTo>
                  <a:lnTo>
                    <a:pt x="257" y="186"/>
                  </a:lnTo>
                  <a:lnTo>
                    <a:pt x="261" y="175"/>
                  </a:lnTo>
                  <a:lnTo>
                    <a:pt x="261" y="167"/>
                  </a:lnTo>
                  <a:lnTo>
                    <a:pt x="254" y="158"/>
                  </a:lnTo>
                  <a:lnTo>
                    <a:pt x="242" y="154"/>
                  </a:lnTo>
                  <a:lnTo>
                    <a:pt x="229" y="148"/>
                  </a:lnTo>
                  <a:lnTo>
                    <a:pt x="219" y="142"/>
                  </a:lnTo>
                  <a:lnTo>
                    <a:pt x="207" y="133"/>
                  </a:lnTo>
                  <a:lnTo>
                    <a:pt x="197" y="121"/>
                  </a:lnTo>
                  <a:lnTo>
                    <a:pt x="176" y="107"/>
                  </a:lnTo>
                  <a:lnTo>
                    <a:pt x="161" y="99"/>
                  </a:lnTo>
                  <a:lnTo>
                    <a:pt x="146" y="89"/>
                  </a:lnTo>
                  <a:lnTo>
                    <a:pt x="137" y="85"/>
                  </a:lnTo>
                  <a:lnTo>
                    <a:pt x="130" y="80"/>
                  </a:lnTo>
                  <a:lnTo>
                    <a:pt x="130" y="72"/>
                  </a:lnTo>
                  <a:lnTo>
                    <a:pt x="130" y="65"/>
                  </a:lnTo>
                  <a:lnTo>
                    <a:pt x="116" y="59"/>
                  </a:lnTo>
                  <a:lnTo>
                    <a:pt x="109" y="73"/>
                  </a:lnTo>
                  <a:lnTo>
                    <a:pt x="116" y="82"/>
                  </a:lnTo>
                  <a:lnTo>
                    <a:pt x="120" y="86"/>
                  </a:lnTo>
                  <a:lnTo>
                    <a:pt x="109" y="86"/>
                  </a:lnTo>
                  <a:lnTo>
                    <a:pt x="100" y="89"/>
                  </a:lnTo>
                  <a:lnTo>
                    <a:pt x="92" y="86"/>
                  </a:lnTo>
                  <a:lnTo>
                    <a:pt x="84" y="69"/>
                  </a:lnTo>
                  <a:lnTo>
                    <a:pt x="87" y="61"/>
                  </a:lnTo>
                  <a:lnTo>
                    <a:pt x="95" y="53"/>
                  </a:lnTo>
                  <a:lnTo>
                    <a:pt x="102" y="48"/>
                  </a:lnTo>
                  <a:lnTo>
                    <a:pt x="108" y="44"/>
                  </a:lnTo>
                  <a:lnTo>
                    <a:pt x="105" y="32"/>
                  </a:lnTo>
                  <a:lnTo>
                    <a:pt x="104" y="20"/>
                  </a:lnTo>
                  <a:lnTo>
                    <a:pt x="100" y="10"/>
                  </a:lnTo>
                  <a:lnTo>
                    <a:pt x="89" y="3"/>
                  </a:lnTo>
                  <a:lnTo>
                    <a:pt x="89" y="0"/>
                  </a:lnTo>
                  <a:lnTo>
                    <a:pt x="85" y="5"/>
                  </a:lnTo>
                  <a:lnTo>
                    <a:pt x="77" y="13"/>
                  </a:lnTo>
                  <a:lnTo>
                    <a:pt x="68" y="10"/>
                  </a:lnTo>
                  <a:lnTo>
                    <a:pt x="59" y="7"/>
                  </a:lnTo>
                  <a:lnTo>
                    <a:pt x="47" y="13"/>
                  </a:lnTo>
                  <a:lnTo>
                    <a:pt x="50" y="22"/>
                  </a:lnTo>
                  <a:lnTo>
                    <a:pt x="54" y="35"/>
                  </a:lnTo>
                  <a:lnTo>
                    <a:pt x="46" y="42"/>
                  </a:lnTo>
                  <a:lnTo>
                    <a:pt x="33" y="42"/>
                  </a:lnTo>
                  <a:lnTo>
                    <a:pt x="22" y="44"/>
                  </a:lnTo>
                  <a:lnTo>
                    <a:pt x="9" y="55"/>
                  </a:lnTo>
                  <a:lnTo>
                    <a:pt x="5" y="68"/>
                  </a:lnTo>
                  <a:lnTo>
                    <a:pt x="5" y="83"/>
                  </a:lnTo>
                  <a:lnTo>
                    <a:pt x="0" y="100"/>
                  </a:lnTo>
                  <a:lnTo>
                    <a:pt x="0" y="124"/>
                  </a:lnTo>
                  <a:lnTo>
                    <a:pt x="2" y="140"/>
                  </a:lnTo>
                  <a:lnTo>
                    <a:pt x="5" y="155"/>
                  </a:lnTo>
                  <a:lnTo>
                    <a:pt x="8" y="170"/>
                  </a:lnTo>
                  <a:lnTo>
                    <a:pt x="17" y="170"/>
                  </a:lnTo>
                  <a:lnTo>
                    <a:pt x="23" y="173"/>
                  </a:lnTo>
                  <a:lnTo>
                    <a:pt x="32" y="176"/>
                  </a:lnTo>
                  <a:lnTo>
                    <a:pt x="43" y="185"/>
                  </a:lnTo>
                  <a:lnTo>
                    <a:pt x="47" y="196"/>
                  </a:lnTo>
                  <a:lnTo>
                    <a:pt x="49" y="209"/>
                  </a:lnTo>
                  <a:lnTo>
                    <a:pt x="50" y="215"/>
                  </a:lnTo>
                  <a:lnTo>
                    <a:pt x="47" y="232"/>
                  </a:lnTo>
                  <a:lnTo>
                    <a:pt x="52" y="256"/>
                  </a:lnTo>
                  <a:lnTo>
                    <a:pt x="61" y="263"/>
                  </a:lnTo>
                  <a:lnTo>
                    <a:pt x="76" y="274"/>
                  </a:lnTo>
                  <a:lnTo>
                    <a:pt x="80" y="289"/>
                  </a:lnTo>
                  <a:lnTo>
                    <a:pt x="73" y="310"/>
                  </a:lnTo>
                  <a:lnTo>
                    <a:pt x="73" y="323"/>
                  </a:lnTo>
                  <a:lnTo>
                    <a:pt x="74" y="335"/>
                  </a:lnTo>
                  <a:lnTo>
                    <a:pt x="82" y="353"/>
                  </a:lnTo>
                  <a:lnTo>
                    <a:pt x="91" y="358"/>
                  </a:lnTo>
                  <a:lnTo>
                    <a:pt x="95" y="359"/>
                  </a:lnTo>
                  <a:lnTo>
                    <a:pt x="77" y="347"/>
                  </a:lnTo>
                  <a:lnTo>
                    <a:pt x="104" y="362"/>
                  </a:lnTo>
                  <a:lnTo>
                    <a:pt x="110" y="361"/>
                  </a:lnTo>
                  <a:lnTo>
                    <a:pt x="118" y="356"/>
                  </a:lnTo>
                  <a:lnTo>
                    <a:pt x="127" y="350"/>
                  </a:lnTo>
                  <a:lnTo>
                    <a:pt x="133" y="340"/>
                  </a:lnTo>
                  <a:lnTo>
                    <a:pt x="136" y="335"/>
                  </a:lnTo>
                  <a:lnTo>
                    <a:pt x="142" y="331"/>
                  </a:lnTo>
                  <a:lnTo>
                    <a:pt x="149" y="326"/>
                  </a:lnTo>
                </a:path>
              </a:pathLst>
            </a:custGeom>
            <a:solidFill>
              <a:srgbClr val="00B05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grpSp>
          <p:nvGrpSpPr>
            <p:cNvPr id="3" name="Group 44"/>
            <p:cNvGrpSpPr>
              <a:grpSpLocks/>
            </p:cNvGrpSpPr>
            <p:nvPr/>
          </p:nvGrpSpPr>
          <p:grpSpPr bwMode="auto">
            <a:xfrm>
              <a:off x="4154487" y="2514600"/>
              <a:ext cx="2474913" cy="411163"/>
              <a:chOff x="4014" y="1797"/>
              <a:chExt cx="1559" cy="259"/>
            </a:xfrm>
            <a:solidFill>
              <a:srgbClr val="3DB93D"/>
            </a:solidFill>
          </p:grpSpPr>
          <p:sp>
            <p:nvSpPr>
              <p:cNvPr id="54" name="Freeform 47"/>
              <p:cNvSpPr>
                <a:spLocks/>
              </p:cNvSpPr>
              <p:nvPr/>
            </p:nvSpPr>
            <p:spPr bwMode="auto">
              <a:xfrm>
                <a:off x="5132" y="1797"/>
                <a:ext cx="441" cy="259"/>
              </a:xfrm>
              <a:custGeom>
                <a:avLst/>
                <a:gdLst>
                  <a:gd name="T0" fmla="*/ 0 w 441"/>
                  <a:gd name="T1" fmla="*/ 185 h 259"/>
                  <a:gd name="T2" fmla="*/ 33 w 441"/>
                  <a:gd name="T3" fmla="*/ 183 h 259"/>
                  <a:gd name="T4" fmla="*/ 40 w 441"/>
                  <a:gd name="T5" fmla="*/ 198 h 259"/>
                  <a:gd name="T6" fmla="*/ 52 w 441"/>
                  <a:gd name="T7" fmla="*/ 222 h 259"/>
                  <a:gd name="T8" fmla="*/ 73 w 441"/>
                  <a:gd name="T9" fmla="*/ 214 h 259"/>
                  <a:gd name="T10" fmla="*/ 102 w 441"/>
                  <a:gd name="T11" fmla="*/ 205 h 259"/>
                  <a:gd name="T12" fmla="*/ 119 w 441"/>
                  <a:gd name="T13" fmla="*/ 188 h 259"/>
                  <a:gd name="T14" fmla="*/ 146 w 441"/>
                  <a:gd name="T15" fmla="*/ 178 h 259"/>
                  <a:gd name="T16" fmla="*/ 182 w 441"/>
                  <a:gd name="T17" fmla="*/ 152 h 259"/>
                  <a:gd name="T18" fmla="*/ 206 w 441"/>
                  <a:gd name="T19" fmla="*/ 134 h 259"/>
                  <a:gd name="T20" fmla="*/ 226 w 441"/>
                  <a:gd name="T21" fmla="*/ 131 h 259"/>
                  <a:gd name="T22" fmla="*/ 254 w 441"/>
                  <a:gd name="T23" fmla="*/ 125 h 259"/>
                  <a:gd name="T24" fmla="*/ 284 w 441"/>
                  <a:gd name="T25" fmla="*/ 124 h 259"/>
                  <a:gd name="T26" fmla="*/ 321 w 441"/>
                  <a:gd name="T27" fmla="*/ 123 h 259"/>
                  <a:gd name="T28" fmla="*/ 312 w 441"/>
                  <a:gd name="T29" fmla="*/ 146 h 259"/>
                  <a:gd name="T30" fmla="*/ 294 w 441"/>
                  <a:gd name="T31" fmla="*/ 172 h 259"/>
                  <a:gd name="T32" fmla="*/ 261 w 441"/>
                  <a:gd name="T33" fmla="*/ 180 h 259"/>
                  <a:gd name="T34" fmla="*/ 258 w 441"/>
                  <a:gd name="T35" fmla="*/ 211 h 259"/>
                  <a:gd name="T36" fmla="*/ 266 w 441"/>
                  <a:gd name="T37" fmla="*/ 229 h 259"/>
                  <a:gd name="T38" fmla="*/ 271 w 441"/>
                  <a:gd name="T39" fmla="*/ 258 h 259"/>
                  <a:gd name="T40" fmla="*/ 286 w 441"/>
                  <a:gd name="T41" fmla="*/ 230 h 259"/>
                  <a:gd name="T42" fmla="*/ 311 w 441"/>
                  <a:gd name="T43" fmla="*/ 218 h 259"/>
                  <a:gd name="T44" fmla="*/ 329 w 441"/>
                  <a:gd name="T45" fmla="*/ 195 h 259"/>
                  <a:gd name="T46" fmla="*/ 361 w 441"/>
                  <a:gd name="T47" fmla="*/ 174 h 259"/>
                  <a:gd name="T48" fmla="*/ 384 w 441"/>
                  <a:gd name="T49" fmla="*/ 175 h 259"/>
                  <a:gd name="T50" fmla="*/ 398 w 441"/>
                  <a:gd name="T51" fmla="*/ 174 h 259"/>
                  <a:gd name="T52" fmla="*/ 394 w 441"/>
                  <a:gd name="T53" fmla="*/ 146 h 259"/>
                  <a:gd name="T54" fmla="*/ 405 w 441"/>
                  <a:gd name="T55" fmla="*/ 128 h 259"/>
                  <a:gd name="T56" fmla="*/ 413 w 441"/>
                  <a:gd name="T57" fmla="*/ 110 h 259"/>
                  <a:gd name="T58" fmla="*/ 440 w 441"/>
                  <a:gd name="T59" fmla="*/ 76 h 259"/>
                  <a:gd name="T60" fmla="*/ 426 w 441"/>
                  <a:gd name="T61" fmla="*/ 59 h 259"/>
                  <a:gd name="T62" fmla="*/ 407 w 441"/>
                  <a:gd name="T63" fmla="*/ 70 h 259"/>
                  <a:gd name="T64" fmla="*/ 423 w 441"/>
                  <a:gd name="T65" fmla="*/ 68 h 259"/>
                  <a:gd name="T66" fmla="*/ 402 w 441"/>
                  <a:gd name="T67" fmla="*/ 84 h 259"/>
                  <a:gd name="T68" fmla="*/ 380 w 441"/>
                  <a:gd name="T69" fmla="*/ 83 h 259"/>
                  <a:gd name="T70" fmla="*/ 354 w 441"/>
                  <a:gd name="T71" fmla="*/ 81 h 259"/>
                  <a:gd name="T72" fmla="*/ 353 w 441"/>
                  <a:gd name="T73" fmla="*/ 66 h 259"/>
                  <a:gd name="T74" fmla="*/ 358 w 441"/>
                  <a:gd name="T75" fmla="*/ 55 h 259"/>
                  <a:gd name="T76" fmla="*/ 358 w 441"/>
                  <a:gd name="T77" fmla="*/ 35 h 259"/>
                  <a:gd name="T78" fmla="*/ 344 w 441"/>
                  <a:gd name="T79" fmla="*/ 27 h 259"/>
                  <a:gd name="T80" fmla="*/ 331 w 441"/>
                  <a:gd name="T81" fmla="*/ 25 h 259"/>
                  <a:gd name="T82" fmla="*/ 340 w 441"/>
                  <a:gd name="T83" fmla="*/ 12 h 259"/>
                  <a:gd name="T84" fmla="*/ 316 w 441"/>
                  <a:gd name="T85" fmla="*/ 0 h 259"/>
                  <a:gd name="T86" fmla="*/ 292 w 441"/>
                  <a:gd name="T87" fmla="*/ 9 h 259"/>
                  <a:gd name="T88" fmla="*/ 284 w 441"/>
                  <a:gd name="T89" fmla="*/ 23 h 259"/>
                  <a:gd name="T90" fmla="*/ 254 w 441"/>
                  <a:gd name="T91" fmla="*/ 35 h 259"/>
                  <a:gd name="T92" fmla="*/ 224 w 441"/>
                  <a:gd name="T93" fmla="*/ 15 h 259"/>
                  <a:gd name="T94" fmla="*/ 202 w 441"/>
                  <a:gd name="T95" fmla="*/ 28 h 259"/>
                  <a:gd name="T96" fmla="*/ 187 w 441"/>
                  <a:gd name="T97" fmla="*/ 51 h 259"/>
                  <a:gd name="T98" fmla="*/ 171 w 441"/>
                  <a:gd name="T99" fmla="*/ 75 h 259"/>
                  <a:gd name="T100" fmla="*/ 132 w 441"/>
                  <a:gd name="T101" fmla="*/ 79 h 259"/>
                  <a:gd name="T102" fmla="*/ 115 w 441"/>
                  <a:gd name="T103" fmla="*/ 95 h 259"/>
                  <a:gd name="T104" fmla="*/ 105 w 441"/>
                  <a:gd name="T105" fmla="*/ 113 h 259"/>
                  <a:gd name="T106" fmla="*/ 77 w 441"/>
                  <a:gd name="T107" fmla="*/ 124 h 259"/>
                  <a:gd name="T108" fmla="*/ 88 w 441"/>
                  <a:gd name="T109" fmla="*/ 140 h 259"/>
                  <a:gd name="T110" fmla="*/ 73 w 441"/>
                  <a:gd name="T111" fmla="*/ 154 h 259"/>
                  <a:gd name="T112" fmla="*/ 23 w 441"/>
                  <a:gd name="T113" fmla="*/ 156 h 25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41"/>
                  <a:gd name="T172" fmla="*/ 0 h 259"/>
                  <a:gd name="T173" fmla="*/ 441 w 441"/>
                  <a:gd name="T174" fmla="*/ 259 h 25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41" h="259">
                    <a:moveTo>
                      <a:pt x="5" y="165"/>
                    </a:moveTo>
                    <a:lnTo>
                      <a:pt x="0" y="178"/>
                    </a:lnTo>
                    <a:lnTo>
                      <a:pt x="0" y="185"/>
                    </a:lnTo>
                    <a:lnTo>
                      <a:pt x="9" y="187"/>
                    </a:lnTo>
                    <a:lnTo>
                      <a:pt x="23" y="185"/>
                    </a:lnTo>
                    <a:lnTo>
                      <a:pt x="33" y="183"/>
                    </a:lnTo>
                    <a:lnTo>
                      <a:pt x="40" y="185"/>
                    </a:lnTo>
                    <a:lnTo>
                      <a:pt x="41" y="190"/>
                    </a:lnTo>
                    <a:lnTo>
                      <a:pt x="40" y="198"/>
                    </a:lnTo>
                    <a:lnTo>
                      <a:pt x="45" y="217"/>
                    </a:lnTo>
                    <a:lnTo>
                      <a:pt x="49" y="221"/>
                    </a:lnTo>
                    <a:lnTo>
                      <a:pt x="52" y="222"/>
                    </a:lnTo>
                    <a:lnTo>
                      <a:pt x="65" y="224"/>
                    </a:lnTo>
                    <a:lnTo>
                      <a:pt x="69" y="219"/>
                    </a:lnTo>
                    <a:lnTo>
                      <a:pt x="73" y="214"/>
                    </a:lnTo>
                    <a:lnTo>
                      <a:pt x="79" y="207"/>
                    </a:lnTo>
                    <a:lnTo>
                      <a:pt x="87" y="204"/>
                    </a:lnTo>
                    <a:lnTo>
                      <a:pt x="102" y="205"/>
                    </a:lnTo>
                    <a:lnTo>
                      <a:pt x="115" y="204"/>
                    </a:lnTo>
                    <a:lnTo>
                      <a:pt x="116" y="197"/>
                    </a:lnTo>
                    <a:lnTo>
                      <a:pt x="119" y="188"/>
                    </a:lnTo>
                    <a:lnTo>
                      <a:pt x="128" y="187"/>
                    </a:lnTo>
                    <a:lnTo>
                      <a:pt x="139" y="187"/>
                    </a:lnTo>
                    <a:lnTo>
                      <a:pt x="146" y="178"/>
                    </a:lnTo>
                    <a:lnTo>
                      <a:pt x="159" y="170"/>
                    </a:lnTo>
                    <a:lnTo>
                      <a:pt x="171" y="165"/>
                    </a:lnTo>
                    <a:lnTo>
                      <a:pt x="182" y="152"/>
                    </a:lnTo>
                    <a:lnTo>
                      <a:pt x="187" y="146"/>
                    </a:lnTo>
                    <a:lnTo>
                      <a:pt x="192" y="139"/>
                    </a:lnTo>
                    <a:lnTo>
                      <a:pt x="206" y="134"/>
                    </a:lnTo>
                    <a:lnTo>
                      <a:pt x="215" y="135"/>
                    </a:lnTo>
                    <a:lnTo>
                      <a:pt x="221" y="134"/>
                    </a:lnTo>
                    <a:lnTo>
                      <a:pt x="226" y="131"/>
                    </a:lnTo>
                    <a:lnTo>
                      <a:pt x="234" y="126"/>
                    </a:lnTo>
                    <a:lnTo>
                      <a:pt x="248" y="123"/>
                    </a:lnTo>
                    <a:lnTo>
                      <a:pt x="254" y="125"/>
                    </a:lnTo>
                    <a:lnTo>
                      <a:pt x="261" y="128"/>
                    </a:lnTo>
                    <a:lnTo>
                      <a:pt x="271" y="128"/>
                    </a:lnTo>
                    <a:lnTo>
                      <a:pt x="284" y="124"/>
                    </a:lnTo>
                    <a:lnTo>
                      <a:pt x="296" y="124"/>
                    </a:lnTo>
                    <a:lnTo>
                      <a:pt x="308" y="120"/>
                    </a:lnTo>
                    <a:lnTo>
                      <a:pt x="321" y="123"/>
                    </a:lnTo>
                    <a:lnTo>
                      <a:pt x="324" y="131"/>
                    </a:lnTo>
                    <a:lnTo>
                      <a:pt x="319" y="142"/>
                    </a:lnTo>
                    <a:lnTo>
                      <a:pt x="312" y="146"/>
                    </a:lnTo>
                    <a:lnTo>
                      <a:pt x="306" y="152"/>
                    </a:lnTo>
                    <a:lnTo>
                      <a:pt x="308" y="162"/>
                    </a:lnTo>
                    <a:lnTo>
                      <a:pt x="294" y="172"/>
                    </a:lnTo>
                    <a:lnTo>
                      <a:pt x="281" y="172"/>
                    </a:lnTo>
                    <a:lnTo>
                      <a:pt x="269" y="175"/>
                    </a:lnTo>
                    <a:lnTo>
                      <a:pt x="261" y="180"/>
                    </a:lnTo>
                    <a:lnTo>
                      <a:pt x="258" y="194"/>
                    </a:lnTo>
                    <a:lnTo>
                      <a:pt x="257" y="203"/>
                    </a:lnTo>
                    <a:lnTo>
                      <a:pt x="258" y="211"/>
                    </a:lnTo>
                    <a:lnTo>
                      <a:pt x="257" y="217"/>
                    </a:lnTo>
                    <a:lnTo>
                      <a:pt x="258" y="222"/>
                    </a:lnTo>
                    <a:lnTo>
                      <a:pt x="266" y="229"/>
                    </a:lnTo>
                    <a:lnTo>
                      <a:pt x="271" y="239"/>
                    </a:lnTo>
                    <a:lnTo>
                      <a:pt x="271" y="253"/>
                    </a:lnTo>
                    <a:lnTo>
                      <a:pt x="271" y="258"/>
                    </a:lnTo>
                    <a:lnTo>
                      <a:pt x="274" y="254"/>
                    </a:lnTo>
                    <a:lnTo>
                      <a:pt x="278" y="243"/>
                    </a:lnTo>
                    <a:lnTo>
                      <a:pt x="286" y="230"/>
                    </a:lnTo>
                    <a:lnTo>
                      <a:pt x="292" y="224"/>
                    </a:lnTo>
                    <a:lnTo>
                      <a:pt x="304" y="217"/>
                    </a:lnTo>
                    <a:lnTo>
                      <a:pt x="311" y="218"/>
                    </a:lnTo>
                    <a:lnTo>
                      <a:pt x="317" y="217"/>
                    </a:lnTo>
                    <a:lnTo>
                      <a:pt x="321" y="206"/>
                    </a:lnTo>
                    <a:lnTo>
                      <a:pt x="329" y="195"/>
                    </a:lnTo>
                    <a:lnTo>
                      <a:pt x="336" y="185"/>
                    </a:lnTo>
                    <a:lnTo>
                      <a:pt x="346" y="178"/>
                    </a:lnTo>
                    <a:lnTo>
                      <a:pt x="361" y="174"/>
                    </a:lnTo>
                    <a:lnTo>
                      <a:pt x="373" y="172"/>
                    </a:lnTo>
                    <a:lnTo>
                      <a:pt x="381" y="172"/>
                    </a:lnTo>
                    <a:lnTo>
                      <a:pt x="384" y="175"/>
                    </a:lnTo>
                    <a:lnTo>
                      <a:pt x="390" y="180"/>
                    </a:lnTo>
                    <a:lnTo>
                      <a:pt x="398" y="188"/>
                    </a:lnTo>
                    <a:lnTo>
                      <a:pt x="398" y="174"/>
                    </a:lnTo>
                    <a:lnTo>
                      <a:pt x="398" y="167"/>
                    </a:lnTo>
                    <a:lnTo>
                      <a:pt x="398" y="162"/>
                    </a:lnTo>
                    <a:lnTo>
                      <a:pt x="394" y="146"/>
                    </a:lnTo>
                    <a:lnTo>
                      <a:pt x="394" y="131"/>
                    </a:lnTo>
                    <a:lnTo>
                      <a:pt x="399" y="130"/>
                    </a:lnTo>
                    <a:lnTo>
                      <a:pt x="405" y="128"/>
                    </a:lnTo>
                    <a:lnTo>
                      <a:pt x="406" y="124"/>
                    </a:lnTo>
                    <a:lnTo>
                      <a:pt x="407" y="118"/>
                    </a:lnTo>
                    <a:lnTo>
                      <a:pt x="413" y="110"/>
                    </a:lnTo>
                    <a:lnTo>
                      <a:pt x="421" y="103"/>
                    </a:lnTo>
                    <a:lnTo>
                      <a:pt x="434" y="85"/>
                    </a:lnTo>
                    <a:lnTo>
                      <a:pt x="440" y="76"/>
                    </a:lnTo>
                    <a:lnTo>
                      <a:pt x="438" y="68"/>
                    </a:lnTo>
                    <a:lnTo>
                      <a:pt x="434" y="59"/>
                    </a:lnTo>
                    <a:lnTo>
                      <a:pt x="426" y="59"/>
                    </a:lnTo>
                    <a:lnTo>
                      <a:pt x="420" y="61"/>
                    </a:lnTo>
                    <a:lnTo>
                      <a:pt x="411" y="65"/>
                    </a:lnTo>
                    <a:lnTo>
                      <a:pt x="407" y="70"/>
                    </a:lnTo>
                    <a:lnTo>
                      <a:pt x="411" y="81"/>
                    </a:lnTo>
                    <a:lnTo>
                      <a:pt x="420" y="79"/>
                    </a:lnTo>
                    <a:lnTo>
                      <a:pt x="423" y="68"/>
                    </a:lnTo>
                    <a:lnTo>
                      <a:pt x="418" y="73"/>
                    </a:lnTo>
                    <a:lnTo>
                      <a:pt x="408" y="83"/>
                    </a:lnTo>
                    <a:lnTo>
                      <a:pt x="402" y="84"/>
                    </a:lnTo>
                    <a:lnTo>
                      <a:pt x="394" y="83"/>
                    </a:lnTo>
                    <a:lnTo>
                      <a:pt x="386" y="84"/>
                    </a:lnTo>
                    <a:lnTo>
                      <a:pt x="380" y="83"/>
                    </a:lnTo>
                    <a:lnTo>
                      <a:pt x="368" y="81"/>
                    </a:lnTo>
                    <a:lnTo>
                      <a:pt x="362" y="80"/>
                    </a:lnTo>
                    <a:lnTo>
                      <a:pt x="354" y="81"/>
                    </a:lnTo>
                    <a:lnTo>
                      <a:pt x="344" y="81"/>
                    </a:lnTo>
                    <a:lnTo>
                      <a:pt x="346" y="72"/>
                    </a:lnTo>
                    <a:lnTo>
                      <a:pt x="353" y="66"/>
                    </a:lnTo>
                    <a:lnTo>
                      <a:pt x="358" y="61"/>
                    </a:lnTo>
                    <a:lnTo>
                      <a:pt x="359" y="58"/>
                    </a:lnTo>
                    <a:lnTo>
                      <a:pt x="358" y="55"/>
                    </a:lnTo>
                    <a:lnTo>
                      <a:pt x="358" y="48"/>
                    </a:lnTo>
                    <a:lnTo>
                      <a:pt x="358" y="41"/>
                    </a:lnTo>
                    <a:lnTo>
                      <a:pt x="358" y="35"/>
                    </a:lnTo>
                    <a:lnTo>
                      <a:pt x="356" y="31"/>
                    </a:lnTo>
                    <a:lnTo>
                      <a:pt x="348" y="25"/>
                    </a:lnTo>
                    <a:lnTo>
                      <a:pt x="344" y="27"/>
                    </a:lnTo>
                    <a:lnTo>
                      <a:pt x="340" y="31"/>
                    </a:lnTo>
                    <a:lnTo>
                      <a:pt x="328" y="33"/>
                    </a:lnTo>
                    <a:lnTo>
                      <a:pt x="331" y="25"/>
                    </a:lnTo>
                    <a:lnTo>
                      <a:pt x="341" y="20"/>
                    </a:lnTo>
                    <a:lnTo>
                      <a:pt x="346" y="12"/>
                    </a:lnTo>
                    <a:lnTo>
                      <a:pt x="340" y="12"/>
                    </a:lnTo>
                    <a:lnTo>
                      <a:pt x="329" y="9"/>
                    </a:lnTo>
                    <a:lnTo>
                      <a:pt x="328" y="0"/>
                    </a:lnTo>
                    <a:lnTo>
                      <a:pt x="316" y="0"/>
                    </a:lnTo>
                    <a:lnTo>
                      <a:pt x="311" y="1"/>
                    </a:lnTo>
                    <a:lnTo>
                      <a:pt x="306" y="3"/>
                    </a:lnTo>
                    <a:lnTo>
                      <a:pt x="292" y="9"/>
                    </a:lnTo>
                    <a:lnTo>
                      <a:pt x="288" y="12"/>
                    </a:lnTo>
                    <a:lnTo>
                      <a:pt x="286" y="15"/>
                    </a:lnTo>
                    <a:lnTo>
                      <a:pt x="284" y="23"/>
                    </a:lnTo>
                    <a:lnTo>
                      <a:pt x="281" y="31"/>
                    </a:lnTo>
                    <a:lnTo>
                      <a:pt x="271" y="35"/>
                    </a:lnTo>
                    <a:lnTo>
                      <a:pt x="254" y="35"/>
                    </a:lnTo>
                    <a:lnTo>
                      <a:pt x="242" y="28"/>
                    </a:lnTo>
                    <a:lnTo>
                      <a:pt x="229" y="20"/>
                    </a:lnTo>
                    <a:lnTo>
                      <a:pt x="224" y="15"/>
                    </a:lnTo>
                    <a:lnTo>
                      <a:pt x="212" y="15"/>
                    </a:lnTo>
                    <a:lnTo>
                      <a:pt x="207" y="21"/>
                    </a:lnTo>
                    <a:lnTo>
                      <a:pt x="202" y="28"/>
                    </a:lnTo>
                    <a:lnTo>
                      <a:pt x="192" y="35"/>
                    </a:lnTo>
                    <a:lnTo>
                      <a:pt x="189" y="46"/>
                    </a:lnTo>
                    <a:lnTo>
                      <a:pt x="187" y="51"/>
                    </a:lnTo>
                    <a:lnTo>
                      <a:pt x="182" y="56"/>
                    </a:lnTo>
                    <a:lnTo>
                      <a:pt x="177" y="67"/>
                    </a:lnTo>
                    <a:lnTo>
                      <a:pt x="171" y="75"/>
                    </a:lnTo>
                    <a:lnTo>
                      <a:pt x="160" y="76"/>
                    </a:lnTo>
                    <a:lnTo>
                      <a:pt x="147" y="76"/>
                    </a:lnTo>
                    <a:lnTo>
                      <a:pt x="132" y="79"/>
                    </a:lnTo>
                    <a:lnTo>
                      <a:pt x="124" y="79"/>
                    </a:lnTo>
                    <a:lnTo>
                      <a:pt x="115" y="92"/>
                    </a:lnTo>
                    <a:lnTo>
                      <a:pt x="115" y="95"/>
                    </a:lnTo>
                    <a:lnTo>
                      <a:pt x="116" y="100"/>
                    </a:lnTo>
                    <a:lnTo>
                      <a:pt x="115" y="110"/>
                    </a:lnTo>
                    <a:lnTo>
                      <a:pt x="105" y="113"/>
                    </a:lnTo>
                    <a:lnTo>
                      <a:pt x="96" y="118"/>
                    </a:lnTo>
                    <a:lnTo>
                      <a:pt x="87" y="120"/>
                    </a:lnTo>
                    <a:lnTo>
                      <a:pt x="77" y="124"/>
                    </a:lnTo>
                    <a:lnTo>
                      <a:pt x="72" y="131"/>
                    </a:lnTo>
                    <a:lnTo>
                      <a:pt x="79" y="144"/>
                    </a:lnTo>
                    <a:lnTo>
                      <a:pt x="88" y="140"/>
                    </a:lnTo>
                    <a:lnTo>
                      <a:pt x="95" y="136"/>
                    </a:lnTo>
                    <a:lnTo>
                      <a:pt x="90" y="146"/>
                    </a:lnTo>
                    <a:lnTo>
                      <a:pt x="73" y="154"/>
                    </a:lnTo>
                    <a:lnTo>
                      <a:pt x="51" y="158"/>
                    </a:lnTo>
                    <a:lnTo>
                      <a:pt x="36" y="156"/>
                    </a:lnTo>
                    <a:lnTo>
                      <a:pt x="23" y="156"/>
                    </a:lnTo>
                    <a:lnTo>
                      <a:pt x="5" y="165"/>
                    </a:lnTo>
                  </a:path>
                </a:pathLst>
              </a:custGeom>
              <a:grp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55" name="Freeform 62"/>
              <p:cNvSpPr>
                <a:spLocks/>
              </p:cNvSpPr>
              <p:nvPr/>
            </p:nvSpPr>
            <p:spPr bwMode="auto">
              <a:xfrm>
                <a:off x="4014" y="1863"/>
                <a:ext cx="42" cy="47"/>
              </a:xfrm>
              <a:custGeom>
                <a:avLst/>
                <a:gdLst>
                  <a:gd name="T0" fmla="*/ 3 w 42"/>
                  <a:gd name="T1" fmla="*/ 12 h 47"/>
                  <a:gd name="T2" fmla="*/ 11 w 42"/>
                  <a:gd name="T3" fmla="*/ 7 h 47"/>
                  <a:gd name="T4" fmla="*/ 18 w 42"/>
                  <a:gd name="T5" fmla="*/ 0 h 47"/>
                  <a:gd name="T6" fmla="*/ 31 w 42"/>
                  <a:gd name="T7" fmla="*/ 2 h 47"/>
                  <a:gd name="T8" fmla="*/ 41 w 42"/>
                  <a:gd name="T9" fmla="*/ 25 h 47"/>
                  <a:gd name="T10" fmla="*/ 36 w 42"/>
                  <a:gd name="T11" fmla="*/ 38 h 47"/>
                  <a:gd name="T12" fmla="*/ 23 w 42"/>
                  <a:gd name="T13" fmla="*/ 40 h 47"/>
                  <a:gd name="T14" fmla="*/ 23 w 42"/>
                  <a:gd name="T15" fmla="*/ 46 h 47"/>
                  <a:gd name="T16" fmla="*/ 8 w 42"/>
                  <a:gd name="T17" fmla="*/ 36 h 47"/>
                  <a:gd name="T18" fmla="*/ 5 w 42"/>
                  <a:gd name="T19" fmla="*/ 25 h 47"/>
                  <a:gd name="T20" fmla="*/ 0 w 42"/>
                  <a:gd name="T21" fmla="*/ 13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47"/>
                  <a:gd name="T35" fmla="*/ 42 w 42"/>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47">
                    <a:moveTo>
                      <a:pt x="3" y="12"/>
                    </a:moveTo>
                    <a:lnTo>
                      <a:pt x="11" y="7"/>
                    </a:lnTo>
                    <a:lnTo>
                      <a:pt x="18" y="0"/>
                    </a:lnTo>
                    <a:lnTo>
                      <a:pt x="31" y="2"/>
                    </a:lnTo>
                    <a:lnTo>
                      <a:pt x="41" y="25"/>
                    </a:lnTo>
                    <a:lnTo>
                      <a:pt x="36" y="38"/>
                    </a:lnTo>
                    <a:lnTo>
                      <a:pt x="23" y="40"/>
                    </a:lnTo>
                    <a:lnTo>
                      <a:pt x="23" y="46"/>
                    </a:lnTo>
                    <a:lnTo>
                      <a:pt x="8" y="36"/>
                    </a:lnTo>
                    <a:lnTo>
                      <a:pt x="5" y="25"/>
                    </a:lnTo>
                    <a:lnTo>
                      <a:pt x="0" y="13"/>
                    </a:lnTo>
                  </a:path>
                </a:pathLst>
              </a:custGeom>
              <a:grp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grpSp>
        <p:sp>
          <p:nvSpPr>
            <p:cNvPr id="38" name="Freeform 66"/>
            <p:cNvSpPr>
              <a:spLocks/>
            </p:cNvSpPr>
            <p:nvPr/>
          </p:nvSpPr>
          <p:spPr bwMode="auto">
            <a:xfrm>
              <a:off x="4168775" y="2617811"/>
              <a:ext cx="66675" cy="74614"/>
            </a:xfrm>
            <a:custGeom>
              <a:avLst/>
              <a:gdLst>
                <a:gd name="T0" fmla="*/ 2147483647 w 42"/>
                <a:gd name="T1" fmla="*/ 2147483647 h 47"/>
                <a:gd name="T2" fmla="*/ 2147483647 w 42"/>
                <a:gd name="T3" fmla="*/ 2147483647 h 47"/>
                <a:gd name="T4" fmla="*/ 2147483647 w 42"/>
                <a:gd name="T5" fmla="*/ 0 h 47"/>
                <a:gd name="T6" fmla="*/ 2147483647 w 42"/>
                <a:gd name="T7" fmla="*/ 2147483647 h 47"/>
                <a:gd name="T8" fmla="*/ 2147483647 w 42"/>
                <a:gd name="T9" fmla="*/ 2147483647 h 47"/>
                <a:gd name="T10" fmla="*/ 2147483647 w 42"/>
                <a:gd name="T11" fmla="*/ 2147483647 h 47"/>
                <a:gd name="T12" fmla="*/ 2147483647 w 42"/>
                <a:gd name="T13" fmla="*/ 2147483647 h 47"/>
                <a:gd name="T14" fmla="*/ 2147483647 w 42"/>
                <a:gd name="T15" fmla="*/ 2147483647 h 47"/>
                <a:gd name="T16" fmla="*/ 2147483647 w 42"/>
                <a:gd name="T17" fmla="*/ 2147483647 h 47"/>
                <a:gd name="T18" fmla="*/ 2147483647 w 42"/>
                <a:gd name="T19" fmla="*/ 2147483647 h 47"/>
                <a:gd name="T20" fmla="*/ 0 w 42"/>
                <a:gd name="T21" fmla="*/ 2147483647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47"/>
                <a:gd name="T35" fmla="*/ 42 w 42"/>
                <a:gd name="T36" fmla="*/ 47 h 4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47">
                  <a:moveTo>
                    <a:pt x="3" y="12"/>
                  </a:moveTo>
                  <a:lnTo>
                    <a:pt x="11" y="7"/>
                  </a:lnTo>
                  <a:lnTo>
                    <a:pt x="18" y="0"/>
                  </a:lnTo>
                  <a:lnTo>
                    <a:pt x="31" y="2"/>
                  </a:lnTo>
                  <a:lnTo>
                    <a:pt x="41" y="25"/>
                  </a:lnTo>
                  <a:lnTo>
                    <a:pt x="36" y="38"/>
                  </a:lnTo>
                  <a:lnTo>
                    <a:pt x="23" y="40"/>
                  </a:lnTo>
                  <a:lnTo>
                    <a:pt x="23" y="46"/>
                  </a:lnTo>
                  <a:lnTo>
                    <a:pt x="8" y="36"/>
                  </a:lnTo>
                  <a:lnTo>
                    <a:pt x="5" y="25"/>
                  </a:lnTo>
                  <a:lnTo>
                    <a:pt x="0" y="13"/>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39" name="Freeform 27"/>
            <p:cNvSpPr>
              <a:spLocks/>
            </p:cNvSpPr>
            <p:nvPr/>
          </p:nvSpPr>
          <p:spPr bwMode="auto">
            <a:xfrm>
              <a:off x="3810000" y="2928968"/>
              <a:ext cx="1087438" cy="804881"/>
            </a:xfrm>
            <a:custGeom>
              <a:avLst/>
              <a:gdLst>
                <a:gd name="T0" fmla="*/ 2147483647 w 685"/>
                <a:gd name="T1" fmla="*/ 2147483647 h 507"/>
                <a:gd name="T2" fmla="*/ 2147483647 w 685"/>
                <a:gd name="T3" fmla="*/ 2147483647 h 507"/>
                <a:gd name="T4" fmla="*/ 2147483647 w 685"/>
                <a:gd name="T5" fmla="*/ 2147483647 h 507"/>
                <a:gd name="T6" fmla="*/ 2147483647 w 685"/>
                <a:gd name="T7" fmla="*/ 2147483647 h 507"/>
                <a:gd name="T8" fmla="*/ 2147483647 w 685"/>
                <a:gd name="T9" fmla="*/ 2147483647 h 507"/>
                <a:gd name="T10" fmla="*/ 2147483647 w 685"/>
                <a:gd name="T11" fmla="*/ 2147483647 h 507"/>
                <a:gd name="T12" fmla="*/ 2147483647 w 685"/>
                <a:gd name="T13" fmla="*/ 2147483647 h 507"/>
                <a:gd name="T14" fmla="*/ 2147483647 w 685"/>
                <a:gd name="T15" fmla="*/ 2147483647 h 507"/>
                <a:gd name="T16" fmla="*/ 2147483647 w 685"/>
                <a:gd name="T17" fmla="*/ 2147483647 h 507"/>
                <a:gd name="T18" fmla="*/ 2147483647 w 685"/>
                <a:gd name="T19" fmla="*/ 2147483647 h 507"/>
                <a:gd name="T20" fmla="*/ 2147483647 w 685"/>
                <a:gd name="T21" fmla="*/ 2147483647 h 507"/>
                <a:gd name="T22" fmla="*/ 2147483647 w 685"/>
                <a:gd name="T23" fmla="*/ 2147483647 h 507"/>
                <a:gd name="T24" fmla="*/ 2147483647 w 685"/>
                <a:gd name="T25" fmla="*/ 2147483647 h 507"/>
                <a:gd name="T26" fmla="*/ 2147483647 w 685"/>
                <a:gd name="T27" fmla="*/ 2147483647 h 507"/>
                <a:gd name="T28" fmla="*/ 2147483647 w 685"/>
                <a:gd name="T29" fmla="*/ 2147483647 h 507"/>
                <a:gd name="T30" fmla="*/ 2147483647 w 685"/>
                <a:gd name="T31" fmla="*/ 2147483647 h 507"/>
                <a:gd name="T32" fmla="*/ 2147483647 w 685"/>
                <a:gd name="T33" fmla="*/ 2147483647 h 507"/>
                <a:gd name="T34" fmla="*/ 2147483647 w 685"/>
                <a:gd name="T35" fmla="*/ 2147483647 h 507"/>
                <a:gd name="T36" fmla="*/ 2147483647 w 685"/>
                <a:gd name="T37" fmla="*/ 2147483647 h 507"/>
                <a:gd name="T38" fmla="*/ 2147483647 w 685"/>
                <a:gd name="T39" fmla="*/ 2147483647 h 507"/>
                <a:gd name="T40" fmla="*/ 2147483647 w 685"/>
                <a:gd name="T41" fmla="*/ 2147483647 h 507"/>
                <a:gd name="T42" fmla="*/ 2147483647 w 685"/>
                <a:gd name="T43" fmla="*/ 2147483647 h 507"/>
                <a:gd name="T44" fmla="*/ 2147483647 w 685"/>
                <a:gd name="T45" fmla="*/ 2147483647 h 507"/>
                <a:gd name="T46" fmla="*/ 2147483647 w 685"/>
                <a:gd name="T47" fmla="*/ 2147483647 h 507"/>
                <a:gd name="T48" fmla="*/ 2147483647 w 685"/>
                <a:gd name="T49" fmla="*/ 2147483647 h 507"/>
                <a:gd name="T50" fmla="*/ 2147483647 w 685"/>
                <a:gd name="T51" fmla="*/ 2147483647 h 507"/>
                <a:gd name="T52" fmla="*/ 2147483647 w 685"/>
                <a:gd name="T53" fmla="*/ 2147483647 h 507"/>
                <a:gd name="T54" fmla="*/ 2147483647 w 685"/>
                <a:gd name="T55" fmla="*/ 2147483647 h 507"/>
                <a:gd name="T56" fmla="*/ 2147483647 w 685"/>
                <a:gd name="T57" fmla="*/ 2147483647 h 507"/>
                <a:gd name="T58" fmla="*/ 2147483647 w 685"/>
                <a:gd name="T59" fmla="*/ 2147483647 h 507"/>
                <a:gd name="T60" fmla="*/ 2147483647 w 685"/>
                <a:gd name="T61" fmla="*/ 2147483647 h 507"/>
                <a:gd name="T62" fmla="*/ 2147483647 w 685"/>
                <a:gd name="T63" fmla="*/ 2147483647 h 507"/>
                <a:gd name="T64" fmla="*/ 2147483647 w 685"/>
                <a:gd name="T65" fmla="*/ 2147483647 h 507"/>
                <a:gd name="T66" fmla="*/ 2147483647 w 685"/>
                <a:gd name="T67" fmla="*/ 2147483647 h 507"/>
                <a:gd name="T68" fmla="*/ 2147483647 w 685"/>
                <a:gd name="T69" fmla="*/ 2147483647 h 507"/>
                <a:gd name="T70" fmla="*/ 2147483647 w 685"/>
                <a:gd name="T71" fmla="*/ 2147483647 h 507"/>
                <a:gd name="T72" fmla="*/ 2147483647 w 685"/>
                <a:gd name="T73" fmla="*/ 2147483647 h 507"/>
                <a:gd name="T74" fmla="*/ 2147483647 w 685"/>
                <a:gd name="T75" fmla="*/ 2147483647 h 507"/>
                <a:gd name="T76" fmla="*/ 2147483647 w 685"/>
                <a:gd name="T77" fmla="*/ 2147483647 h 507"/>
                <a:gd name="T78" fmla="*/ 2147483647 w 685"/>
                <a:gd name="T79" fmla="*/ 2147483647 h 507"/>
                <a:gd name="T80" fmla="*/ 2147483647 w 685"/>
                <a:gd name="T81" fmla="*/ 2147483647 h 507"/>
                <a:gd name="T82" fmla="*/ 2147483647 w 685"/>
                <a:gd name="T83" fmla="*/ 2147483647 h 507"/>
                <a:gd name="T84" fmla="*/ 2147483647 w 685"/>
                <a:gd name="T85" fmla="*/ 2147483647 h 507"/>
                <a:gd name="T86" fmla="*/ 2147483647 w 685"/>
                <a:gd name="T87" fmla="*/ 2147483647 h 507"/>
                <a:gd name="T88" fmla="*/ 2147483647 w 685"/>
                <a:gd name="T89" fmla="*/ 2147483647 h 507"/>
                <a:gd name="T90" fmla="*/ 2147483647 w 685"/>
                <a:gd name="T91" fmla="*/ 2147483647 h 507"/>
                <a:gd name="T92" fmla="*/ 2147483647 w 685"/>
                <a:gd name="T93" fmla="*/ 2147483647 h 507"/>
                <a:gd name="T94" fmla="*/ 2147483647 w 685"/>
                <a:gd name="T95" fmla="*/ 2147483647 h 507"/>
                <a:gd name="T96" fmla="*/ 2147483647 w 685"/>
                <a:gd name="T97" fmla="*/ 2147483647 h 507"/>
                <a:gd name="T98" fmla="*/ 2147483647 w 685"/>
                <a:gd name="T99" fmla="*/ 2147483647 h 507"/>
                <a:gd name="T100" fmla="*/ 2147483647 w 685"/>
                <a:gd name="T101" fmla="*/ 2147483647 h 507"/>
                <a:gd name="T102" fmla="*/ 2147483647 w 685"/>
                <a:gd name="T103" fmla="*/ 2147483647 h 507"/>
                <a:gd name="T104" fmla="*/ 2147483647 w 685"/>
                <a:gd name="T105" fmla="*/ 2147483647 h 507"/>
                <a:gd name="T106" fmla="*/ 2147483647 w 685"/>
                <a:gd name="T107" fmla="*/ 2147483647 h 507"/>
                <a:gd name="T108" fmla="*/ 2147483647 w 685"/>
                <a:gd name="T109" fmla="*/ 2147483647 h 507"/>
                <a:gd name="T110" fmla="*/ 2147483647 w 685"/>
                <a:gd name="T111" fmla="*/ 2147483647 h 507"/>
                <a:gd name="T112" fmla="*/ 2147483647 w 685"/>
                <a:gd name="T113" fmla="*/ 2147483647 h 507"/>
                <a:gd name="T114" fmla="*/ 2147483647 w 685"/>
                <a:gd name="T115" fmla="*/ 2147483647 h 507"/>
                <a:gd name="T116" fmla="*/ 2147483647 w 685"/>
                <a:gd name="T117" fmla="*/ 2147483647 h 507"/>
                <a:gd name="T118" fmla="*/ 2147483647 w 685"/>
                <a:gd name="T119" fmla="*/ 2147483647 h 507"/>
                <a:gd name="T120" fmla="*/ 2147483647 w 685"/>
                <a:gd name="T121" fmla="*/ 2147483647 h 507"/>
                <a:gd name="T122" fmla="*/ 2147483647 w 685"/>
                <a:gd name="T123" fmla="*/ 2147483647 h 5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85"/>
                <a:gd name="T187" fmla="*/ 0 h 507"/>
                <a:gd name="T188" fmla="*/ 685 w 685"/>
                <a:gd name="T189" fmla="*/ 507 h 507"/>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85" h="507">
                  <a:moveTo>
                    <a:pt x="528" y="409"/>
                  </a:moveTo>
                  <a:lnTo>
                    <a:pt x="523" y="417"/>
                  </a:lnTo>
                  <a:lnTo>
                    <a:pt x="534" y="397"/>
                  </a:lnTo>
                  <a:lnTo>
                    <a:pt x="549" y="382"/>
                  </a:lnTo>
                  <a:lnTo>
                    <a:pt x="543" y="387"/>
                  </a:lnTo>
                  <a:lnTo>
                    <a:pt x="555" y="376"/>
                  </a:lnTo>
                  <a:lnTo>
                    <a:pt x="564" y="370"/>
                  </a:lnTo>
                  <a:lnTo>
                    <a:pt x="567" y="363"/>
                  </a:lnTo>
                  <a:lnTo>
                    <a:pt x="574" y="358"/>
                  </a:lnTo>
                  <a:lnTo>
                    <a:pt x="574" y="342"/>
                  </a:lnTo>
                  <a:lnTo>
                    <a:pt x="570" y="330"/>
                  </a:lnTo>
                  <a:lnTo>
                    <a:pt x="561" y="322"/>
                  </a:lnTo>
                  <a:lnTo>
                    <a:pt x="553" y="313"/>
                  </a:lnTo>
                  <a:lnTo>
                    <a:pt x="549" y="303"/>
                  </a:lnTo>
                  <a:lnTo>
                    <a:pt x="577" y="304"/>
                  </a:lnTo>
                  <a:lnTo>
                    <a:pt x="594" y="303"/>
                  </a:lnTo>
                  <a:lnTo>
                    <a:pt x="606" y="300"/>
                  </a:lnTo>
                  <a:lnTo>
                    <a:pt x="615" y="298"/>
                  </a:lnTo>
                  <a:lnTo>
                    <a:pt x="634" y="294"/>
                  </a:lnTo>
                  <a:lnTo>
                    <a:pt x="652" y="282"/>
                  </a:lnTo>
                  <a:lnTo>
                    <a:pt x="663" y="270"/>
                  </a:lnTo>
                  <a:lnTo>
                    <a:pt x="672" y="258"/>
                  </a:lnTo>
                  <a:lnTo>
                    <a:pt x="678" y="252"/>
                  </a:lnTo>
                  <a:lnTo>
                    <a:pt x="676" y="253"/>
                  </a:lnTo>
                  <a:lnTo>
                    <a:pt x="679" y="250"/>
                  </a:lnTo>
                  <a:lnTo>
                    <a:pt x="681" y="241"/>
                  </a:lnTo>
                  <a:lnTo>
                    <a:pt x="683" y="231"/>
                  </a:lnTo>
                  <a:lnTo>
                    <a:pt x="684" y="223"/>
                  </a:lnTo>
                  <a:lnTo>
                    <a:pt x="683" y="214"/>
                  </a:lnTo>
                  <a:lnTo>
                    <a:pt x="672" y="206"/>
                  </a:lnTo>
                  <a:lnTo>
                    <a:pt x="663" y="204"/>
                  </a:lnTo>
                  <a:lnTo>
                    <a:pt x="655" y="204"/>
                  </a:lnTo>
                  <a:lnTo>
                    <a:pt x="643" y="199"/>
                  </a:lnTo>
                  <a:lnTo>
                    <a:pt x="631" y="192"/>
                  </a:lnTo>
                  <a:lnTo>
                    <a:pt x="621" y="186"/>
                  </a:lnTo>
                  <a:lnTo>
                    <a:pt x="611" y="176"/>
                  </a:lnTo>
                  <a:lnTo>
                    <a:pt x="606" y="168"/>
                  </a:lnTo>
                  <a:lnTo>
                    <a:pt x="601" y="159"/>
                  </a:lnTo>
                  <a:lnTo>
                    <a:pt x="591" y="155"/>
                  </a:lnTo>
                  <a:lnTo>
                    <a:pt x="576" y="159"/>
                  </a:lnTo>
                  <a:lnTo>
                    <a:pt x="571" y="168"/>
                  </a:lnTo>
                  <a:lnTo>
                    <a:pt x="566" y="179"/>
                  </a:lnTo>
                  <a:lnTo>
                    <a:pt x="553" y="183"/>
                  </a:lnTo>
                  <a:lnTo>
                    <a:pt x="541" y="178"/>
                  </a:lnTo>
                  <a:lnTo>
                    <a:pt x="538" y="168"/>
                  </a:lnTo>
                  <a:lnTo>
                    <a:pt x="542" y="159"/>
                  </a:lnTo>
                  <a:lnTo>
                    <a:pt x="544" y="154"/>
                  </a:lnTo>
                  <a:lnTo>
                    <a:pt x="535" y="151"/>
                  </a:lnTo>
                  <a:lnTo>
                    <a:pt x="529" y="156"/>
                  </a:lnTo>
                  <a:lnTo>
                    <a:pt x="521" y="165"/>
                  </a:lnTo>
                  <a:lnTo>
                    <a:pt x="506" y="168"/>
                  </a:lnTo>
                  <a:lnTo>
                    <a:pt x="494" y="168"/>
                  </a:lnTo>
                  <a:lnTo>
                    <a:pt x="497" y="162"/>
                  </a:lnTo>
                  <a:lnTo>
                    <a:pt x="504" y="154"/>
                  </a:lnTo>
                  <a:lnTo>
                    <a:pt x="509" y="145"/>
                  </a:lnTo>
                  <a:lnTo>
                    <a:pt x="510" y="138"/>
                  </a:lnTo>
                  <a:lnTo>
                    <a:pt x="508" y="133"/>
                  </a:lnTo>
                  <a:lnTo>
                    <a:pt x="491" y="130"/>
                  </a:lnTo>
                  <a:lnTo>
                    <a:pt x="479" y="141"/>
                  </a:lnTo>
                  <a:lnTo>
                    <a:pt x="469" y="154"/>
                  </a:lnTo>
                  <a:lnTo>
                    <a:pt x="456" y="159"/>
                  </a:lnTo>
                  <a:lnTo>
                    <a:pt x="450" y="162"/>
                  </a:lnTo>
                  <a:lnTo>
                    <a:pt x="436" y="163"/>
                  </a:lnTo>
                  <a:lnTo>
                    <a:pt x="416" y="159"/>
                  </a:lnTo>
                  <a:lnTo>
                    <a:pt x="410" y="155"/>
                  </a:lnTo>
                  <a:lnTo>
                    <a:pt x="397" y="151"/>
                  </a:lnTo>
                  <a:lnTo>
                    <a:pt x="392" y="148"/>
                  </a:lnTo>
                  <a:lnTo>
                    <a:pt x="388" y="147"/>
                  </a:lnTo>
                  <a:lnTo>
                    <a:pt x="384" y="144"/>
                  </a:lnTo>
                  <a:lnTo>
                    <a:pt x="375" y="144"/>
                  </a:lnTo>
                  <a:lnTo>
                    <a:pt x="373" y="155"/>
                  </a:lnTo>
                  <a:lnTo>
                    <a:pt x="372" y="162"/>
                  </a:lnTo>
                  <a:lnTo>
                    <a:pt x="373" y="168"/>
                  </a:lnTo>
                  <a:lnTo>
                    <a:pt x="372" y="176"/>
                  </a:lnTo>
                  <a:lnTo>
                    <a:pt x="373" y="182"/>
                  </a:lnTo>
                  <a:lnTo>
                    <a:pt x="381" y="194"/>
                  </a:lnTo>
                  <a:lnTo>
                    <a:pt x="387" y="197"/>
                  </a:lnTo>
                  <a:lnTo>
                    <a:pt x="394" y="206"/>
                  </a:lnTo>
                  <a:lnTo>
                    <a:pt x="392" y="209"/>
                  </a:lnTo>
                  <a:lnTo>
                    <a:pt x="388" y="214"/>
                  </a:lnTo>
                  <a:lnTo>
                    <a:pt x="388" y="219"/>
                  </a:lnTo>
                  <a:lnTo>
                    <a:pt x="388" y="224"/>
                  </a:lnTo>
                  <a:lnTo>
                    <a:pt x="381" y="232"/>
                  </a:lnTo>
                  <a:lnTo>
                    <a:pt x="376" y="234"/>
                  </a:lnTo>
                  <a:lnTo>
                    <a:pt x="357" y="232"/>
                  </a:lnTo>
                  <a:lnTo>
                    <a:pt x="354" y="235"/>
                  </a:lnTo>
                  <a:lnTo>
                    <a:pt x="350" y="234"/>
                  </a:lnTo>
                  <a:lnTo>
                    <a:pt x="347" y="233"/>
                  </a:lnTo>
                  <a:lnTo>
                    <a:pt x="341" y="227"/>
                  </a:lnTo>
                  <a:lnTo>
                    <a:pt x="337" y="219"/>
                  </a:lnTo>
                  <a:lnTo>
                    <a:pt x="334" y="203"/>
                  </a:lnTo>
                  <a:lnTo>
                    <a:pt x="334" y="194"/>
                  </a:lnTo>
                  <a:lnTo>
                    <a:pt x="334" y="185"/>
                  </a:lnTo>
                  <a:lnTo>
                    <a:pt x="334" y="179"/>
                  </a:lnTo>
                  <a:lnTo>
                    <a:pt x="334" y="176"/>
                  </a:lnTo>
                  <a:lnTo>
                    <a:pt x="337" y="162"/>
                  </a:lnTo>
                  <a:lnTo>
                    <a:pt x="343" y="158"/>
                  </a:lnTo>
                  <a:lnTo>
                    <a:pt x="350" y="155"/>
                  </a:lnTo>
                  <a:lnTo>
                    <a:pt x="350" y="148"/>
                  </a:lnTo>
                  <a:lnTo>
                    <a:pt x="347" y="141"/>
                  </a:lnTo>
                  <a:lnTo>
                    <a:pt x="350" y="128"/>
                  </a:lnTo>
                  <a:lnTo>
                    <a:pt x="355" y="123"/>
                  </a:lnTo>
                  <a:lnTo>
                    <a:pt x="364" y="119"/>
                  </a:lnTo>
                  <a:lnTo>
                    <a:pt x="377" y="117"/>
                  </a:lnTo>
                  <a:lnTo>
                    <a:pt x="387" y="112"/>
                  </a:lnTo>
                  <a:lnTo>
                    <a:pt x="385" y="106"/>
                  </a:lnTo>
                  <a:lnTo>
                    <a:pt x="384" y="98"/>
                  </a:lnTo>
                  <a:lnTo>
                    <a:pt x="390" y="86"/>
                  </a:lnTo>
                  <a:lnTo>
                    <a:pt x="397" y="73"/>
                  </a:lnTo>
                  <a:lnTo>
                    <a:pt x="396" y="41"/>
                  </a:lnTo>
                  <a:lnTo>
                    <a:pt x="384" y="21"/>
                  </a:lnTo>
                  <a:lnTo>
                    <a:pt x="370" y="16"/>
                  </a:lnTo>
                  <a:lnTo>
                    <a:pt x="361" y="6"/>
                  </a:lnTo>
                  <a:lnTo>
                    <a:pt x="346" y="3"/>
                  </a:lnTo>
                  <a:lnTo>
                    <a:pt x="333" y="6"/>
                  </a:lnTo>
                  <a:lnTo>
                    <a:pt x="336" y="0"/>
                  </a:lnTo>
                  <a:lnTo>
                    <a:pt x="326" y="10"/>
                  </a:lnTo>
                  <a:lnTo>
                    <a:pt x="318" y="25"/>
                  </a:lnTo>
                  <a:lnTo>
                    <a:pt x="306" y="28"/>
                  </a:lnTo>
                  <a:lnTo>
                    <a:pt x="296" y="35"/>
                  </a:lnTo>
                  <a:lnTo>
                    <a:pt x="288" y="41"/>
                  </a:lnTo>
                  <a:lnTo>
                    <a:pt x="283" y="41"/>
                  </a:lnTo>
                  <a:lnTo>
                    <a:pt x="283" y="47"/>
                  </a:lnTo>
                  <a:lnTo>
                    <a:pt x="277" y="47"/>
                  </a:lnTo>
                  <a:lnTo>
                    <a:pt x="268" y="45"/>
                  </a:lnTo>
                  <a:lnTo>
                    <a:pt x="260" y="47"/>
                  </a:lnTo>
                  <a:lnTo>
                    <a:pt x="254" y="54"/>
                  </a:lnTo>
                  <a:lnTo>
                    <a:pt x="244" y="59"/>
                  </a:lnTo>
                  <a:lnTo>
                    <a:pt x="241" y="62"/>
                  </a:lnTo>
                  <a:lnTo>
                    <a:pt x="239" y="64"/>
                  </a:lnTo>
                  <a:lnTo>
                    <a:pt x="237" y="65"/>
                  </a:lnTo>
                  <a:lnTo>
                    <a:pt x="230" y="73"/>
                  </a:lnTo>
                  <a:lnTo>
                    <a:pt x="223" y="82"/>
                  </a:lnTo>
                  <a:lnTo>
                    <a:pt x="210" y="89"/>
                  </a:lnTo>
                  <a:lnTo>
                    <a:pt x="209" y="94"/>
                  </a:lnTo>
                  <a:lnTo>
                    <a:pt x="206" y="94"/>
                  </a:lnTo>
                  <a:lnTo>
                    <a:pt x="200" y="106"/>
                  </a:lnTo>
                  <a:lnTo>
                    <a:pt x="204" y="119"/>
                  </a:lnTo>
                  <a:lnTo>
                    <a:pt x="210" y="121"/>
                  </a:lnTo>
                  <a:lnTo>
                    <a:pt x="219" y="124"/>
                  </a:lnTo>
                  <a:lnTo>
                    <a:pt x="222" y="130"/>
                  </a:lnTo>
                  <a:lnTo>
                    <a:pt x="226" y="138"/>
                  </a:lnTo>
                  <a:lnTo>
                    <a:pt x="239" y="138"/>
                  </a:lnTo>
                  <a:lnTo>
                    <a:pt x="251" y="135"/>
                  </a:lnTo>
                  <a:lnTo>
                    <a:pt x="258" y="133"/>
                  </a:lnTo>
                  <a:lnTo>
                    <a:pt x="264" y="138"/>
                  </a:lnTo>
                  <a:lnTo>
                    <a:pt x="267" y="147"/>
                  </a:lnTo>
                  <a:lnTo>
                    <a:pt x="262" y="154"/>
                  </a:lnTo>
                  <a:lnTo>
                    <a:pt x="256" y="154"/>
                  </a:lnTo>
                  <a:lnTo>
                    <a:pt x="250" y="154"/>
                  </a:lnTo>
                  <a:lnTo>
                    <a:pt x="246" y="152"/>
                  </a:lnTo>
                  <a:lnTo>
                    <a:pt x="242" y="154"/>
                  </a:lnTo>
                  <a:lnTo>
                    <a:pt x="239" y="158"/>
                  </a:lnTo>
                  <a:lnTo>
                    <a:pt x="241" y="168"/>
                  </a:lnTo>
                  <a:lnTo>
                    <a:pt x="241" y="178"/>
                  </a:lnTo>
                  <a:lnTo>
                    <a:pt x="244" y="192"/>
                  </a:lnTo>
                  <a:lnTo>
                    <a:pt x="244" y="197"/>
                  </a:lnTo>
                  <a:lnTo>
                    <a:pt x="244" y="200"/>
                  </a:lnTo>
                  <a:lnTo>
                    <a:pt x="244" y="208"/>
                  </a:lnTo>
                  <a:lnTo>
                    <a:pt x="237" y="208"/>
                  </a:lnTo>
                  <a:lnTo>
                    <a:pt x="231" y="208"/>
                  </a:lnTo>
                  <a:lnTo>
                    <a:pt x="231" y="210"/>
                  </a:lnTo>
                  <a:lnTo>
                    <a:pt x="231" y="214"/>
                  </a:lnTo>
                  <a:lnTo>
                    <a:pt x="231" y="219"/>
                  </a:lnTo>
                  <a:lnTo>
                    <a:pt x="231" y="227"/>
                  </a:lnTo>
                  <a:lnTo>
                    <a:pt x="230" y="233"/>
                  </a:lnTo>
                  <a:lnTo>
                    <a:pt x="217" y="242"/>
                  </a:lnTo>
                  <a:lnTo>
                    <a:pt x="210" y="238"/>
                  </a:lnTo>
                  <a:lnTo>
                    <a:pt x="204" y="233"/>
                  </a:lnTo>
                  <a:lnTo>
                    <a:pt x="191" y="230"/>
                  </a:lnTo>
                  <a:lnTo>
                    <a:pt x="183" y="225"/>
                  </a:lnTo>
                  <a:lnTo>
                    <a:pt x="172" y="225"/>
                  </a:lnTo>
                  <a:lnTo>
                    <a:pt x="168" y="235"/>
                  </a:lnTo>
                  <a:lnTo>
                    <a:pt x="166" y="247"/>
                  </a:lnTo>
                  <a:lnTo>
                    <a:pt x="147" y="266"/>
                  </a:lnTo>
                  <a:lnTo>
                    <a:pt x="139" y="268"/>
                  </a:lnTo>
                  <a:lnTo>
                    <a:pt x="130" y="268"/>
                  </a:lnTo>
                  <a:lnTo>
                    <a:pt x="117" y="268"/>
                  </a:lnTo>
                  <a:lnTo>
                    <a:pt x="114" y="254"/>
                  </a:lnTo>
                  <a:lnTo>
                    <a:pt x="125" y="250"/>
                  </a:lnTo>
                  <a:lnTo>
                    <a:pt x="135" y="248"/>
                  </a:lnTo>
                  <a:lnTo>
                    <a:pt x="138" y="240"/>
                  </a:lnTo>
                  <a:lnTo>
                    <a:pt x="138" y="230"/>
                  </a:lnTo>
                  <a:lnTo>
                    <a:pt x="150" y="216"/>
                  </a:lnTo>
                  <a:lnTo>
                    <a:pt x="156" y="209"/>
                  </a:lnTo>
                  <a:lnTo>
                    <a:pt x="152" y="187"/>
                  </a:lnTo>
                  <a:lnTo>
                    <a:pt x="147" y="182"/>
                  </a:lnTo>
                  <a:lnTo>
                    <a:pt x="131" y="178"/>
                  </a:lnTo>
                  <a:lnTo>
                    <a:pt x="126" y="178"/>
                  </a:lnTo>
                  <a:lnTo>
                    <a:pt x="121" y="181"/>
                  </a:lnTo>
                  <a:lnTo>
                    <a:pt x="110" y="182"/>
                  </a:lnTo>
                  <a:lnTo>
                    <a:pt x="102" y="181"/>
                  </a:lnTo>
                  <a:lnTo>
                    <a:pt x="100" y="173"/>
                  </a:lnTo>
                  <a:lnTo>
                    <a:pt x="101" y="165"/>
                  </a:lnTo>
                  <a:lnTo>
                    <a:pt x="106" y="155"/>
                  </a:lnTo>
                  <a:lnTo>
                    <a:pt x="100" y="152"/>
                  </a:lnTo>
                  <a:lnTo>
                    <a:pt x="91" y="154"/>
                  </a:lnTo>
                  <a:lnTo>
                    <a:pt x="83" y="154"/>
                  </a:lnTo>
                  <a:lnTo>
                    <a:pt x="79" y="155"/>
                  </a:lnTo>
                  <a:lnTo>
                    <a:pt x="76" y="158"/>
                  </a:lnTo>
                  <a:lnTo>
                    <a:pt x="72" y="162"/>
                  </a:lnTo>
                  <a:lnTo>
                    <a:pt x="71" y="168"/>
                  </a:lnTo>
                  <a:lnTo>
                    <a:pt x="71" y="178"/>
                  </a:lnTo>
                  <a:lnTo>
                    <a:pt x="79" y="182"/>
                  </a:lnTo>
                  <a:lnTo>
                    <a:pt x="84" y="186"/>
                  </a:lnTo>
                  <a:lnTo>
                    <a:pt x="93" y="187"/>
                  </a:lnTo>
                  <a:lnTo>
                    <a:pt x="87" y="192"/>
                  </a:lnTo>
                  <a:lnTo>
                    <a:pt x="83" y="192"/>
                  </a:lnTo>
                  <a:lnTo>
                    <a:pt x="79" y="192"/>
                  </a:lnTo>
                  <a:lnTo>
                    <a:pt x="73" y="192"/>
                  </a:lnTo>
                  <a:lnTo>
                    <a:pt x="70" y="192"/>
                  </a:lnTo>
                  <a:lnTo>
                    <a:pt x="66" y="192"/>
                  </a:lnTo>
                  <a:lnTo>
                    <a:pt x="66" y="206"/>
                  </a:lnTo>
                  <a:lnTo>
                    <a:pt x="68" y="217"/>
                  </a:lnTo>
                  <a:lnTo>
                    <a:pt x="71" y="225"/>
                  </a:lnTo>
                  <a:lnTo>
                    <a:pt x="79" y="235"/>
                  </a:lnTo>
                  <a:lnTo>
                    <a:pt x="79" y="251"/>
                  </a:lnTo>
                  <a:lnTo>
                    <a:pt x="73" y="262"/>
                  </a:lnTo>
                  <a:lnTo>
                    <a:pt x="73" y="268"/>
                  </a:lnTo>
                  <a:lnTo>
                    <a:pt x="72" y="273"/>
                  </a:lnTo>
                  <a:lnTo>
                    <a:pt x="70" y="278"/>
                  </a:lnTo>
                  <a:lnTo>
                    <a:pt x="66" y="282"/>
                  </a:lnTo>
                  <a:lnTo>
                    <a:pt x="55" y="289"/>
                  </a:lnTo>
                  <a:lnTo>
                    <a:pt x="52" y="298"/>
                  </a:lnTo>
                  <a:lnTo>
                    <a:pt x="51" y="303"/>
                  </a:lnTo>
                  <a:lnTo>
                    <a:pt x="52" y="308"/>
                  </a:lnTo>
                  <a:lnTo>
                    <a:pt x="52" y="312"/>
                  </a:lnTo>
                  <a:lnTo>
                    <a:pt x="52" y="317"/>
                  </a:lnTo>
                  <a:lnTo>
                    <a:pt x="48" y="324"/>
                  </a:lnTo>
                  <a:lnTo>
                    <a:pt x="43" y="324"/>
                  </a:lnTo>
                  <a:lnTo>
                    <a:pt x="33" y="323"/>
                  </a:lnTo>
                  <a:lnTo>
                    <a:pt x="27" y="325"/>
                  </a:lnTo>
                  <a:lnTo>
                    <a:pt x="27" y="335"/>
                  </a:lnTo>
                  <a:lnTo>
                    <a:pt x="27" y="338"/>
                  </a:lnTo>
                  <a:lnTo>
                    <a:pt x="27" y="340"/>
                  </a:lnTo>
                  <a:lnTo>
                    <a:pt x="21" y="345"/>
                  </a:lnTo>
                  <a:lnTo>
                    <a:pt x="18" y="352"/>
                  </a:lnTo>
                  <a:lnTo>
                    <a:pt x="9" y="358"/>
                  </a:lnTo>
                  <a:lnTo>
                    <a:pt x="10" y="362"/>
                  </a:lnTo>
                  <a:lnTo>
                    <a:pt x="12" y="371"/>
                  </a:lnTo>
                  <a:lnTo>
                    <a:pt x="7" y="388"/>
                  </a:lnTo>
                  <a:lnTo>
                    <a:pt x="10" y="392"/>
                  </a:lnTo>
                  <a:lnTo>
                    <a:pt x="0" y="409"/>
                  </a:lnTo>
                  <a:lnTo>
                    <a:pt x="5" y="400"/>
                  </a:lnTo>
                  <a:lnTo>
                    <a:pt x="5" y="403"/>
                  </a:lnTo>
                  <a:lnTo>
                    <a:pt x="8" y="417"/>
                  </a:lnTo>
                  <a:lnTo>
                    <a:pt x="19" y="418"/>
                  </a:lnTo>
                  <a:lnTo>
                    <a:pt x="30" y="419"/>
                  </a:lnTo>
                  <a:lnTo>
                    <a:pt x="30" y="430"/>
                  </a:lnTo>
                  <a:lnTo>
                    <a:pt x="33" y="441"/>
                  </a:lnTo>
                  <a:lnTo>
                    <a:pt x="33" y="449"/>
                  </a:lnTo>
                  <a:lnTo>
                    <a:pt x="40" y="451"/>
                  </a:lnTo>
                  <a:lnTo>
                    <a:pt x="52" y="452"/>
                  </a:lnTo>
                  <a:lnTo>
                    <a:pt x="63" y="455"/>
                  </a:lnTo>
                  <a:lnTo>
                    <a:pt x="76" y="459"/>
                  </a:lnTo>
                  <a:lnTo>
                    <a:pt x="83" y="466"/>
                  </a:lnTo>
                  <a:lnTo>
                    <a:pt x="91" y="469"/>
                  </a:lnTo>
                  <a:lnTo>
                    <a:pt x="94" y="479"/>
                  </a:lnTo>
                  <a:lnTo>
                    <a:pt x="102" y="481"/>
                  </a:lnTo>
                  <a:lnTo>
                    <a:pt x="112" y="481"/>
                  </a:lnTo>
                  <a:lnTo>
                    <a:pt x="127" y="479"/>
                  </a:lnTo>
                  <a:lnTo>
                    <a:pt x="137" y="477"/>
                  </a:lnTo>
                  <a:lnTo>
                    <a:pt x="146" y="477"/>
                  </a:lnTo>
                  <a:lnTo>
                    <a:pt x="158" y="482"/>
                  </a:lnTo>
                  <a:lnTo>
                    <a:pt x="163" y="492"/>
                  </a:lnTo>
                  <a:lnTo>
                    <a:pt x="167" y="499"/>
                  </a:lnTo>
                  <a:lnTo>
                    <a:pt x="172" y="506"/>
                  </a:lnTo>
                  <a:lnTo>
                    <a:pt x="189" y="506"/>
                  </a:lnTo>
                  <a:lnTo>
                    <a:pt x="198" y="494"/>
                  </a:lnTo>
                  <a:lnTo>
                    <a:pt x="209" y="481"/>
                  </a:lnTo>
                  <a:lnTo>
                    <a:pt x="212" y="472"/>
                  </a:lnTo>
                  <a:lnTo>
                    <a:pt x="217" y="466"/>
                  </a:lnTo>
                  <a:lnTo>
                    <a:pt x="223" y="465"/>
                  </a:lnTo>
                  <a:lnTo>
                    <a:pt x="231" y="465"/>
                  </a:lnTo>
                  <a:lnTo>
                    <a:pt x="247" y="455"/>
                  </a:lnTo>
                  <a:lnTo>
                    <a:pt x="254" y="447"/>
                  </a:lnTo>
                  <a:lnTo>
                    <a:pt x="264" y="441"/>
                  </a:lnTo>
                  <a:lnTo>
                    <a:pt x="276" y="444"/>
                  </a:lnTo>
                  <a:lnTo>
                    <a:pt x="283" y="459"/>
                  </a:lnTo>
                  <a:lnTo>
                    <a:pt x="283" y="469"/>
                  </a:lnTo>
                  <a:lnTo>
                    <a:pt x="279" y="469"/>
                  </a:lnTo>
                  <a:lnTo>
                    <a:pt x="270" y="469"/>
                  </a:lnTo>
                  <a:lnTo>
                    <a:pt x="258" y="471"/>
                  </a:lnTo>
                  <a:lnTo>
                    <a:pt x="255" y="482"/>
                  </a:lnTo>
                  <a:lnTo>
                    <a:pt x="269" y="485"/>
                  </a:lnTo>
                  <a:lnTo>
                    <a:pt x="280" y="489"/>
                  </a:lnTo>
                  <a:lnTo>
                    <a:pt x="292" y="489"/>
                  </a:lnTo>
                  <a:lnTo>
                    <a:pt x="302" y="487"/>
                  </a:lnTo>
                  <a:lnTo>
                    <a:pt x="313" y="481"/>
                  </a:lnTo>
                  <a:lnTo>
                    <a:pt x="321" y="471"/>
                  </a:lnTo>
                  <a:lnTo>
                    <a:pt x="326" y="465"/>
                  </a:lnTo>
                  <a:lnTo>
                    <a:pt x="330" y="462"/>
                  </a:lnTo>
                  <a:lnTo>
                    <a:pt x="337" y="464"/>
                  </a:lnTo>
                  <a:lnTo>
                    <a:pt x="343" y="469"/>
                  </a:lnTo>
                  <a:lnTo>
                    <a:pt x="350" y="475"/>
                  </a:lnTo>
                  <a:lnTo>
                    <a:pt x="359" y="479"/>
                  </a:lnTo>
                  <a:lnTo>
                    <a:pt x="375" y="476"/>
                  </a:lnTo>
                  <a:lnTo>
                    <a:pt x="380" y="469"/>
                  </a:lnTo>
                  <a:lnTo>
                    <a:pt x="389" y="466"/>
                  </a:lnTo>
                  <a:lnTo>
                    <a:pt x="400" y="466"/>
                  </a:lnTo>
                  <a:lnTo>
                    <a:pt x="413" y="466"/>
                  </a:lnTo>
                  <a:lnTo>
                    <a:pt x="427" y="466"/>
                  </a:lnTo>
                  <a:lnTo>
                    <a:pt x="433" y="466"/>
                  </a:lnTo>
                  <a:lnTo>
                    <a:pt x="440" y="466"/>
                  </a:lnTo>
                  <a:lnTo>
                    <a:pt x="451" y="469"/>
                  </a:lnTo>
                  <a:lnTo>
                    <a:pt x="461" y="476"/>
                  </a:lnTo>
                  <a:lnTo>
                    <a:pt x="472" y="473"/>
                  </a:lnTo>
                  <a:lnTo>
                    <a:pt x="484" y="469"/>
                  </a:lnTo>
                  <a:lnTo>
                    <a:pt x="492" y="471"/>
                  </a:lnTo>
                  <a:lnTo>
                    <a:pt x="493" y="465"/>
                  </a:lnTo>
                  <a:lnTo>
                    <a:pt x="501" y="448"/>
                  </a:lnTo>
                  <a:lnTo>
                    <a:pt x="520" y="423"/>
                  </a:lnTo>
                  <a:lnTo>
                    <a:pt x="511" y="436"/>
                  </a:lnTo>
                </a:path>
              </a:pathLst>
            </a:custGeom>
            <a:solidFill>
              <a:srgbClr val="339933"/>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40" name="Freeform 26"/>
            <p:cNvSpPr>
              <a:spLocks/>
            </p:cNvSpPr>
            <p:nvPr/>
          </p:nvSpPr>
          <p:spPr bwMode="auto">
            <a:xfrm>
              <a:off x="3917950" y="2343166"/>
              <a:ext cx="347663" cy="466736"/>
            </a:xfrm>
            <a:custGeom>
              <a:avLst/>
              <a:gdLst>
                <a:gd name="T0" fmla="*/ 2147483647 w 219"/>
                <a:gd name="T1" fmla="*/ 2147483647 h 294"/>
                <a:gd name="T2" fmla="*/ 2147483647 w 219"/>
                <a:gd name="T3" fmla="*/ 2147483647 h 294"/>
                <a:gd name="T4" fmla="*/ 2147483647 w 219"/>
                <a:gd name="T5" fmla="*/ 2147483647 h 294"/>
                <a:gd name="T6" fmla="*/ 2147483647 w 219"/>
                <a:gd name="T7" fmla="*/ 2147483647 h 294"/>
                <a:gd name="T8" fmla="*/ 2147483647 w 219"/>
                <a:gd name="T9" fmla="*/ 2147483647 h 294"/>
                <a:gd name="T10" fmla="*/ 2147483647 w 219"/>
                <a:gd name="T11" fmla="*/ 2147483647 h 294"/>
                <a:gd name="T12" fmla="*/ 2147483647 w 219"/>
                <a:gd name="T13" fmla="*/ 2147483647 h 294"/>
                <a:gd name="T14" fmla="*/ 2147483647 w 219"/>
                <a:gd name="T15" fmla="*/ 2147483647 h 294"/>
                <a:gd name="T16" fmla="*/ 2147483647 w 219"/>
                <a:gd name="T17" fmla="*/ 2147483647 h 294"/>
                <a:gd name="T18" fmla="*/ 2147483647 w 219"/>
                <a:gd name="T19" fmla="*/ 2147483647 h 294"/>
                <a:gd name="T20" fmla="*/ 2147483647 w 219"/>
                <a:gd name="T21" fmla="*/ 0 h 294"/>
                <a:gd name="T22" fmla="*/ 2147483647 w 219"/>
                <a:gd name="T23" fmla="*/ 2147483647 h 294"/>
                <a:gd name="T24" fmla="*/ 2147483647 w 219"/>
                <a:gd name="T25" fmla="*/ 2147483647 h 294"/>
                <a:gd name="T26" fmla="*/ 2147483647 w 219"/>
                <a:gd name="T27" fmla="*/ 2147483647 h 294"/>
                <a:gd name="T28" fmla="*/ 2147483647 w 219"/>
                <a:gd name="T29" fmla="*/ 2147483647 h 294"/>
                <a:gd name="T30" fmla="*/ 2147483647 w 219"/>
                <a:gd name="T31" fmla="*/ 2147483647 h 294"/>
                <a:gd name="T32" fmla="*/ 2147483647 w 219"/>
                <a:gd name="T33" fmla="*/ 2147483647 h 294"/>
                <a:gd name="T34" fmla="*/ 2147483647 w 219"/>
                <a:gd name="T35" fmla="*/ 2147483647 h 294"/>
                <a:gd name="T36" fmla="*/ 2147483647 w 219"/>
                <a:gd name="T37" fmla="*/ 2147483647 h 294"/>
                <a:gd name="T38" fmla="*/ 2147483647 w 219"/>
                <a:gd name="T39" fmla="*/ 2147483647 h 294"/>
                <a:gd name="T40" fmla="*/ 2147483647 w 219"/>
                <a:gd name="T41" fmla="*/ 2147483647 h 294"/>
                <a:gd name="T42" fmla="*/ 2147483647 w 219"/>
                <a:gd name="T43" fmla="*/ 2147483647 h 294"/>
                <a:gd name="T44" fmla="*/ 2147483647 w 219"/>
                <a:gd name="T45" fmla="*/ 2147483647 h 294"/>
                <a:gd name="T46" fmla="*/ 2147483647 w 219"/>
                <a:gd name="T47" fmla="*/ 2147483647 h 294"/>
                <a:gd name="T48" fmla="*/ 2147483647 w 219"/>
                <a:gd name="T49" fmla="*/ 2147483647 h 294"/>
                <a:gd name="T50" fmla="*/ 2147483647 w 219"/>
                <a:gd name="T51" fmla="*/ 2147483647 h 294"/>
                <a:gd name="T52" fmla="*/ 2147483647 w 219"/>
                <a:gd name="T53" fmla="*/ 2147483647 h 294"/>
                <a:gd name="T54" fmla="*/ 2147483647 w 219"/>
                <a:gd name="T55" fmla="*/ 2147483647 h 294"/>
                <a:gd name="T56" fmla="*/ 2147483647 w 219"/>
                <a:gd name="T57" fmla="*/ 2147483647 h 294"/>
                <a:gd name="T58" fmla="*/ 2147483647 w 219"/>
                <a:gd name="T59" fmla="*/ 2147483647 h 294"/>
                <a:gd name="T60" fmla="*/ 2147483647 w 219"/>
                <a:gd name="T61" fmla="*/ 2147483647 h 294"/>
                <a:gd name="T62" fmla="*/ 2147483647 w 219"/>
                <a:gd name="T63" fmla="*/ 2147483647 h 294"/>
                <a:gd name="T64" fmla="*/ 2147483647 w 219"/>
                <a:gd name="T65" fmla="*/ 2147483647 h 294"/>
                <a:gd name="T66" fmla="*/ 2147483647 w 219"/>
                <a:gd name="T67" fmla="*/ 2147483647 h 294"/>
                <a:gd name="T68" fmla="*/ 2147483647 w 219"/>
                <a:gd name="T69" fmla="*/ 2147483647 h 294"/>
                <a:gd name="T70" fmla="*/ 2147483647 w 219"/>
                <a:gd name="T71" fmla="*/ 2147483647 h 294"/>
                <a:gd name="T72" fmla="*/ 2147483647 w 219"/>
                <a:gd name="T73" fmla="*/ 2147483647 h 294"/>
                <a:gd name="T74" fmla="*/ 2147483647 w 219"/>
                <a:gd name="T75" fmla="*/ 2147483647 h 294"/>
                <a:gd name="T76" fmla="*/ 2147483647 w 219"/>
                <a:gd name="T77" fmla="*/ 2147483647 h 294"/>
                <a:gd name="T78" fmla="*/ 2147483647 w 219"/>
                <a:gd name="T79" fmla="*/ 2147483647 h 294"/>
                <a:gd name="T80" fmla="*/ 2147483647 w 219"/>
                <a:gd name="T81" fmla="*/ 2147483647 h 294"/>
                <a:gd name="T82" fmla="*/ 2147483647 w 219"/>
                <a:gd name="T83" fmla="*/ 2147483647 h 294"/>
                <a:gd name="T84" fmla="*/ 2147483647 w 219"/>
                <a:gd name="T85" fmla="*/ 2147483647 h 294"/>
                <a:gd name="T86" fmla="*/ 2147483647 w 219"/>
                <a:gd name="T87" fmla="*/ 2147483647 h 294"/>
                <a:gd name="T88" fmla="*/ 0 w 219"/>
                <a:gd name="T89" fmla="*/ 2147483647 h 294"/>
                <a:gd name="T90" fmla="*/ 0 w 219"/>
                <a:gd name="T91" fmla="*/ 2147483647 h 294"/>
                <a:gd name="T92" fmla="*/ 2147483647 w 219"/>
                <a:gd name="T93" fmla="*/ 2147483647 h 29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19"/>
                <a:gd name="T142" fmla="*/ 0 h 294"/>
                <a:gd name="T143" fmla="*/ 219 w 219"/>
                <a:gd name="T144" fmla="*/ 294 h 29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19" h="294">
                  <a:moveTo>
                    <a:pt x="5" y="92"/>
                  </a:moveTo>
                  <a:lnTo>
                    <a:pt x="10" y="89"/>
                  </a:lnTo>
                  <a:lnTo>
                    <a:pt x="20" y="84"/>
                  </a:lnTo>
                  <a:lnTo>
                    <a:pt x="33" y="82"/>
                  </a:lnTo>
                  <a:lnTo>
                    <a:pt x="45" y="84"/>
                  </a:lnTo>
                  <a:lnTo>
                    <a:pt x="52" y="87"/>
                  </a:lnTo>
                  <a:lnTo>
                    <a:pt x="60" y="92"/>
                  </a:lnTo>
                  <a:lnTo>
                    <a:pt x="73" y="86"/>
                  </a:lnTo>
                  <a:lnTo>
                    <a:pt x="80" y="80"/>
                  </a:lnTo>
                  <a:lnTo>
                    <a:pt x="88" y="76"/>
                  </a:lnTo>
                  <a:lnTo>
                    <a:pt x="95" y="76"/>
                  </a:lnTo>
                  <a:lnTo>
                    <a:pt x="101" y="76"/>
                  </a:lnTo>
                  <a:lnTo>
                    <a:pt x="106" y="62"/>
                  </a:lnTo>
                  <a:lnTo>
                    <a:pt x="106" y="42"/>
                  </a:lnTo>
                  <a:lnTo>
                    <a:pt x="106" y="31"/>
                  </a:lnTo>
                  <a:lnTo>
                    <a:pt x="114" y="26"/>
                  </a:lnTo>
                  <a:lnTo>
                    <a:pt x="123" y="26"/>
                  </a:lnTo>
                  <a:lnTo>
                    <a:pt x="131" y="27"/>
                  </a:lnTo>
                  <a:lnTo>
                    <a:pt x="139" y="24"/>
                  </a:lnTo>
                  <a:lnTo>
                    <a:pt x="140" y="14"/>
                  </a:lnTo>
                  <a:lnTo>
                    <a:pt x="142" y="5"/>
                  </a:lnTo>
                  <a:lnTo>
                    <a:pt x="156" y="0"/>
                  </a:lnTo>
                  <a:lnTo>
                    <a:pt x="163" y="4"/>
                  </a:lnTo>
                  <a:lnTo>
                    <a:pt x="169" y="13"/>
                  </a:lnTo>
                  <a:lnTo>
                    <a:pt x="182" y="28"/>
                  </a:lnTo>
                  <a:lnTo>
                    <a:pt x="190" y="37"/>
                  </a:lnTo>
                  <a:lnTo>
                    <a:pt x="201" y="37"/>
                  </a:lnTo>
                  <a:lnTo>
                    <a:pt x="215" y="42"/>
                  </a:lnTo>
                  <a:lnTo>
                    <a:pt x="218" y="53"/>
                  </a:lnTo>
                  <a:lnTo>
                    <a:pt x="213" y="66"/>
                  </a:lnTo>
                  <a:lnTo>
                    <a:pt x="203" y="79"/>
                  </a:lnTo>
                  <a:lnTo>
                    <a:pt x="193" y="101"/>
                  </a:lnTo>
                  <a:lnTo>
                    <a:pt x="187" y="115"/>
                  </a:lnTo>
                  <a:lnTo>
                    <a:pt x="181" y="127"/>
                  </a:lnTo>
                  <a:lnTo>
                    <a:pt x="182" y="141"/>
                  </a:lnTo>
                  <a:lnTo>
                    <a:pt x="187" y="151"/>
                  </a:lnTo>
                  <a:lnTo>
                    <a:pt x="193" y="162"/>
                  </a:lnTo>
                  <a:lnTo>
                    <a:pt x="183" y="173"/>
                  </a:lnTo>
                  <a:lnTo>
                    <a:pt x="168" y="174"/>
                  </a:lnTo>
                  <a:lnTo>
                    <a:pt x="161" y="186"/>
                  </a:lnTo>
                  <a:lnTo>
                    <a:pt x="156" y="195"/>
                  </a:lnTo>
                  <a:lnTo>
                    <a:pt x="176" y="213"/>
                  </a:lnTo>
                  <a:lnTo>
                    <a:pt x="170" y="212"/>
                  </a:lnTo>
                  <a:lnTo>
                    <a:pt x="159" y="203"/>
                  </a:lnTo>
                  <a:lnTo>
                    <a:pt x="164" y="207"/>
                  </a:lnTo>
                  <a:lnTo>
                    <a:pt x="168" y="210"/>
                  </a:lnTo>
                  <a:lnTo>
                    <a:pt x="185" y="218"/>
                  </a:lnTo>
                  <a:lnTo>
                    <a:pt x="193" y="220"/>
                  </a:lnTo>
                  <a:lnTo>
                    <a:pt x="203" y="224"/>
                  </a:lnTo>
                  <a:lnTo>
                    <a:pt x="210" y="232"/>
                  </a:lnTo>
                  <a:lnTo>
                    <a:pt x="210" y="238"/>
                  </a:lnTo>
                  <a:lnTo>
                    <a:pt x="210" y="248"/>
                  </a:lnTo>
                  <a:lnTo>
                    <a:pt x="211" y="256"/>
                  </a:lnTo>
                  <a:lnTo>
                    <a:pt x="211" y="262"/>
                  </a:lnTo>
                  <a:lnTo>
                    <a:pt x="206" y="265"/>
                  </a:lnTo>
                  <a:lnTo>
                    <a:pt x="201" y="267"/>
                  </a:lnTo>
                  <a:lnTo>
                    <a:pt x="198" y="277"/>
                  </a:lnTo>
                  <a:lnTo>
                    <a:pt x="197" y="289"/>
                  </a:lnTo>
                  <a:lnTo>
                    <a:pt x="193" y="293"/>
                  </a:lnTo>
                  <a:lnTo>
                    <a:pt x="180" y="293"/>
                  </a:lnTo>
                  <a:lnTo>
                    <a:pt x="173" y="280"/>
                  </a:lnTo>
                  <a:lnTo>
                    <a:pt x="174" y="273"/>
                  </a:lnTo>
                  <a:lnTo>
                    <a:pt x="173" y="269"/>
                  </a:lnTo>
                  <a:lnTo>
                    <a:pt x="167" y="271"/>
                  </a:lnTo>
                  <a:lnTo>
                    <a:pt x="163" y="263"/>
                  </a:lnTo>
                  <a:lnTo>
                    <a:pt x="159" y="256"/>
                  </a:lnTo>
                  <a:lnTo>
                    <a:pt x="150" y="256"/>
                  </a:lnTo>
                  <a:lnTo>
                    <a:pt x="148" y="256"/>
                  </a:lnTo>
                  <a:lnTo>
                    <a:pt x="147" y="256"/>
                  </a:lnTo>
                  <a:lnTo>
                    <a:pt x="140" y="256"/>
                  </a:lnTo>
                  <a:lnTo>
                    <a:pt x="133" y="256"/>
                  </a:lnTo>
                  <a:lnTo>
                    <a:pt x="125" y="251"/>
                  </a:lnTo>
                  <a:lnTo>
                    <a:pt x="119" y="251"/>
                  </a:lnTo>
                  <a:lnTo>
                    <a:pt x="118" y="259"/>
                  </a:lnTo>
                  <a:lnTo>
                    <a:pt x="112" y="262"/>
                  </a:lnTo>
                  <a:lnTo>
                    <a:pt x="105" y="265"/>
                  </a:lnTo>
                  <a:lnTo>
                    <a:pt x="93" y="259"/>
                  </a:lnTo>
                  <a:lnTo>
                    <a:pt x="84" y="244"/>
                  </a:lnTo>
                  <a:lnTo>
                    <a:pt x="78" y="223"/>
                  </a:lnTo>
                  <a:lnTo>
                    <a:pt x="75" y="209"/>
                  </a:lnTo>
                  <a:lnTo>
                    <a:pt x="63" y="194"/>
                  </a:lnTo>
                  <a:lnTo>
                    <a:pt x="55" y="189"/>
                  </a:lnTo>
                  <a:lnTo>
                    <a:pt x="47" y="183"/>
                  </a:lnTo>
                  <a:lnTo>
                    <a:pt x="41" y="169"/>
                  </a:lnTo>
                  <a:lnTo>
                    <a:pt x="35" y="155"/>
                  </a:lnTo>
                  <a:lnTo>
                    <a:pt x="25" y="138"/>
                  </a:lnTo>
                  <a:lnTo>
                    <a:pt x="15" y="131"/>
                  </a:lnTo>
                  <a:lnTo>
                    <a:pt x="7" y="124"/>
                  </a:lnTo>
                  <a:lnTo>
                    <a:pt x="0" y="101"/>
                  </a:lnTo>
                  <a:lnTo>
                    <a:pt x="0" y="97"/>
                  </a:lnTo>
                  <a:lnTo>
                    <a:pt x="0" y="94"/>
                  </a:lnTo>
                  <a:lnTo>
                    <a:pt x="0" y="92"/>
                  </a:lnTo>
                  <a:lnTo>
                    <a:pt x="5" y="86"/>
                  </a:lnTo>
                  <a:lnTo>
                    <a:pt x="5" y="92"/>
                  </a:lnTo>
                </a:path>
              </a:pathLst>
            </a:custGeom>
            <a:solidFill>
              <a:srgbClr val="008E40"/>
            </a:solidFill>
            <a:ln>
              <a:headEnd type="none" w="sm" len="sm"/>
              <a:tailEnd type="none" w="sm" len="sm"/>
            </a:ln>
          </p:spPr>
          <p:style>
            <a:lnRef idx="2">
              <a:schemeClr val="accent3"/>
            </a:lnRef>
            <a:fillRef idx="0">
              <a:schemeClr val="accent3"/>
            </a:fillRef>
            <a:effectRef idx="1">
              <a:schemeClr val="accent3"/>
            </a:effectRef>
            <a:fontRef idx="minor">
              <a:schemeClr val="tx1"/>
            </a:fontRef>
          </p:style>
          <p:txBody>
            <a:bodyPr/>
            <a:lstStyle/>
            <a:p>
              <a:pPr eaLnBrk="1" hangingPunct="1">
                <a:defRPr/>
              </a:pPr>
              <a:endParaRPr lang="en-US"/>
            </a:p>
          </p:txBody>
        </p:sp>
        <p:sp>
          <p:nvSpPr>
            <p:cNvPr id="79912" name="TextBox 40"/>
            <p:cNvSpPr txBox="1">
              <a:spLocks noChangeArrowheads="1"/>
            </p:cNvSpPr>
            <p:nvPr/>
          </p:nvSpPr>
          <p:spPr bwMode="auto">
            <a:xfrm>
              <a:off x="4038600" y="21336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N1</a:t>
              </a:r>
            </a:p>
          </p:txBody>
        </p:sp>
        <p:sp>
          <p:nvSpPr>
            <p:cNvPr id="79913" name="TextBox 41"/>
            <p:cNvSpPr txBox="1">
              <a:spLocks noChangeArrowheads="1"/>
            </p:cNvSpPr>
            <p:nvPr/>
          </p:nvSpPr>
          <p:spPr bwMode="auto">
            <a:xfrm>
              <a:off x="4459287" y="28194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N2</a:t>
              </a:r>
            </a:p>
          </p:txBody>
        </p:sp>
        <p:sp>
          <p:nvSpPr>
            <p:cNvPr id="79914" name="TextBox 42"/>
            <p:cNvSpPr txBox="1">
              <a:spLocks noChangeArrowheads="1"/>
            </p:cNvSpPr>
            <p:nvPr/>
          </p:nvSpPr>
          <p:spPr bwMode="auto">
            <a:xfrm>
              <a:off x="5983287" y="2667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A2</a:t>
              </a:r>
            </a:p>
          </p:txBody>
        </p:sp>
        <p:sp>
          <p:nvSpPr>
            <p:cNvPr id="79915" name="TextBox 43"/>
            <p:cNvSpPr txBox="1">
              <a:spLocks noChangeArrowheads="1"/>
            </p:cNvSpPr>
            <p:nvPr/>
          </p:nvSpPr>
          <p:spPr bwMode="auto">
            <a:xfrm>
              <a:off x="5983287" y="31242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A1</a:t>
              </a:r>
            </a:p>
          </p:txBody>
        </p:sp>
        <p:sp>
          <p:nvSpPr>
            <p:cNvPr id="79916" name="TextBox 44"/>
            <p:cNvSpPr txBox="1">
              <a:spLocks noChangeArrowheads="1"/>
            </p:cNvSpPr>
            <p:nvPr/>
          </p:nvSpPr>
          <p:spPr bwMode="auto">
            <a:xfrm>
              <a:off x="4648200" y="35052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W3</a:t>
              </a:r>
            </a:p>
          </p:txBody>
        </p:sp>
        <p:sp>
          <p:nvSpPr>
            <p:cNvPr id="79917" name="TextBox 45"/>
            <p:cNvSpPr txBox="1">
              <a:spLocks noChangeArrowheads="1"/>
            </p:cNvSpPr>
            <p:nvPr/>
          </p:nvSpPr>
          <p:spPr bwMode="auto">
            <a:xfrm>
              <a:off x="4840287" y="37338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E2</a:t>
              </a:r>
            </a:p>
          </p:txBody>
        </p:sp>
        <p:sp>
          <p:nvSpPr>
            <p:cNvPr id="79918" name="TextBox 46"/>
            <p:cNvSpPr txBox="1">
              <a:spLocks noChangeArrowheads="1"/>
            </p:cNvSpPr>
            <p:nvPr/>
          </p:nvSpPr>
          <p:spPr bwMode="auto">
            <a:xfrm>
              <a:off x="5105400" y="32004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E1</a:t>
              </a:r>
            </a:p>
          </p:txBody>
        </p:sp>
        <p:sp>
          <p:nvSpPr>
            <p:cNvPr id="79919" name="TextBox 47"/>
            <p:cNvSpPr txBox="1">
              <a:spLocks noChangeArrowheads="1"/>
            </p:cNvSpPr>
            <p:nvPr/>
          </p:nvSpPr>
          <p:spPr bwMode="auto">
            <a:xfrm>
              <a:off x="3849687" y="22860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t>N3</a:t>
              </a:r>
            </a:p>
          </p:txBody>
        </p:sp>
        <p:sp>
          <p:nvSpPr>
            <p:cNvPr id="79920" name="TextBox 48"/>
            <p:cNvSpPr txBox="1">
              <a:spLocks noChangeArrowheads="1"/>
            </p:cNvSpPr>
            <p:nvPr/>
          </p:nvSpPr>
          <p:spPr bwMode="auto">
            <a:xfrm>
              <a:off x="3581400" y="36576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W2</a:t>
              </a:r>
            </a:p>
          </p:txBody>
        </p:sp>
        <p:sp>
          <p:nvSpPr>
            <p:cNvPr id="79921" name="TextBox 49"/>
            <p:cNvSpPr txBox="1">
              <a:spLocks noChangeArrowheads="1"/>
            </p:cNvSpPr>
            <p:nvPr/>
          </p:nvSpPr>
          <p:spPr bwMode="auto">
            <a:xfrm>
              <a:off x="4078287" y="33528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W1</a:t>
              </a:r>
            </a:p>
          </p:txBody>
        </p:sp>
        <p:sp>
          <p:nvSpPr>
            <p:cNvPr id="79922" name="TextBox 50"/>
            <p:cNvSpPr txBox="1">
              <a:spLocks noChangeArrowheads="1"/>
            </p:cNvSpPr>
            <p:nvPr/>
          </p:nvSpPr>
          <p:spPr bwMode="auto">
            <a:xfrm>
              <a:off x="3468687" y="28194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N2</a:t>
              </a:r>
            </a:p>
          </p:txBody>
        </p:sp>
        <p:sp>
          <p:nvSpPr>
            <p:cNvPr id="79923" name="TextBox 51"/>
            <p:cNvSpPr txBox="1">
              <a:spLocks noChangeArrowheads="1"/>
            </p:cNvSpPr>
            <p:nvPr/>
          </p:nvSpPr>
          <p:spPr bwMode="auto">
            <a:xfrm>
              <a:off x="4154487" y="5181600"/>
              <a:ext cx="381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S2</a:t>
              </a:r>
            </a:p>
          </p:txBody>
        </p:sp>
        <p:sp>
          <p:nvSpPr>
            <p:cNvPr id="79924" name="TextBox 52"/>
            <p:cNvSpPr txBox="1">
              <a:spLocks noChangeArrowheads="1"/>
            </p:cNvSpPr>
            <p:nvPr/>
          </p:nvSpPr>
          <p:spPr bwMode="auto">
            <a:xfrm>
              <a:off x="4154487" y="4495800"/>
              <a:ext cx="6096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a:solidFill>
                    <a:schemeClr val="bg1"/>
                  </a:solidFill>
                </a:rPr>
                <a:t>S1</a:t>
              </a:r>
            </a:p>
          </p:txBody>
        </p:sp>
      </p:grpSp>
      <p:sp>
        <p:nvSpPr>
          <p:cNvPr id="56" name="Rectangle 55"/>
          <p:cNvSpPr/>
          <p:nvPr/>
        </p:nvSpPr>
        <p:spPr>
          <a:xfrm>
            <a:off x="2667000" y="6324600"/>
            <a:ext cx="935038" cy="246063"/>
          </a:xfrm>
          <a:prstGeom prst="rect">
            <a:avLst/>
          </a:prstGeom>
        </p:spPr>
        <p:txBody>
          <a:bodyPr wrap="none">
            <a:spAutoFit/>
          </a:bodyPr>
          <a:lstStyle/>
          <a:p>
            <a:pPr eaLnBrk="1" hangingPunct="1">
              <a:defRPr/>
            </a:pPr>
            <a:r>
              <a:rPr lang="en-US" sz="1000" dirty="0">
                <a:solidFill>
                  <a:schemeClr val="tx2">
                    <a:lumMod val="60000"/>
                    <a:lumOff val="40000"/>
                  </a:schemeClr>
                </a:solidFill>
                <a:latin typeface="Arial" charset="0"/>
                <a:cs typeface="Arial" charset="0"/>
              </a:rPr>
              <a:t>Source – IEX</a:t>
            </a:r>
          </a:p>
        </p:txBody>
      </p:sp>
      <p:sp>
        <p:nvSpPr>
          <p:cNvPr id="2" name="TextBox 1"/>
          <p:cNvSpPr txBox="1"/>
          <p:nvPr/>
        </p:nvSpPr>
        <p:spPr>
          <a:xfrm>
            <a:off x="5910261" y="987730"/>
            <a:ext cx="3276600" cy="369332"/>
          </a:xfrm>
          <a:prstGeom prst="rect">
            <a:avLst/>
          </a:prstGeom>
          <a:noFill/>
        </p:spPr>
        <p:txBody>
          <a:bodyPr wrap="square" rtlCol="0">
            <a:spAutoFit/>
          </a:bodyPr>
          <a:lstStyle/>
          <a:p>
            <a:r>
              <a:rPr lang="en-US" b="1" dirty="0"/>
              <a:t>IEX BID AREAS</a:t>
            </a:r>
          </a:p>
        </p:txBody>
      </p:sp>
      <p:graphicFrame>
        <p:nvGraphicFramePr>
          <p:cNvPr id="44" name="Table 43"/>
          <p:cNvGraphicFramePr>
            <a:graphicFrameLocks noGrp="1"/>
          </p:cNvGraphicFramePr>
          <p:nvPr>
            <p:extLst/>
          </p:nvPr>
        </p:nvGraphicFramePr>
        <p:xfrm>
          <a:off x="113087" y="1028097"/>
          <a:ext cx="5365376" cy="4500234"/>
        </p:xfrm>
        <a:graphic>
          <a:graphicData uri="http://schemas.openxmlformats.org/drawingml/2006/table">
            <a:tbl>
              <a:tblPr/>
              <a:tblGrid>
                <a:gridCol w="1098176">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20001"/>
                    </a:ext>
                  </a:extLst>
                </a:gridCol>
              </a:tblGrid>
              <a:tr h="216781">
                <a:tc gridSpan="2">
                  <a:txBody>
                    <a:bodyPr/>
                    <a:lstStyle/>
                    <a:p>
                      <a:pPr algn="l" fontAlgn="b"/>
                      <a:r>
                        <a:rPr lang="en-US" sz="1400" b="1" i="0" u="none" strike="noStrike" dirty="0">
                          <a:solidFill>
                            <a:srgbClr val="000000"/>
                          </a:solidFill>
                          <a:effectLst/>
                          <a:latin typeface="Calibri" panose="020F0502020204030204" pitchFamily="34" charset="0"/>
                        </a:rPr>
                        <a:t>D-1 (one day before delivery)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hMerge="1">
                  <a:txBody>
                    <a:bodyPr/>
                    <a:lstStyle/>
                    <a:p>
                      <a:endParaRPr lang="en-US"/>
                    </a:p>
                  </a:txBody>
                  <a:tcPr/>
                </a:tc>
                <a:extLst>
                  <a:ext uri="{0D108BD9-81ED-4DB2-BD59-A6C34878D82A}">
                    <a16:rowId xmlns:a16="http://schemas.microsoft.com/office/drawing/2014/main" xmlns="" val="10000"/>
                  </a:ext>
                </a:extLst>
              </a:tr>
              <a:tr h="216781">
                <a:tc>
                  <a:txBody>
                    <a:bodyPr/>
                    <a:lstStyle/>
                    <a:p>
                      <a:pPr algn="l" fontAlgn="b"/>
                      <a:r>
                        <a:rPr lang="en-US" sz="1200" b="0" i="0" u="none" strike="noStrike" dirty="0">
                          <a:solidFill>
                            <a:srgbClr val="000000"/>
                          </a:solidFill>
                          <a:effectLst/>
                          <a:latin typeface="Calibri" panose="020F0502020204030204" pitchFamily="34" charset="0"/>
                        </a:rPr>
                        <a:t>Time (IST)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ctr"/>
                      <a:r>
                        <a:rPr lang="en-US" sz="1200" b="0" i="0" u="none" strike="noStrike" dirty="0">
                          <a:solidFill>
                            <a:srgbClr val="000000"/>
                          </a:solidFill>
                          <a:effectLst/>
                          <a:latin typeface="Calibri" panose="020F0502020204030204" pitchFamily="34" charset="0"/>
                        </a:rPr>
                        <a:t>Activities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xmlns="" val="10001"/>
                  </a:ext>
                </a:extLst>
              </a:tr>
              <a:tr h="216781">
                <a:tc>
                  <a:txBody>
                    <a:bodyPr/>
                    <a:lstStyle/>
                    <a:p>
                      <a:pPr algn="l" fontAlgn="ctr"/>
                      <a:r>
                        <a:rPr lang="en-US" sz="1200" b="0" i="0" u="none" strike="noStrike">
                          <a:solidFill>
                            <a:srgbClr val="000000"/>
                          </a:solidFill>
                          <a:effectLst/>
                          <a:latin typeface="Calibri" panose="020F0502020204030204" pitchFamily="34" charset="0"/>
                        </a:rPr>
                        <a:t>9:30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r>
                        <a:rPr lang="en-US" sz="1200" b="0" i="0" u="none" strike="noStrike">
                          <a:solidFill>
                            <a:srgbClr val="000000"/>
                          </a:solidFill>
                          <a:effectLst/>
                          <a:latin typeface="Calibri" panose="020F0502020204030204" pitchFamily="34" charset="0"/>
                        </a:rPr>
                        <a:t>Initial Margin Check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xmlns="" val="10002"/>
                  </a:ext>
                </a:extLst>
              </a:tr>
              <a:tr h="216781">
                <a:tc rowSpan="3">
                  <a:txBody>
                    <a:bodyPr/>
                    <a:lstStyle/>
                    <a:p>
                      <a:pPr algn="l" fontAlgn="ctr"/>
                      <a:r>
                        <a:rPr lang="en-US" sz="1200" b="0" i="0" u="none" strike="noStrike">
                          <a:solidFill>
                            <a:srgbClr val="000000"/>
                          </a:solidFill>
                          <a:effectLst/>
                          <a:latin typeface="Calibri" panose="020F0502020204030204" pitchFamily="34" charset="0"/>
                        </a:rPr>
                        <a:t>10:00-12:00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ctr"/>
                      <a:r>
                        <a:rPr lang="en-US" sz="1200" b="0" i="0" u="none" strike="noStrike" dirty="0">
                          <a:solidFill>
                            <a:srgbClr val="000000"/>
                          </a:solidFill>
                          <a:effectLst/>
                          <a:latin typeface="Calibri" panose="020F0502020204030204" pitchFamily="34" charset="0"/>
                        </a:rPr>
                        <a:t>Bid-Call Session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xmlns="" val="10003"/>
                  </a:ext>
                </a:extLst>
              </a:tr>
              <a:tr h="216781">
                <a:tc vMerge="1">
                  <a:txBody>
                    <a:bodyPr/>
                    <a:lstStyle/>
                    <a:p>
                      <a:endParaRPr lang="en-US"/>
                    </a:p>
                  </a:txBody>
                  <a:tcPr/>
                </a:tc>
                <a:tc>
                  <a:txBody>
                    <a:bodyPr/>
                    <a:lstStyle/>
                    <a:p>
                      <a:pPr algn="l" fontAlgn="ctr"/>
                      <a:r>
                        <a:rPr lang="en-US" sz="1200" b="0" i="0" u="none" strike="noStrike" dirty="0">
                          <a:solidFill>
                            <a:srgbClr val="000000"/>
                          </a:solidFill>
                          <a:effectLst/>
                          <a:latin typeface="Calibri" panose="020F0502020204030204" pitchFamily="34" charset="0"/>
                        </a:rPr>
                        <a:t>-   Double sided closed bidding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xmlns="" val="10004"/>
                  </a:ext>
                </a:extLst>
              </a:tr>
              <a:tr h="216781">
                <a:tc vMerge="1">
                  <a:txBody>
                    <a:bodyPr/>
                    <a:lstStyle/>
                    <a:p>
                      <a:endParaRPr lang="en-US"/>
                    </a:p>
                  </a:txBody>
                  <a:tcPr/>
                </a:tc>
                <a:tc>
                  <a:txBody>
                    <a:bodyPr/>
                    <a:lstStyle/>
                    <a:p>
                      <a:pPr algn="l" fontAlgn="ctr"/>
                      <a:r>
                        <a:rPr lang="en-US" sz="1200" b="0" i="0" u="none" strike="noStrike" dirty="0">
                          <a:solidFill>
                            <a:srgbClr val="000000"/>
                          </a:solidFill>
                          <a:effectLst/>
                          <a:latin typeface="Calibri" panose="020F0502020204030204" pitchFamily="34" charset="0"/>
                        </a:rPr>
                        <a:t>-   Member can submit, edit, modify or delete buy and sell bids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xmlns="" val="10005"/>
                  </a:ext>
                </a:extLst>
              </a:tr>
              <a:tr h="363039">
                <a:tc rowSpan="3">
                  <a:txBody>
                    <a:bodyPr/>
                    <a:lstStyle/>
                    <a:p>
                      <a:pPr algn="l" fontAlgn="ctr"/>
                      <a:r>
                        <a:rPr lang="en-US" sz="1200" b="0" i="0" u="none" strike="noStrike">
                          <a:solidFill>
                            <a:srgbClr val="000000"/>
                          </a:solidFill>
                          <a:effectLst/>
                          <a:latin typeface="Calibri" panose="020F0502020204030204" pitchFamily="34" charset="0"/>
                        </a:rPr>
                        <a:t>12:00-13:00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marL="171450" indent="-171450" algn="l" fontAlgn="ctr">
                        <a:buFontTx/>
                        <a:buChar char="-"/>
                      </a:pPr>
                      <a:r>
                        <a:rPr lang="en-US" sz="1200" b="0" i="0" u="none" strike="noStrike" dirty="0">
                          <a:solidFill>
                            <a:srgbClr val="000000"/>
                          </a:solidFill>
                          <a:effectLst/>
                          <a:latin typeface="Calibri" panose="020F0502020204030204" pitchFamily="34" charset="0"/>
                        </a:rPr>
                        <a:t>Exchange calculates MCP and provisional obligation of the </a:t>
                      </a:r>
                    </a:p>
                    <a:p>
                      <a:pPr marL="0" indent="0" algn="l" fontAlgn="ctr">
                        <a:buFontTx/>
                        <a:buNone/>
                      </a:pPr>
                      <a:r>
                        <a:rPr lang="en-US" sz="1200" b="0" i="0" u="none" strike="noStrike" dirty="0">
                          <a:solidFill>
                            <a:srgbClr val="000000"/>
                          </a:solidFill>
                          <a:effectLst/>
                          <a:latin typeface="Calibri" panose="020F0502020204030204" pitchFamily="34" charset="0"/>
                        </a:rPr>
                        <a:t>     members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xmlns="" val="10006"/>
                  </a:ext>
                </a:extLst>
              </a:tr>
              <a:tr h="433563">
                <a:tc vMerge="1">
                  <a:txBody>
                    <a:bodyPr/>
                    <a:lstStyle/>
                    <a:p>
                      <a:endParaRPr lang="en-US"/>
                    </a:p>
                  </a:txBody>
                  <a:tcPr/>
                </a:tc>
                <a:tc>
                  <a:txBody>
                    <a:bodyPr/>
                    <a:lstStyle/>
                    <a:p>
                      <a:pPr marL="171450" indent="-171450" algn="l" fontAlgn="ctr">
                        <a:buFontTx/>
                        <a:buChar char="-"/>
                      </a:pPr>
                      <a:r>
                        <a:rPr lang="en-US" sz="1200" b="0" i="0" u="none" strike="noStrike" dirty="0">
                          <a:solidFill>
                            <a:srgbClr val="000000"/>
                          </a:solidFill>
                          <a:effectLst/>
                          <a:latin typeface="Calibri" panose="020F0502020204030204" pitchFamily="34" charset="0"/>
                        </a:rPr>
                        <a:t>Communication of unconstrained solution to National Load </a:t>
                      </a:r>
                    </a:p>
                    <a:p>
                      <a:pPr marL="0" indent="0" algn="l" fontAlgn="ctr">
                        <a:buFontTx/>
                        <a:buNone/>
                      </a:pPr>
                      <a:r>
                        <a:rPr lang="en-US" sz="1200" b="0" i="0" u="none" strike="noStrike" dirty="0">
                          <a:solidFill>
                            <a:srgbClr val="000000"/>
                          </a:solidFill>
                          <a:effectLst/>
                          <a:latin typeface="Calibri" panose="020F0502020204030204" pitchFamily="34" charset="0"/>
                        </a:rPr>
                        <a:t>     Despatch  Centre (NLDC)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xmlns="" val="10007"/>
                  </a:ext>
                </a:extLst>
              </a:tr>
              <a:tr h="433563">
                <a:tc vMerge="1">
                  <a:txBody>
                    <a:bodyPr/>
                    <a:lstStyle/>
                    <a:p>
                      <a:endParaRPr lang="en-US"/>
                    </a:p>
                  </a:txBody>
                  <a:tcPr/>
                </a:tc>
                <a:tc>
                  <a:txBody>
                    <a:bodyPr/>
                    <a:lstStyle/>
                    <a:p>
                      <a:pPr marL="171450" indent="-171450" algn="l" fontAlgn="ctr">
                        <a:buFontTx/>
                        <a:buChar char="-"/>
                      </a:pPr>
                      <a:r>
                        <a:rPr lang="en-US" sz="1200" b="0" i="0" u="none" strike="noStrike" dirty="0">
                          <a:solidFill>
                            <a:srgbClr val="000000"/>
                          </a:solidFill>
                          <a:effectLst/>
                          <a:latin typeface="Calibri" panose="020F0502020204030204" pitchFamily="34" charset="0"/>
                        </a:rPr>
                        <a:t>Communication to bank to confirm and block the funds for pay-in </a:t>
                      </a:r>
                    </a:p>
                    <a:p>
                      <a:pPr marL="0" indent="0" algn="l" fontAlgn="ctr">
                        <a:buFontTx/>
                        <a:buNone/>
                      </a:pPr>
                      <a:r>
                        <a:rPr lang="en-US" sz="1200" b="0" i="0" u="none" strike="noStrike" dirty="0">
                          <a:solidFill>
                            <a:srgbClr val="000000"/>
                          </a:solidFill>
                          <a:effectLst/>
                          <a:latin typeface="Calibri" panose="020F0502020204030204" pitchFamily="34" charset="0"/>
                        </a:rPr>
                        <a:t>     from buyer member's settlement account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xmlns="" val="10008"/>
                  </a:ext>
                </a:extLst>
              </a:tr>
              <a:tr h="650345">
                <a:tc>
                  <a:txBody>
                    <a:bodyPr/>
                    <a:lstStyle/>
                    <a:p>
                      <a:pPr algn="l" fontAlgn="ctr"/>
                      <a:r>
                        <a:rPr lang="en-US" sz="1200" b="0" i="0" u="none" strike="noStrike">
                          <a:solidFill>
                            <a:srgbClr val="000000"/>
                          </a:solidFill>
                          <a:effectLst/>
                          <a:latin typeface="Calibri" panose="020F0502020204030204" pitchFamily="34" charset="0"/>
                        </a:rPr>
                        <a:t>13:00-14:00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marL="171450" indent="-171450" algn="l" fontAlgn="ctr">
                        <a:buFontTx/>
                        <a:buChar char="-"/>
                      </a:pPr>
                      <a:r>
                        <a:rPr lang="en-US" sz="1200" b="0" i="0" u="none" strike="noStrike" dirty="0">
                          <a:solidFill>
                            <a:srgbClr val="000000"/>
                          </a:solidFill>
                          <a:effectLst/>
                          <a:latin typeface="Calibri" panose="020F0502020204030204" pitchFamily="34" charset="0"/>
                        </a:rPr>
                        <a:t>NLDC checks for transmission availability on ISTS. In case of </a:t>
                      </a:r>
                    </a:p>
                    <a:p>
                      <a:pPr marL="0" indent="0" algn="l" fontAlgn="ctr">
                        <a:buFontTx/>
                        <a:buNone/>
                      </a:pPr>
                      <a:r>
                        <a:rPr lang="en-US" sz="1200" b="0" i="0" u="none" strike="noStrike" dirty="0">
                          <a:solidFill>
                            <a:srgbClr val="000000"/>
                          </a:solidFill>
                          <a:effectLst/>
                          <a:latin typeface="Calibri" panose="020F0502020204030204" pitchFamily="34" charset="0"/>
                        </a:rPr>
                        <a:t>     congestion, NLDC intimates the period for congestion and    </a:t>
                      </a:r>
                    </a:p>
                    <a:p>
                      <a:pPr marL="0" indent="0" algn="l" fontAlgn="ctr">
                        <a:buFontTx/>
                        <a:buNone/>
                      </a:pPr>
                      <a:r>
                        <a:rPr lang="en-US" sz="1200" b="0" i="0" u="none" strike="noStrike" dirty="0">
                          <a:solidFill>
                            <a:srgbClr val="000000"/>
                          </a:solidFill>
                          <a:effectLst/>
                          <a:latin typeface="Calibri" panose="020F0502020204030204" pitchFamily="34" charset="0"/>
                        </a:rPr>
                        <a:t>     available margins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xmlns="" val="10009"/>
                  </a:ext>
                </a:extLst>
              </a:tr>
              <a:tr h="216781">
                <a:tc>
                  <a:txBody>
                    <a:bodyPr/>
                    <a:lstStyle/>
                    <a:p>
                      <a:pPr algn="l" fontAlgn="ctr"/>
                      <a:r>
                        <a:rPr lang="en-US" sz="1200" b="0" i="0" u="none" strike="noStrike">
                          <a:solidFill>
                            <a:srgbClr val="000000"/>
                          </a:solidFill>
                          <a:effectLst/>
                          <a:latin typeface="Calibri" panose="020F0502020204030204" pitchFamily="34" charset="0"/>
                        </a:rPr>
                        <a:t>By 14:30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tc>
                  <a:txBody>
                    <a:bodyPr/>
                    <a:lstStyle/>
                    <a:p>
                      <a:pPr algn="l" fontAlgn="ctr"/>
                      <a:r>
                        <a:rPr lang="en-US" sz="1200" b="0" i="0" u="none" strike="noStrike" dirty="0">
                          <a:solidFill>
                            <a:srgbClr val="000000"/>
                          </a:solidFill>
                          <a:effectLst/>
                          <a:latin typeface="Calibri" panose="020F0502020204030204" pitchFamily="34" charset="0"/>
                        </a:rPr>
                        <a:t>Buyers pay to IEX (Pay-in)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9D08E"/>
                    </a:solidFill>
                  </a:tcPr>
                </a:tc>
                <a:extLst>
                  <a:ext uri="{0D108BD9-81ED-4DB2-BD59-A6C34878D82A}">
                    <a16:rowId xmlns:a16="http://schemas.microsoft.com/office/drawing/2014/main" xmlns="" val="10010"/>
                  </a:ext>
                </a:extLst>
              </a:tr>
              <a:tr h="433563">
                <a:tc>
                  <a:txBody>
                    <a:bodyPr/>
                    <a:lstStyle/>
                    <a:p>
                      <a:pPr algn="l" fontAlgn="ctr"/>
                      <a:r>
                        <a:rPr lang="en-US" sz="1200" b="0" i="0" u="none" strike="noStrike">
                          <a:solidFill>
                            <a:srgbClr val="000000"/>
                          </a:solidFill>
                          <a:effectLst/>
                          <a:latin typeface="Calibri" panose="020F0502020204030204" pitchFamily="34" charset="0"/>
                        </a:rPr>
                        <a:t>By 15:00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en-US" sz="1200" b="0" i="0" u="none" strike="noStrike" dirty="0">
                          <a:solidFill>
                            <a:srgbClr val="000000"/>
                          </a:solidFill>
                          <a:effectLst/>
                          <a:latin typeface="Calibri" panose="020F0502020204030204" pitchFamily="34" charset="0"/>
                        </a:rPr>
                        <a:t>IEX calculates ACP based on transmission network availability and sends 'scheduling request </a:t>
                      </a:r>
                      <a:r>
                        <a:rPr lang="en-US" sz="1200" b="0" i="0" u="none" strike="noStrike" baseline="0" dirty="0">
                          <a:solidFill>
                            <a:srgbClr val="000000"/>
                          </a:solidFill>
                          <a:effectLst/>
                          <a:latin typeface="Calibri" panose="020F0502020204030204" pitchFamily="34" charset="0"/>
                        </a:rPr>
                        <a:t> </a:t>
                      </a:r>
                      <a:r>
                        <a:rPr lang="en-US" sz="1200" b="0" i="0" u="none" strike="noStrike" dirty="0">
                          <a:solidFill>
                            <a:srgbClr val="000000"/>
                          </a:solidFill>
                          <a:effectLst/>
                          <a:latin typeface="Calibri" panose="020F0502020204030204" pitchFamily="34" charset="0"/>
                        </a:rPr>
                        <a:t>to NLDC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11"/>
                  </a:ext>
                </a:extLst>
              </a:tr>
              <a:tr h="216781">
                <a:tc>
                  <a:txBody>
                    <a:bodyPr/>
                    <a:lstStyle/>
                    <a:p>
                      <a:pPr algn="l" fontAlgn="ctr"/>
                      <a:r>
                        <a:rPr lang="en-US" sz="1200" b="0" i="0" u="none" strike="noStrike">
                          <a:solidFill>
                            <a:srgbClr val="000000"/>
                          </a:solidFill>
                          <a:effectLst/>
                          <a:latin typeface="Calibri" panose="020F0502020204030204" pitchFamily="34" charset="0"/>
                        </a:rPr>
                        <a:t>By 17:30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1200" b="0" i="0" u="none" strike="noStrike" dirty="0">
                          <a:solidFill>
                            <a:srgbClr val="000000"/>
                          </a:solidFill>
                          <a:effectLst/>
                          <a:latin typeface="Calibri" panose="020F0502020204030204" pitchFamily="34" charset="0"/>
                        </a:rPr>
                        <a:t>NLDC confirms acceptance. IEX sends detailed scheduled to SLDCs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xmlns="" val="10012"/>
                  </a:ext>
                </a:extLst>
              </a:tr>
              <a:tr h="433563">
                <a:tc>
                  <a:txBody>
                    <a:bodyPr/>
                    <a:lstStyle/>
                    <a:p>
                      <a:pPr algn="l" fontAlgn="ctr"/>
                      <a:r>
                        <a:rPr lang="en-US" sz="1200" b="0" i="0" u="none" strike="noStrike">
                          <a:solidFill>
                            <a:srgbClr val="000000"/>
                          </a:solidFill>
                          <a:effectLst/>
                          <a:latin typeface="Calibri" panose="020F0502020204030204" pitchFamily="34" charset="0"/>
                        </a:rPr>
                        <a:t>By 18:00 Hrs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ctr"/>
                      <a:r>
                        <a:rPr lang="en-US" sz="1200" b="0" i="0" u="none" strike="noStrike" dirty="0">
                          <a:solidFill>
                            <a:srgbClr val="000000"/>
                          </a:solidFill>
                          <a:effectLst/>
                          <a:latin typeface="Calibri" panose="020F0502020204030204" pitchFamily="34" charset="0"/>
                        </a:rPr>
                        <a:t>RLDCs/SLDCs incorporate collective transactions in the daily schedule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xmlns="" val="10013"/>
                  </a:ext>
                </a:extLst>
              </a:tr>
            </a:tbl>
          </a:graphicData>
        </a:graphic>
      </p:graphicFrame>
      <p:graphicFrame>
        <p:nvGraphicFramePr>
          <p:cNvPr id="47" name="Table 46"/>
          <p:cNvGraphicFramePr>
            <a:graphicFrameLocks noGrp="1"/>
          </p:cNvGraphicFramePr>
          <p:nvPr>
            <p:extLst/>
          </p:nvPr>
        </p:nvGraphicFramePr>
        <p:xfrm>
          <a:off x="76200" y="5600364"/>
          <a:ext cx="5410200" cy="607695"/>
        </p:xfrm>
        <a:graphic>
          <a:graphicData uri="http://schemas.openxmlformats.org/drawingml/2006/table">
            <a:tbl>
              <a:tblPr/>
              <a:tblGrid>
                <a:gridCol w="1143000">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20001"/>
                    </a:ext>
                  </a:extLst>
                </a:gridCol>
              </a:tblGrid>
              <a:tr h="190500">
                <a:tc gridSpan="2">
                  <a:txBody>
                    <a:bodyPr/>
                    <a:lstStyle/>
                    <a:p>
                      <a:pPr algn="l" fontAlgn="b"/>
                      <a:r>
                        <a:rPr lang="en-US" sz="1400" b="1" i="0" u="none" strike="noStrike" kern="1200" dirty="0">
                          <a:solidFill>
                            <a:srgbClr val="000000"/>
                          </a:solidFill>
                          <a:effectLst/>
                          <a:latin typeface="Calibri" panose="020F0502020204030204" pitchFamily="34" charset="0"/>
                          <a:ea typeface="+mn-ea"/>
                          <a:cs typeface="+mn-cs"/>
                        </a:rPr>
                        <a:t>D+1 (one day after delivery)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hMerge="1">
                  <a:txBody>
                    <a:bodyPr/>
                    <a:lstStyle/>
                    <a:p>
                      <a:endParaRPr lang="en-US"/>
                    </a:p>
                  </a:txBody>
                  <a:tcPr/>
                </a:tc>
                <a:extLst>
                  <a:ext uri="{0D108BD9-81ED-4DB2-BD59-A6C34878D82A}">
                    <a16:rowId xmlns:a16="http://schemas.microsoft.com/office/drawing/2014/main" xmlns="" val="10000"/>
                  </a:ext>
                </a:extLst>
              </a:tr>
              <a:tr h="190500">
                <a:tc>
                  <a:txBody>
                    <a:bodyPr/>
                    <a:lstStyle/>
                    <a:p>
                      <a:pPr algn="l" fontAlgn="b"/>
                      <a:r>
                        <a:rPr lang="en-US" sz="1200" b="0" i="0" u="none" strike="noStrike" dirty="0">
                          <a:solidFill>
                            <a:srgbClr val="000000"/>
                          </a:solidFill>
                          <a:effectLst/>
                          <a:latin typeface="Calibri" panose="020F0502020204030204" pitchFamily="34" charset="0"/>
                        </a:rPr>
                        <a:t>Time (IST)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ctr"/>
                      <a:r>
                        <a:rPr lang="en-US" sz="1200" b="0" i="0" u="none" strike="noStrike" dirty="0">
                          <a:solidFill>
                            <a:srgbClr val="000000"/>
                          </a:solidFill>
                          <a:effectLst/>
                          <a:latin typeface="Calibri" panose="020F0502020204030204" pitchFamily="34" charset="0"/>
                        </a:rPr>
                        <a:t>Activities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xmlns="" val="10001"/>
                  </a:ext>
                </a:extLst>
              </a:tr>
              <a:tr h="190500">
                <a:tc>
                  <a:txBody>
                    <a:bodyPr/>
                    <a:lstStyle/>
                    <a:p>
                      <a:pPr algn="l" fontAlgn="ctr"/>
                      <a:r>
                        <a:rPr lang="en-US" sz="1200" b="0" i="0" u="none" strike="noStrike" dirty="0">
                          <a:solidFill>
                            <a:srgbClr val="000000"/>
                          </a:solidFill>
                          <a:effectLst/>
                          <a:latin typeface="Calibri" panose="020F0502020204030204" pitchFamily="34" charset="0"/>
                        </a:rPr>
                        <a:t>By 14:00 </a:t>
                      </a:r>
                      <a:r>
                        <a:rPr lang="en-US" sz="1200" b="0" i="0" u="none" strike="noStrike" dirty="0" err="1">
                          <a:solidFill>
                            <a:srgbClr val="000000"/>
                          </a:solidFill>
                          <a:effectLst/>
                          <a:latin typeface="Calibri" panose="020F0502020204030204" pitchFamily="34" charset="0"/>
                        </a:rPr>
                        <a:t>Hrs</a:t>
                      </a:r>
                      <a:endParaRPr lang="en-US" sz="12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tc>
                  <a:txBody>
                    <a:bodyPr/>
                    <a:lstStyle/>
                    <a:p>
                      <a:pPr algn="l" fontAlgn="ctr"/>
                      <a:r>
                        <a:rPr lang="en-US" sz="1200" b="0" i="0" u="none" strike="noStrike" dirty="0">
                          <a:solidFill>
                            <a:srgbClr val="000000"/>
                          </a:solidFill>
                          <a:effectLst/>
                          <a:latin typeface="Calibri" panose="020F0502020204030204" pitchFamily="34" charset="0"/>
                        </a:rPr>
                        <a:t>IEX makes payment to seller (Pay-Outs)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xmlns="" val="10002"/>
                  </a:ext>
                </a:extLst>
              </a:tr>
            </a:tbl>
          </a:graphicData>
        </a:graphic>
      </p:graphicFrame>
      <p:sp>
        <p:nvSpPr>
          <p:cNvPr id="57" name="TextBox 51"/>
          <p:cNvSpPr txBox="1">
            <a:spLocks noChangeArrowheads="1"/>
          </p:cNvSpPr>
          <p:nvPr/>
        </p:nvSpPr>
        <p:spPr bwMode="auto">
          <a:xfrm>
            <a:off x="6400800" y="5029205"/>
            <a:ext cx="381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00" b="1" dirty="0">
                <a:solidFill>
                  <a:schemeClr val="bg1"/>
                </a:solidFill>
              </a:rPr>
              <a:t>S3</a:t>
            </a:r>
          </a:p>
        </p:txBody>
      </p:sp>
      <p:sp>
        <p:nvSpPr>
          <p:cNvPr id="59" name="Slide Number Placeholder 3">
            <a:extLst>
              <a:ext uri="{FF2B5EF4-FFF2-40B4-BE49-F238E27FC236}">
                <a16:creationId xmlns:a16="http://schemas.microsoft.com/office/drawing/2014/main" xmlns="" id="{01E8C90D-16E1-4B41-83AD-9847049170E3}"/>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23</a:t>
            </a:fld>
            <a:r>
              <a:rPr lang="en-US" altLang="en-US" sz="1200" dirty="0">
                <a:solidFill>
                  <a:schemeClr val="bg1"/>
                </a:solidFill>
              </a:rPr>
              <a:t> 	</a:t>
            </a:r>
          </a:p>
        </p:txBody>
      </p:sp>
    </p:spTree>
    <p:extLst>
      <p:ext uri="{BB962C8B-B14F-4D97-AF65-F5344CB8AC3E}">
        <p14:creationId xmlns:p14="http://schemas.microsoft.com/office/powerpoint/2010/main" val="1367661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52400" y="260351"/>
            <a:ext cx="8229600" cy="639762"/>
          </a:xfrm>
        </p:spPr>
        <p:txBody>
          <a:bodyPr>
            <a:normAutofit/>
          </a:bodyPr>
          <a:lstStyle/>
          <a:p>
            <a:pPr eaLnBrk="1" hangingPunct="1"/>
            <a:r>
              <a:rPr lang="en-US" altLang="en-US" sz="2800" b="1" dirty="0">
                <a:solidFill>
                  <a:schemeClr val="accent1">
                    <a:lumMod val="50000"/>
                  </a:schemeClr>
                </a:solidFill>
                <a:latin typeface="Calibri" panose="020F0502020204030204" pitchFamily="34" charset="0"/>
                <a:ea typeface="+mn-ea"/>
              </a:rPr>
              <a:t>Model Price Calculation Algorithm</a:t>
            </a:r>
          </a:p>
        </p:txBody>
      </p:sp>
      <p:sp>
        <p:nvSpPr>
          <p:cNvPr id="36" name="Rectangle 35"/>
          <p:cNvSpPr/>
          <p:nvPr/>
        </p:nvSpPr>
        <p:spPr>
          <a:xfrm>
            <a:off x="2667000" y="6324600"/>
            <a:ext cx="935038" cy="246063"/>
          </a:xfrm>
          <a:prstGeom prst="rect">
            <a:avLst/>
          </a:prstGeom>
        </p:spPr>
        <p:txBody>
          <a:bodyPr wrap="none">
            <a:spAutoFit/>
          </a:bodyPr>
          <a:lstStyle/>
          <a:p>
            <a:pPr eaLnBrk="1" hangingPunct="1">
              <a:defRPr/>
            </a:pPr>
            <a:r>
              <a:rPr lang="en-US" sz="1000" dirty="0">
                <a:solidFill>
                  <a:schemeClr val="tx2">
                    <a:lumMod val="60000"/>
                    <a:lumOff val="40000"/>
                  </a:schemeClr>
                </a:solidFill>
                <a:latin typeface="Arial" charset="0"/>
                <a:cs typeface="Arial" charset="0"/>
              </a:rPr>
              <a:t>Source – IEX</a:t>
            </a:r>
          </a:p>
        </p:txBody>
      </p:sp>
      <p:graphicFrame>
        <p:nvGraphicFramePr>
          <p:cNvPr id="68" name="Table 67"/>
          <p:cNvGraphicFramePr>
            <a:graphicFrameLocks noGrp="1"/>
          </p:cNvGraphicFramePr>
          <p:nvPr/>
        </p:nvGraphicFramePr>
        <p:xfrm>
          <a:off x="3352800" y="1117600"/>
          <a:ext cx="5638797" cy="330200"/>
        </p:xfrm>
        <a:graphic>
          <a:graphicData uri="http://schemas.openxmlformats.org/drawingml/2006/table">
            <a:tbl>
              <a:tblPr firstRow="1" bandRow="1">
                <a:tableStyleId>{5C22544A-7EE6-4342-B048-85BDC9FD1C3A}</a:tableStyleId>
              </a:tblPr>
              <a:tblGrid>
                <a:gridCol w="339377">
                  <a:extLst>
                    <a:ext uri="{9D8B030D-6E8A-4147-A177-3AD203B41FA5}">
                      <a16:colId xmlns:a16="http://schemas.microsoft.com/office/drawing/2014/main" xmlns="" val="20000"/>
                    </a:ext>
                  </a:extLst>
                </a:gridCol>
                <a:gridCol w="378530">
                  <a:extLst>
                    <a:ext uri="{9D8B030D-6E8A-4147-A177-3AD203B41FA5}">
                      <a16:colId xmlns:a16="http://schemas.microsoft.com/office/drawing/2014/main" xmlns="" val="20001"/>
                    </a:ext>
                  </a:extLst>
                </a:gridCol>
                <a:gridCol w="378530">
                  <a:extLst>
                    <a:ext uri="{9D8B030D-6E8A-4147-A177-3AD203B41FA5}">
                      <a16:colId xmlns:a16="http://schemas.microsoft.com/office/drawing/2014/main" xmlns="" val="20002"/>
                    </a:ext>
                  </a:extLst>
                </a:gridCol>
                <a:gridCol w="378530">
                  <a:extLst>
                    <a:ext uri="{9D8B030D-6E8A-4147-A177-3AD203B41FA5}">
                      <a16:colId xmlns:a16="http://schemas.microsoft.com/office/drawing/2014/main" xmlns="" val="20003"/>
                    </a:ext>
                  </a:extLst>
                </a:gridCol>
                <a:gridCol w="378530">
                  <a:extLst>
                    <a:ext uri="{9D8B030D-6E8A-4147-A177-3AD203B41FA5}">
                      <a16:colId xmlns:a16="http://schemas.microsoft.com/office/drawing/2014/main" xmlns="" val="20004"/>
                    </a:ext>
                  </a:extLst>
                </a:gridCol>
                <a:gridCol w="378530">
                  <a:extLst>
                    <a:ext uri="{9D8B030D-6E8A-4147-A177-3AD203B41FA5}">
                      <a16:colId xmlns:a16="http://schemas.microsoft.com/office/drawing/2014/main" xmlns="" val="20005"/>
                    </a:ext>
                  </a:extLst>
                </a:gridCol>
                <a:gridCol w="378530">
                  <a:extLst>
                    <a:ext uri="{9D8B030D-6E8A-4147-A177-3AD203B41FA5}">
                      <a16:colId xmlns:a16="http://schemas.microsoft.com/office/drawing/2014/main" xmlns="" val="20006"/>
                    </a:ext>
                  </a:extLst>
                </a:gridCol>
                <a:gridCol w="378530">
                  <a:extLst>
                    <a:ext uri="{9D8B030D-6E8A-4147-A177-3AD203B41FA5}">
                      <a16:colId xmlns:a16="http://schemas.microsoft.com/office/drawing/2014/main" xmlns="" val="20007"/>
                    </a:ext>
                  </a:extLst>
                </a:gridCol>
                <a:gridCol w="378530">
                  <a:extLst>
                    <a:ext uri="{9D8B030D-6E8A-4147-A177-3AD203B41FA5}">
                      <a16:colId xmlns:a16="http://schemas.microsoft.com/office/drawing/2014/main" xmlns="" val="20008"/>
                    </a:ext>
                  </a:extLst>
                </a:gridCol>
                <a:gridCol w="378530">
                  <a:extLst>
                    <a:ext uri="{9D8B030D-6E8A-4147-A177-3AD203B41FA5}">
                      <a16:colId xmlns:a16="http://schemas.microsoft.com/office/drawing/2014/main" xmlns="" val="20009"/>
                    </a:ext>
                  </a:extLst>
                </a:gridCol>
                <a:gridCol w="378530">
                  <a:extLst>
                    <a:ext uri="{9D8B030D-6E8A-4147-A177-3AD203B41FA5}">
                      <a16:colId xmlns:a16="http://schemas.microsoft.com/office/drawing/2014/main" xmlns="" val="20010"/>
                    </a:ext>
                  </a:extLst>
                </a:gridCol>
                <a:gridCol w="378530">
                  <a:extLst>
                    <a:ext uri="{9D8B030D-6E8A-4147-A177-3AD203B41FA5}">
                      <a16:colId xmlns:a16="http://schemas.microsoft.com/office/drawing/2014/main" xmlns="" val="20011"/>
                    </a:ext>
                  </a:extLst>
                </a:gridCol>
                <a:gridCol w="378530">
                  <a:extLst>
                    <a:ext uri="{9D8B030D-6E8A-4147-A177-3AD203B41FA5}">
                      <a16:colId xmlns:a16="http://schemas.microsoft.com/office/drawing/2014/main" xmlns="" val="20012"/>
                    </a:ext>
                  </a:extLst>
                </a:gridCol>
                <a:gridCol w="378530">
                  <a:extLst>
                    <a:ext uri="{9D8B030D-6E8A-4147-A177-3AD203B41FA5}">
                      <a16:colId xmlns:a16="http://schemas.microsoft.com/office/drawing/2014/main" xmlns="" val="20013"/>
                    </a:ext>
                  </a:extLst>
                </a:gridCol>
                <a:gridCol w="378530">
                  <a:extLst>
                    <a:ext uri="{9D8B030D-6E8A-4147-A177-3AD203B41FA5}">
                      <a16:colId xmlns:a16="http://schemas.microsoft.com/office/drawing/2014/main" xmlns="" val="20014"/>
                    </a:ext>
                  </a:extLst>
                </a:gridCol>
              </a:tblGrid>
              <a:tr h="330200">
                <a:tc>
                  <a:txBody>
                    <a:bodyPr/>
                    <a:lstStyle/>
                    <a:p>
                      <a:r>
                        <a:rPr lang="en-US" sz="1050" b="1" dirty="0"/>
                        <a:t>0</a:t>
                      </a:r>
                    </a:p>
                  </a:txBody>
                  <a:tcPr/>
                </a:tc>
                <a:tc>
                  <a:txBody>
                    <a:bodyPr/>
                    <a:lstStyle/>
                    <a:p>
                      <a:r>
                        <a:rPr lang="en-US" sz="1050" b="1" dirty="0"/>
                        <a:t>1</a:t>
                      </a:r>
                    </a:p>
                  </a:txBody>
                  <a:tcPr/>
                </a:tc>
                <a:tc>
                  <a:txBody>
                    <a:bodyPr/>
                    <a:lstStyle/>
                    <a:p>
                      <a:r>
                        <a:rPr lang="en-US" sz="1050" b="1" dirty="0"/>
                        <a:t>1.1</a:t>
                      </a:r>
                    </a:p>
                  </a:txBody>
                  <a:tcPr/>
                </a:tc>
                <a:tc>
                  <a:txBody>
                    <a:bodyPr/>
                    <a:lstStyle/>
                    <a:p>
                      <a:r>
                        <a:rPr lang="en-US" sz="1050" b="1" dirty="0"/>
                        <a:t>2</a:t>
                      </a:r>
                    </a:p>
                  </a:txBody>
                  <a:tcPr/>
                </a:tc>
                <a:tc>
                  <a:txBody>
                    <a:bodyPr/>
                    <a:lstStyle/>
                    <a:p>
                      <a:r>
                        <a:rPr lang="en-US" sz="1050" b="1" dirty="0"/>
                        <a:t>2.1</a:t>
                      </a:r>
                    </a:p>
                  </a:txBody>
                  <a:tcPr/>
                </a:tc>
                <a:tc>
                  <a:txBody>
                    <a:bodyPr/>
                    <a:lstStyle/>
                    <a:p>
                      <a:r>
                        <a:rPr lang="en-US" sz="1050" b="1" dirty="0"/>
                        <a:t>2.5</a:t>
                      </a:r>
                    </a:p>
                  </a:txBody>
                  <a:tcPr/>
                </a:tc>
                <a:tc>
                  <a:txBody>
                    <a:bodyPr/>
                    <a:lstStyle/>
                    <a:p>
                      <a:r>
                        <a:rPr lang="en-US" sz="1050" b="1" dirty="0"/>
                        <a:t>3</a:t>
                      </a:r>
                    </a:p>
                  </a:txBody>
                  <a:tcPr/>
                </a:tc>
                <a:tc>
                  <a:txBody>
                    <a:bodyPr/>
                    <a:lstStyle/>
                    <a:p>
                      <a:r>
                        <a:rPr lang="en-US" sz="1050" b="1" dirty="0"/>
                        <a:t>3.1</a:t>
                      </a:r>
                    </a:p>
                  </a:txBody>
                  <a:tcPr/>
                </a:tc>
                <a:tc>
                  <a:txBody>
                    <a:bodyPr/>
                    <a:lstStyle/>
                    <a:p>
                      <a:r>
                        <a:rPr lang="en-US" sz="1050" b="1" dirty="0"/>
                        <a:t>4</a:t>
                      </a:r>
                    </a:p>
                  </a:txBody>
                  <a:tcPr/>
                </a:tc>
                <a:tc>
                  <a:txBody>
                    <a:bodyPr/>
                    <a:lstStyle/>
                    <a:p>
                      <a:r>
                        <a:rPr lang="en-US" sz="1050" b="1" dirty="0"/>
                        <a:t>4.1</a:t>
                      </a:r>
                    </a:p>
                  </a:txBody>
                  <a:tcPr/>
                </a:tc>
                <a:tc>
                  <a:txBody>
                    <a:bodyPr/>
                    <a:lstStyle/>
                    <a:p>
                      <a:r>
                        <a:rPr lang="en-US" sz="1050" b="1" dirty="0"/>
                        <a:t>5</a:t>
                      </a:r>
                    </a:p>
                  </a:txBody>
                  <a:tcPr/>
                </a:tc>
                <a:tc>
                  <a:txBody>
                    <a:bodyPr/>
                    <a:lstStyle/>
                    <a:p>
                      <a:r>
                        <a:rPr lang="en-US" sz="1050" b="1" dirty="0"/>
                        <a:t>---</a:t>
                      </a:r>
                    </a:p>
                  </a:txBody>
                  <a:tcPr/>
                </a:tc>
                <a:tc>
                  <a:txBody>
                    <a:bodyPr/>
                    <a:lstStyle/>
                    <a:p>
                      <a:r>
                        <a:rPr lang="en-US" sz="1050" b="1" dirty="0"/>
                        <a:t>---</a:t>
                      </a:r>
                    </a:p>
                  </a:txBody>
                  <a:tcPr/>
                </a:tc>
                <a:tc>
                  <a:txBody>
                    <a:bodyPr/>
                    <a:lstStyle/>
                    <a:p>
                      <a:r>
                        <a:rPr lang="en-US" sz="1050" b="1" dirty="0"/>
                        <a:t>----</a:t>
                      </a:r>
                    </a:p>
                  </a:txBody>
                  <a:tcPr/>
                </a:tc>
                <a:tc>
                  <a:txBody>
                    <a:bodyPr/>
                    <a:lstStyle/>
                    <a:p>
                      <a:r>
                        <a:rPr lang="en-US" sz="1050" b="1" dirty="0"/>
                        <a:t>20</a:t>
                      </a:r>
                    </a:p>
                  </a:txBody>
                  <a:tcPr/>
                </a:tc>
                <a:extLst>
                  <a:ext uri="{0D108BD9-81ED-4DB2-BD59-A6C34878D82A}">
                    <a16:rowId xmlns:a16="http://schemas.microsoft.com/office/drawing/2014/main" xmlns="" val="10000"/>
                  </a:ext>
                </a:extLst>
              </a:tr>
            </a:tbl>
          </a:graphicData>
        </a:graphic>
      </p:graphicFrame>
      <p:graphicFrame>
        <p:nvGraphicFramePr>
          <p:cNvPr id="69" name="Table 68"/>
          <p:cNvGraphicFramePr>
            <a:graphicFrameLocks noGrp="1"/>
          </p:cNvGraphicFramePr>
          <p:nvPr/>
        </p:nvGraphicFramePr>
        <p:xfrm>
          <a:off x="3352800" y="1447800"/>
          <a:ext cx="5638797" cy="250825"/>
        </p:xfrm>
        <a:graphic>
          <a:graphicData uri="http://schemas.openxmlformats.org/drawingml/2006/table">
            <a:tbl>
              <a:tblPr firstRow="1" bandRow="1">
                <a:tableStyleId>{BDBED569-4797-4DF1-A0F4-6AAB3CD982D8}</a:tableStyleId>
              </a:tblPr>
              <a:tblGrid>
                <a:gridCol w="339377">
                  <a:extLst>
                    <a:ext uri="{9D8B030D-6E8A-4147-A177-3AD203B41FA5}">
                      <a16:colId xmlns:a16="http://schemas.microsoft.com/office/drawing/2014/main" xmlns="" val="20000"/>
                    </a:ext>
                  </a:extLst>
                </a:gridCol>
                <a:gridCol w="378530">
                  <a:extLst>
                    <a:ext uri="{9D8B030D-6E8A-4147-A177-3AD203B41FA5}">
                      <a16:colId xmlns:a16="http://schemas.microsoft.com/office/drawing/2014/main" xmlns="" val="20001"/>
                    </a:ext>
                  </a:extLst>
                </a:gridCol>
                <a:gridCol w="378530">
                  <a:extLst>
                    <a:ext uri="{9D8B030D-6E8A-4147-A177-3AD203B41FA5}">
                      <a16:colId xmlns:a16="http://schemas.microsoft.com/office/drawing/2014/main" xmlns="" val="20002"/>
                    </a:ext>
                  </a:extLst>
                </a:gridCol>
                <a:gridCol w="378530">
                  <a:extLst>
                    <a:ext uri="{9D8B030D-6E8A-4147-A177-3AD203B41FA5}">
                      <a16:colId xmlns:a16="http://schemas.microsoft.com/office/drawing/2014/main" xmlns="" val="20003"/>
                    </a:ext>
                  </a:extLst>
                </a:gridCol>
                <a:gridCol w="378530">
                  <a:extLst>
                    <a:ext uri="{9D8B030D-6E8A-4147-A177-3AD203B41FA5}">
                      <a16:colId xmlns:a16="http://schemas.microsoft.com/office/drawing/2014/main" xmlns="" val="20004"/>
                    </a:ext>
                  </a:extLst>
                </a:gridCol>
                <a:gridCol w="378530">
                  <a:extLst>
                    <a:ext uri="{9D8B030D-6E8A-4147-A177-3AD203B41FA5}">
                      <a16:colId xmlns:a16="http://schemas.microsoft.com/office/drawing/2014/main" xmlns="" val="20005"/>
                    </a:ext>
                  </a:extLst>
                </a:gridCol>
                <a:gridCol w="378530">
                  <a:extLst>
                    <a:ext uri="{9D8B030D-6E8A-4147-A177-3AD203B41FA5}">
                      <a16:colId xmlns:a16="http://schemas.microsoft.com/office/drawing/2014/main" xmlns="" val="20006"/>
                    </a:ext>
                  </a:extLst>
                </a:gridCol>
                <a:gridCol w="378530">
                  <a:extLst>
                    <a:ext uri="{9D8B030D-6E8A-4147-A177-3AD203B41FA5}">
                      <a16:colId xmlns:a16="http://schemas.microsoft.com/office/drawing/2014/main" xmlns="" val="20007"/>
                    </a:ext>
                  </a:extLst>
                </a:gridCol>
                <a:gridCol w="378530">
                  <a:extLst>
                    <a:ext uri="{9D8B030D-6E8A-4147-A177-3AD203B41FA5}">
                      <a16:colId xmlns:a16="http://schemas.microsoft.com/office/drawing/2014/main" xmlns="" val="20008"/>
                    </a:ext>
                  </a:extLst>
                </a:gridCol>
                <a:gridCol w="378530">
                  <a:extLst>
                    <a:ext uri="{9D8B030D-6E8A-4147-A177-3AD203B41FA5}">
                      <a16:colId xmlns:a16="http://schemas.microsoft.com/office/drawing/2014/main" xmlns="" val="20009"/>
                    </a:ext>
                  </a:extLst>
                </a:gridCol>
                <a:gridCol w="378530">
                  <a:extLst>
                    <a:ext uri="{9D8B030D-6E8A-4147-A177-3AD203B41FA5}">
                      <a16:colId xmlns:a16="http://schemas.microsoft.com/office/drawing/2014/main" xmlns="" val="20010"/>
                    </a:ext>
                  </a:extLst>
                </a:gridCol>
                <a:gridCol w="378530">
                  <a:extLst>
                    <a:ext uri="{9D8B030D-6E8A-4147-A177-3AD203B41FA5}">
                      <a16:colId xmlns:a16="http://schemas.microsoft.com/office/drawing/2014/main" xmlns="" val="20011"/>
                    </a:ext>
                  </a:extLst>
                </a:gridCol>
                <a:gridCol w="378530">
                  <a:extLst>
                    <a:ext uri="{9D8B030D-6E8A-4147-A177-3AD203B41FA5}">
                      <a16:colId xmlns:a16="http://schemas.microsoft.com/office/drawing/2014/main" xmlns="" val="20012"/>
                    </a:ext>
                  </a:extLst>
                </a:gridCol>
                <a:gridCol w="378530">
                  <a:extLst>
                    <a:ext uri="{9D8B030D-6E8A-4147-A177-3AD203B41FA5}">
                      <a16:colId xmlns:a16="http://schemas.microsoft.com/office/drawing/2014/main" xmlns="" val="20013"/>
                    </a:ext>
                  </a:extLst>
                </a:gridCol>
                <a:gridCol w="378530">
                  <a:extLst>
                    <a:ext uri="{9D8B030D-6E8A-4147-A177-3AD203B41FA5}">
                      <a16:colId xmlns:a16="http://schemas.microsoft.com/office/drawing/2014/main" xmlns="" val="20014"/>
                    </a:ext>
                  </a:extLst>
                </a:gridCol>
              </a:tblGrid>
              <a:tr h="250825">
                <a:tc>
                  <a:txBody>
                    <a:bodyPr/>
                    <a:lstStyle/>
                    <a:p>
                      <a:r>
                        <a:rPr lang="en-US" sz="1000" dirty="0"/>
                        <a:t>20</a:t>
                      </a:r>
                      <a:endParaRPr lang="en-US" sz="1000" b="1" dirty="0"/>
                    </a:p>
                  </a:txBody>
                  <a:tcPr marT="45605" marB="45605"/>
                </a:tc>
                <a:tc>
                  <a:txBody>
                    <a:bodyPr/>
                    <a:lstStyle/>
                    <a:p>
                      <a:r>
                        <a:rPr lang="en-US" sz="1000" dirty="0"/>
                        <a:t>20</a:t>
                      </a:r>
                      <a:endParaRPr lang="en-US" sz="1000" b="1" dirty="0"/>
                    </a:p>
                  </a:txBody>
                  <a:tcPr marT="45605" marB="45605"/>
                </a:tc>
                <a:tc>
                  <a:txBody>
                    <a:bodyPr/>
                    <a:lstStyle/>
                    <a:p>
                      <a:r>
                        <a:rPr lang="en-US" sz="1000" dirty="0"/>
                        <a:t>20</a:t>
                      </a:r>
                      <a:endParaRPr lang="en-US" sz="1000" b="1" dirty="0"/>
                    </a:p>
                  </a:txBody>
                  <a:tcPr marT="45605" marB="45605"/>
                </a:tc>
                <a:tc>
                  <a:txBody>
                    <a:bodyPr/>
                    <a:lstStyle/>
                    <a:p>
                      <a:r>
                        <a:rPr lang="en-US" sz="1000" dirty="0"/>
                        <a:t>20</a:t>
                      </a:r>
                      <a:endParaRPr lang="en-US" sz="1000" b="1" dirty="0"/>
                    </a:p>
                  </a:txBody>
                  <a:tcPr marT="45605" marB="45605"/>
                </a:tc>
                <a:tc>
                  <a:txBody>
                    <a:bodyPr/>
                    <a:lstStyle/>
                    <a:p>
                      <a:r>
                        <a:rPr lang="en-US" sz="1000" dirty="0"/>
                        <a:t>20</a:t>
                      </a:r>
                      <a:endParaRPr lang="en-US" sz="1000" b="1" dirty="0"/>
                    </a:p>
                  </a:txBody>
                  <a:tcPr marT="45605" marB="45605"/>
                </a:tc>
                <a:tc>
                  <a:txBody>
                    <a:bodyPr/>
                    <a:lstStyle/>
                    <a:p>
                      <a:r>
                        <a:rPr lang="en-US" sz="1000" dirty="0"/>
                        <a:t>20</a:t>
                      </a:r>
                      <a:endParaRPr lang="en-US" sz="1000" b="1" dirty="0"/>
                    </a:p>
                  </a:txBody>
                  <a:tcPr marT="45605" marB="45605"/>
                </a:tc>
                <a:tc>
                  <a:txBody>
                    <a:bodyPr/>
                    <a:lstStyle/>
                    <a:p>
                      <a:r>
                        <a:rPr lang="en-US" sz="1000" dirty="0"/>
                        <a:t>20</a:t>
                      </a:r>
                      <a:endParaRPr lang="en-US" sz="1000" b="1" dirty="0"/>
                    </a:p>
                  </a:txBody>
                  <a:tcPr marT="45605" marB="45605"/>
                </a:tc>
                <a:tc>
                  <a:txBody>
                    <a:bodyPr/>
                    <a:lstStyle/>
                    <a:p>
                      <a:r>
                        <a:rPr lang="en-US" sz="1000" dirty="0"/>
                        <a:t>10</a:t>
                      </a:r>
                      <a:endParaRPr lang="en-US" sz="1000" b="1" dirty="0"/>
                    </a:p>
                  </a:txBody>
                  <a:tcPr marT="45605" marB="45605"/>
                </a:tc>
                <a:tc>
                  <a:txBody>
                    <a:bodyPr/>
                    <a:lstStyle/>
                    <a:p>
                      <a:r>
                        <a:rPr lang="en-US" sz="1000" dirty="0"/>
                        <a:t>0</a:t>
                      </a:r>
                      <a:endParaRPr lang="en-US" sz="1000" b="1" dirty="0"/>
                    </a:p>
                  </a:txBody>
                  <a:tcPr marT="45605" marB="45605"/>
                </a:tc>
                <a:tc>
                  <a:txBody>
                    <a:bodyPr/>
                    <a:lstStyle/>
                    <a:p>
                      <a:r>
                        <a:rPr lang="en-US" sz="1000" dirty="0"/>
                        <a:t>0</a:t>
                      </a:r>
                      <a:endParaRPr lang="en-US" sz="1000" b="1" dirty="0"/>
                    </a:p>
                  </a:txBody>
                  <a:tcPr marT="45605" marB="45605"/>
                </a:tc>
                <a:tc>
                  <a:txBody>
                    <a:bodyPr/>
                    <a:lstStyle/>
                    <a:p>
                      <a:r>
                        <a:rPr lang="en-US" sz="1000" dirty="0"/>
                        <a:t>0</a:t>
                      </a:r>
                      <a:endParaRPr lang="en-US" sz="1000" b="1" dirty="0"/>
                    </a:p>
                  </a:txBody>
                  <a:tcPr marT="45605" marB="45605"/>
                </a:tc>
                <a:tc>
                  <a:txBody>
                    <a:bodyPr/>
                    <a:lstStyle/>
                    <a:p>
                      <a:r>
                        <a:rPr lang="en-US" sz="1000" dirty="0"/>
                        <a:t>0</a:t>
                      </a:r>
                      <a:endParaRPr lang="en-US" sz="1000" b="1" dirty="0"/>
                    </a:p>
                  </a:txBody>
                  <a:tcPr marT="45605" marB="45605"/>
                </a:tc>
                <a:tc>
                  <a:txBody>
                    <a:bodyPr/>
                    <a:lstStyle/>
                    <a:p>
                      <a:r>
                        <a:rPr lang="en-US" sz="1000" dirty="0"/>
                        <a:t>0</a:t>
                      </a:r>
                      <a:endParaRPr lang="en-US" sz="1000" b="1" dirty="0"/>
                    </a:p>
                  </a:txBody>
                  <a:tcPr marT="45605" marB="45605"/>
                </a:tc>
                <a:tc>
                  <a:txBody>
                    <a:bodyPr/>
                    <a:lstStyle/>
                    <a:p>
                      <a:r>
                        <a:rPr lang="en-US" sz="1000" dirty="0"/>
                        <a:t>0</a:t>
                      </a:r>
                      <a:endParaRPr lang="en-US" sz="1000" b="1" dirty="0"/>
                    </a:p>
                  </a:txBody>
                  <a:tcPr marT="45605" marB="45605"/>
                </a:tc>
                <a:tc>
                  <a:txBody>
                    <a:bodyPr/>
                    <a:lstStyle/>
                    <a:p>
                      <a:r>
                        <a:rPr lang="en-US" sz="1000" dirty="0"/>
                        <a:t>0</a:t>
                      </a:r>
                      <a:endParaRPr lang="en-US" sz="1000" b="1" dirty="0"/>
                    </a:p>
                  </a:txBody>
                  <a:tcPr marT="45605" marB="45605"/>
                </a:tc>
                <a:extLst>
                  <a:ext uri="{0D108BD9-81ED-4DB2-BD59-A6C34878D82A}">
                    <a16:rowId xmlns:a16="http://schemas.microsoft.com/office/drawing/2014/main" xmlns="" val="10000"/>
                  </a:ext>
                </a:extLst>
              </a:tr>
            </a:tbl>
          </a:graphicData>
        </a:graphic>
      </p:graphicFrame>
      <p:graphicFrame>
        <p:nvGraphicFramePr>
          <p:cNvPr id="70" name="Table 69"/>
          <p:cNvGraphicFramePr>
            <a:graphicFrameLocks noGrp="1"/>
          </p:cNvGraphicFramePr>
          <p:nvPr/>
        </p:nvGraphicFramePr>
        <p:xfrm>
          <a:off x="3352800" y="1752600"/>
          <a:ext cx="5610221" cy="254000"/>
        </p:xfrm>
        <a:graphic>
          <a:graphicData uri="http://schemas.openxmlformats.org/drawingml/2006/table">
            <a:tbl>
              <a:tblPr firstRow="1" bandRow="1">
                <a:tableStyleId>{8799B23B-EC83-4686-B30A-512413B5E67A}</a:tableStyleId>
              </a:tblPr>
              <a:tblGrid>
                <a:gridCol w="339401">
                  <a:extLst>
                    <a:ext uri="{9D8B030D-6E8A-4147-A177-3AD203B41FA5}">
                      <a16:colId xmlns:a16="http://schemas.microsoft.com/office/drawing/2014/main" xmlns="" val="20000"/>
                    </a:ext>
                  </a:extLst>
                </a:gridCol>
                <a:gridCol w="378556">
                  <a:extLst>
                    <a:ext uri="{9D8B030D-6E8A-4147-A177-3AD203B41FA5}">
                      <a16:colId xmlns:a16="http://schemas.microsoft.com/office/drawing/2014/main" xmlns="" val="20001"/>
                    </a:ext>
                  </a:extLst>
                </a:gridCol>
                <a:gridCol w="349592">
                  <a:extLst>
                    <a:ext uri="{9D8B030D-6E8A-4147-A177-3AD203B41FA5}">
                      <a16:colId xmlns:a16="http://schemas.microsoft.com/office/drawing/2014/main" xmlns="" val="20002"/>
                    </a:ext>
                  </a:extLst>
                </a:gridCol>
                <a:gridCol w="378556">
                  <a:extLst>
                    <a:ext uri="{9D8B030D-6E8A-4147-A177-3AD203B41FA5}">
                      <a16:colId xmlns:a16="http://schemas.microsoft.com/office/drawing/2014/main" xmlns="" val="20003"/>
                    </a:ext>
                  </a:extLst>
                </a:gridCol>
                <a:gridCol w="378556">
                  <a:extLst>
                    <a:ext uri="{9D8B030D-6E8A-4147-A177-3AD203B41FA5}">
                      <a16:colId xmlns:a16="http://schemas.microsoft.com/office/drawing/2014/main" xmlns="" val="20004"/>
                    </a:ext>
                  </a:extLst>
                </a:gridCol>
                <a:gridCol w="378556">
                  <a:extLst>
                    <a:ext uri="{9D8B030D-6E8A-4147-A177-3AD203B41FA5}">
                      <a16:colId xmlns:a16="http://schemas.microsoft.com/office/drawing/2014/main" xmlns="" val="20005"/>
                    </a:ext>
                  </a:extLst>
                </a:gridCol>
                <a:gridCol w="378556">
                  <a:extLst>
                    <a:ext uri="{9D8B030D-6E8A-4147-A177-3AD203B41FA5}">
                      <a16:colId xmlns:a16="http://schemas.microsoft.com/office/drawing/2014/main" xmlns="" val="20006"/>
                    </a:ext>
                  </a:extLst>
                </a:gridCol>
                <a:gridCol w="378556">
                  <a:extLst>
                    <a:ext uri="{9D8B030D-6E8A-4147-A177-3AD203B41FA5}">
                      <a16:colId xmlns:a16="http://schemas.microsoft.com/office/drawing/2014/main" xmlns="" val="20007"/>
                    </a:ext>
                  </a:extLst>
                </a:gridCol>
                <a:gridCol w="378556">
                  <a:extLst>
                    <a:ext uri="{9D8B030D-6E8A-4147-A177-3AD203B41FA5}">
                      <a16:colId xmlns:a16="http://schemas.microsoft.com/office/drawing/2014/main" xmlns="" val="20008"/>
                    </a:ext>
                  </a:extLst>
                </a:gridCol>
                <a:gridCol w="378556">
                  <a:extLst>
                    <a:ext uri="{9D8B030D-6E8A-4147-A177-3AD203B41FA5}">
                      <a16:colId xmlns:a16="http://schemas.microsoft.com/office/drawing/2014/main" xmlns="" val="20009"/>
                    </a:ext>
                  </a:extLst>
                </a:gridCol>
                <a:gridCol w="378556">
                  <a:extLst>
                    <a:ext uri="{9D8B030D-6E8A-4147-A177-3AD203B41FA5}">
                      <a16:colId xmlns:a16="http://schemas.microsoft.com/office/drawing/2014/main" xmlns="" val="20010"/>
                    </a:ext>
                  </a:extLst>
                </a:gridCol>
                <a:gridCol w="378556">
                  <a:extLst>
                    <a:ext uri="{9D8B030D-6E8A-4147-A177-3AD203B41FA5}">
                      <a16:colId xmlns:a16="http://schemas.microsoft.com/office/drawing/2014/main" xmlns="" val="20011"/>
                    </a:ext>
                  </a:extLst>
                </a:gridCol>
                <a:gridCol w="378556">
                  <a:extLst>
                    <a:ext uri="{9D8B030D-6E8A-4147-A177-3AD203B41FA5}">
                      <a16:colId xmlns:a16="http://schemas.microsoft.com/office/drawing/2014/main" xmlns="" val="20012"/>
                    </a:ext>
                  </a:extLst>
                </a:gridCol>
                <a:gridCol w="378556">
                  <a:extLst>
                    <a:ext uri="{9D8B030D-6E8A-4147-A177-3AD203B41FA5}">
                      <a16:colId xmlns:a16="http://schemas.microsoft.com/office/drawing/2014/main" xmlns="" val="20013"/>
                    </a:ext>
                  </a:extLst>
                </a:gridCol>
                <a:gridCol w="378556">
                  <a:extLst>
                    <a:ext uri="{9D8B030D-6E8A-4147-A177-3AD203B41FA5}">
                      <a16:colId xmlns:a16="http://schemas.microsoft.com/office/drawing/2014/main" xmlns="" val="20014"/>
                    </a:ext>
                  </a:extLst>
                </a:gridCol>
              </a:tblGrid>
              <a:tr h="254000">
                <a:tc>
                  <a:txBody>
                    <a:bodyPr/>
                    <a:lstStyle/>
                    <a:p>
                      <a:r>
                        <a:rPr lang="en-US" sz="1050" dirty="0"/>
                        <a:t>60</a:t>
                      </a:r>
                      <a:endParaRPr lang="en-US" sz="1050" b="1" dirty="0"/>
                    </a:p>
                  </a:txBody>
                  <a:tcPr marL="91446" marR="91446"/>
                </a:tc>
                <a:tc>
                  <a:txBody>
                    <a:bodyPr/>
                    <a:lstStyle/>
                    <a:p>
                      <a:r>
                        <a:rPr lang="en-US" sz="1050" dirty="0"/>
                        <a:t>60</a:t>
                      </a:r>
                      <a:endParaRPr lang="en-US" sz="1050" b="1" dirty="0"/>
                    </a:p>
                  </a:txBody>
                  <a:tcPr marL="91446" marR="91446"/>
                </a:tc>
                <a:tc>
                  <a:txBody>
                    <a:bodyPr/>
                    <a:lstStyle/>
                    <a:p>
                      <a:r>
                        <a:rPr lang="en-US" sz="1050" dirty="0"/>
                        <a:t>60</a:t>
                      </a:r>
                      <a:endParaRPr lang="en-US" sz="1050" b="1" dirty="0"/>
                    </a:p>
                  </a:txBody>
                  <a:tcPr marL="91446" marR="91446"/>
                </a:tc>
                <a:tc>
                  <a:txBody>
                    <a:bodyPr/>
                    <a:lstStyle/>
                    <a:p>
                      <a:r>
                        <a:rPr lang="en-US" sz="1050" dirty="0"/>
                        <a:t>60</a:t>
                      </a:r>
                      <a:endParaRPr lang="en-US" sz="1050" b="1" dirty="0"/>
                    </a:p>
                  </a:txBody>
                  <a:tcPr marL="91446" marR="91446"/>
                </a:tc>
                <a:tc>
                  <a:txBody>
                    <a:bodyPr/>
                    <a:lstStyle/>
                    <a:p>
                      <a:r>
                        <a:rPr lang="en-US" sz="1050" dirty="0"/>
                        <a:t>50</a:t>
                      </a:r>
                      <a:endParaRPr lang="en-US" sz="1050" b="1" dirty="0"/>
                    </a:p>
                  </a:txBody>
                  <a:tcPr marL="91446" marR="91446"/>
                </a:tc>
                <a:tc>
                  <a:txBody>
                    <a:bodyPr/>
                    <a:lstStyle/>
                    <a:p>
                      <a:r>
                        <a:rPr lang="en-US" sz="1050" dirty="0"/>
                        <a:t>40</a:t>
                      </a:r>
                      <a:endParaRPr lang="en-US" sz="1050" b="1" dirty="0"/>
                    </a:p>
                  </a:txBody>
                  <a:tcPr marL="91446" marR="91446"/>
                </a:tc>
                <a:tc>
                  <a:txBody>
                    <a:bodyPr/>
                    <a:lstStyle/>
                    <a:p>
                      <a:r>
                        <a:rPr lang="en-US" sz="1050" dirty="0"/>
                        <a:t>40</a:t>
                      </a:r>
                      <a:endParaRPr lang="en-US" sz="1050" b="1" dirty="0"/>
                    </a:p>
                  </a:txBody>
                  <a:tcPr marL="91446" marR="91446"/>
                </a:tc>
                <a:tc>
                  <a:txBody>
                    <a:bodyPr/>
                    <a:lstStyle/>
                    <a:p>
                      <a:r>
                        <a:rPr lang="en-US" sz="1050" dirty="0"/>
                        <a:t>40</a:t>
                      </a:r>
                      <a:endParaRPr lang="en-US" sz="1050" b="1" dirty="0"/>
                    </a:p>
                  </a:txBody>
                  <a:tcPr marL="91446" marR="91446"/>
                </a:tc>
                <a:tc>
                  <a:txBody>
                    <a:bodyPr/>
                    <a:lstStyle/>
                    <a:p>
                      <a:r>
                        <a:rPr lang="en-US" sz="1050" dirty="0"/>
                        <a:t>40</a:t>
                      </a:r>
                      <a:endParaRPr lang="en-US" sz="1050" b="1" dirty="0"/>
                    </a:p>
                  </a:txBody>
                  <a:tcPr marL="91446" marR="91446"/>
                </a:tc>
                <a:tc>
                  <a:txBody>
                    <a:bodyPr/>
                    <a:lstStyle/>
                    <a:p>
                      <a:r>
                        <a:rPr lang="en-US" sz="1050" dirty="0"/>
                        <a:t>40</a:t>
                      </a:r>
                      <a:endParaRPr lang="en-US" sz="1050" b="1" dirty="0"/>
                    </a:p>
                  </a:txBody>
                  <a:tcPr marL="91446" marR="91446"/>
                </a:tc>
                <a:tc>
                  <a:txBody>
                    <a:bodyPr/>
                    <a:lstStyle/>
                    <a:p>
                      <a:r>
                        <a:rPr lang="en-US" sz="1050" dirty="0"/>
                        <a:t>20</a:t>
                      </a:r>
                      <a:endParaRPr lang="en-US" sz="1050" b="1" dirty="0"/>
                    </a:p>
                  </a:txBody>
                  <a:tcPr marL="91446" marR="91446"/>
                </a:tc>
                <a:tc>
                  <a:txBody>
                    <a:bodyPr/>
                    <a:lstStyle/>
                    <a:p>
                      <a:r>
                        <a:rPr lang="en-US" sz="1050" dirty="0"/>
                        <a:t>20</a:t>
                      </a:r>
                      <a:endParaRPr lang="en-US" sz="1050" b="1" dirty="0"/>
                    </a:p>
                  </a:txBody>
                  <a:tcPr marL="91446" marR="91446"/>
                </a:tc>
                <a:tc>
                  <a:txBody>
                    <a:bodyPr/>
                    <a:lstStyle/>
                    <a:p>
                      <a:r>
                        <a:rPr lang="en-US" sz="1050" dirty="0"/>
                        <a:t>20</a:t>
                      </a:r>
                      <a:endParaRPr lang="en-US" sz="1050" b="1" dirty="0"/>
                    </a:p>
                  </a:txBody>
                  <a:tcPr marL="91446" marR="91446"/>
                </a:tc>
                <a:tc>
                  <a:txBody>
                    <a:bodyPr/>
                    <a:lstStyle/>
                    <a:p>
                      <a:r>
                        <a:rPr lang="en-US" sz="1050" dirty="0"/>
                        <a:t>20</a:t>
                      </a:r>
                      <a:endParaRPr lang="en-US" sz="1050" b="1" dirty="0"/>
                    </a:p>
                  </a:txBody>
                  <a:tcPr marL="91446" marR="91446"/>
                </a:tc>
                <a:tc>
                  <a:txBody>
                    <a:bodyPr/>
                    <a:lstStyle/>
                    <a:p>
                      <a:r>
                        <a:rPr lang="en-US" sz="1050" dirty="0"/>
                        <a:t>20</a:t>
                      </a:r>
                      <a:endParaRPr lang="en-US" sz="1050" b="1" dirty="0"/>
                    </a:p>
                  </a:txBody>
                  <a:tcPr marL="91446" marR="91446"/>
                </a:tc>
                <a:extLst>
                  <a:ext uri="{0D108BD9-81ED-4DB2-BD59-A6C34878D82A}">
                    <a16:rowId xmlns:a16="http://schemas.microsoft.com/office/drawing/2014/main" xmlns="" val="10000"/>
                  </a:ext>
                </a:extLst>
              </a:tr>
            </a:tbl>
          </a:graphicData>
        </a:graphic>
      </p:graphicFrame>
      <p:graphicFrame>
        <p:nvGraphicFramePr>
          <p:cNvPr id="71" name="Table 70"/>
          <p:cNvGraphicFramePr>
            <a:graphicFrameLocks noGrp="1"/>
          </p:cNvGraphicFramePr>
          <p:nvPr/>
        </p:nvGraphicFramePr>
        <p:xfrm>
          <a:off x="3352800" y="2032000"/>
          <a:ext cx="5662608" cy="254000"/>
        </p:xfrm>
        <a:graphic>
          <a:graphicData uri="http://schemas.openxmlformats.org/drawingml/2006/table">
            <a:tbl>
              <a:tblPr firstRow="1" bandRow="1">
                <a:tableStyleId>{ED083AE6-46FA-4A59-8FB0-9F97EB10719F}</a:tableStyleId>
              </a:tblPr>
              <a:tblGrid>
                <a:gridCol w="349575">
                  <a:extLst>
                    <a:ext uri="{9D8B030D-6E8A-4147-A177-3AD203B41FA5}">
                      <a16:colId xmlns:a16="http://schemas.microsoft.com/office/drawing/2014/main" xmlns="" val="20000"/>
                    </a:ext>
                  </a:extLst>
                </a:gridCol>
                <a:gridCol w="379738">
                  <a:extLst>
                    <a:ext uri="{9D8B030D-6E8A-4147-A177-3AD203B41FA5}">
                      <a16:colId xmlns:a16="http://schemas.microsoft.com/office/drawing/2014/main" xmlns="" val="20001"/>
                    </a:ext>
                  </a:extLst>
                </a:gridCol>
                <a:gridCol w="378537">
                  <a:extLst>
                    <a:ext uri="{9D8B030D-6E8A-4147-A177-3AD203B41FA5}">
                      <a16:colId xmlns:a16="http://schemas.microsoft.com/office/drawing/2014/main" xmlns="" val="20002"/>
                    </a:ext>
                  </a:extLst>
                </a:gridCol>
                <a:gridCol w="378537">
                  <a:extLst>
                    <a:ext uri="{9D8B030D-6E8A-4147-A177-3AD203B41FA5}">
                      <a16:colId xmlns:a16="http://schemas.microsoft.com/office/drawing/2014/main" xmlns="" val="20003"/>
                    </a:ext>
                  </a:extLst>
                </a:gridCol>
                <a:gridCol w="378537">
                  <a:extLst>
                    <a:ext uri="{9D8B030D-6E8A-4147-A177-3AD203B41FA5}">
                      <a16:colId xmlns:a16="http://schemas.microsoft.com/office/drawing/2014/main" xmlns="" val="20004"/>
                    </a:ext>
                  </a:extLst>
                </a:gridCol>
                <a:gridCol w="378537">
                  <a:extLst>
                    <a:ext uri="{9D8B030D-6E8A-4147-A177-3AD203B41FA5}">
                      <a16:colId xmlns:a16="http://schemas.microsoft.com/office/drawing/2014/main" xmlns="" val="20005"/>
                    </a:ext>
                  </a:extLst>
                </a:gridCol>
                <a:gridCol w="390851">
                  <a:extLst>
                    <a:ext uri="{9D8B030D-6E8A-4147-A177-3AD203B41FA5}">
                      <a16:colId xmlns:a16="http://schemas.microsoft.com/office/drawing/2014/main" xmlns="" val="20006"/>
                    </a:ext>
                  </a:extLst>
                </a:gridCol>
                <a:gridCol w="378537">
                  <a:extLst>
                    <a:ext uri="{9D8B030D-6E8A-4147-A177-3AD203B41FA5}">
                      <a16:colId xmlns:a16="http://schemas.microsoft.com/office/drawing/2014/main" xmlns="" val="20007"/>
                    </a:ext>
                  </a:extLst>
                </a:gridCol>
                <a:gridCol w="378537">
                  <a:extLst>
                    <a:ext uri="{9D8B030D-6E8A-4147-A177-3AD203B41FA5}">
                      <a16:colId xmlns:a16="http://schemas.microsoft.com/office/drawing/2014/main" xmlns="" val="20008"/>
                    </a:ext>
                  </a:extLst>
                </a:gridCol>
                <a:gridCol w="378537">
                  <a:extLst>
                    <a:ext uri="{9D8B030D-6E8A-4147-A177-3AD203B41FA5}">
                      <a16:colId xmlns:a16="http://schemas.microsoft.com/office/drawing/2014/main" xmlns="" val="20009"/>
                    </a:ext>
                  </a:extLst>
                </a:gridCol>
                <a:gridCol w="378537">
                  <a:extLst>
                    <a:ext uri="{9D8B030D-6E8A-4147-A177-3AD203B41FA5}">
                      <a16:colId xmlns:a16="http://schemas.microsoft.com/office/drawing/2014/main" xmlns="" val="20010"/>
                    </a:ext>
                  </a:extLst>
                </a:gridCol>
                <a:gridCol w="378537">
                  <a:extLst>
                    <a:ext uri="{9D8B030D-6E8A-4147-A177-3AD203B41FA5}">
                      <a16:colId xmlns:a16="http://schemas.microsoft.com/office/drawing/2014/main" xmlns="" val="20011"/>
                    </a:ext>
                  </a:extLst>
                </a:gridCol>
                <a:gridCol w="378537">
                  <a:extLst>
                    <a:ext uri="{9D8B030D-6E8A-4147-A177-3AD203B41FA5}">
                      <a16:colId xmlns:a16="http://schemas.microsoft.com/office/drawing/2014/main" xmlns="" val="20012"/>
                    </a:ext>
                  </a:extLst>
                </a:gridCol>
                <a:gridCol w="378537">
                  <a:extLst>
                    <a:ext uri="{9D8B030D-6E8A-4147-A177-3AD203B41FA5}">
                      <a16:colId xmlns:a16="http://schemas.microsoft.com/office/drawing/2014/main" xmlns="" val="20013"/>
                    </a:ext>
                  </a:extLst>
                </a:gridCol>
                <a:gridCol w="378537">
                  <a:extLst>
                    <a:ext uri="{9D8B030D-6E8A-4147-A177-3AD203B41FA5}">
                      <a16:colId xmlns:a16="http://schemas.microsoft.com/office/drawing/2014/main" xmlns="" val="20014"/>
                    </a:ext>
                  </a:extLst>
                </a:gridCol>
              </a:tblGrid>
              <a:tr h="254000">
                <a:tc>
                  <a:txBody>
                    <a:bodyPr/>
                    <a:lstStyle/>
                    <a:p>
                      <a:r>
                        <a:rPr lang="en-US" sz="1050" dirty="0"/>
                        <a:t>40</a:t>
                      </a:r>
                      <a:endParaRPr lang="en-US" sz="1050" b="1" dirty="0"/>
                    </a:p>
                  </a:txBody>
                  <a:tcPr marL="91442" marR="91442"/>
                </a:tc>
                <a:tc>
                  <a:txBody>
                    <a:bodyPr/>
                    <a:lstStyle/>
                    <a:p>
                      <a:r>
                        <a:rPr lang="en-US" sz="1050" dirty="0"/>
                        <a:t>20 </a:t>
                      </a:r>
                      <a:endParaRPr lang="en-US" sz="1050" b="1" dirty="0"/>
                    </a:p>
                  </a:txBody>
                  <a:tcPr marL="91442" marR="91442"/>
                </a:tc>
                <a:tc>
                  <a:txBody>
                    <a:bodyPr/>
                    <a:lstStyle/>
                    <a:p>
                      <a:r>
                        <a:rPr lang="en-US" sz="1050" dirty="0"/>
                        <a:t>0</a:t>
                      </a:r>
                      <a:endParaRPr lang="en-US" sz="1050" b="1" dirty="0"/>
                    </a:p>
                  </a:txBody>
                  <a:tcPr marL="91442" marR="91442"/>
                </a:tc>
                <a:tc>
                  <a:txBody>
                    <a:bodyPr/>
                    <a:lstStyle/>
                    <a:p>
                      <a:r>
                        <a:rPr lang="en-US" sz="1050" dirty="0"/>
                        <a:t>0</a:t>
                      </a:r>
                      <a:endParaRPr lang="en-US" sz="1050" b="1" dirty="0"/>
                    </a:p>
                  </a:txBody>
                  <a:tcPr marL="91442" marR="91442"/>
                </a:tc>
                <a:tc>
                  <a:txBody>
                    <a:bodyPr/>
                    <a:lstStyle/>
                    <a:p>
                      <a:r>
                        <a:rPr lang="en-US" sz="1050" b="0" dirty="0">
                          <a:solidFill>
                            <a:srgbClr val="FF0000"/>
                          </a:solidFill>
                        </a:rPr>
                        <a:t>-40</a:t>
                      </a:r>
                    </a:p>
                  </a:txBody>
                  <a:tcPr marL="91442" marR="91442"/>
                </a:tc>
                <a:tc>
                  <a:txBody>
                    <a:bodyPr/>
                    <a:lstStyle/>
                    <a:p>
                      <a:r>
                        <a:rPr lang="en-US" sz="1050" b="0" dirty="0">
                          <a:solidFill>
                            <a:srgbClr val="FF0000"/>
                          </a:solidFill>
                        </a:rPr>
                        <a:t>-60</a:t>
                      </a:r>
                    </a:p>
                  </a:txBody>
                  <a:tcPr marL="91442" marR="91442"/>
                </a:tc>
                <a:tc>
                  <a:txBody>
                    <a:bodyPr/>
                    <a:lstStyle/>
                    <a:p>
                      <a:r>
                        <a:rPr lang="en-US" sz="1050" b="0" dirty="0">
                          <a:solidFill>
                            <a:srgbClr val="FF0000"/>
                          </a:solidFill>
                        </a:rPr>
                        <a:t>-80</a:t>
                      </a:r>
                    </a:p>
                  </a:txBody>
                  <a:tcPr marL="91442" marR="91442"/>
                </a:tc>
                <a:tc>
                  <a:txBody>
                    <a:bodyPr/>
                    <a:lstStyle/>
                    <a:p>
                      <a:r>
                        <a:rPr lang="en-US" sz="1050" b="0" dirty="0">
                          <a:solidFill>
                            <a:srgbClr val="FF0000"/>
                          </a:solidFill>
                        </a:rPr>
                        <a:t>-81</a:t>
                      </a:r>
                    </a:p>
                  </a:txBody>
                  <a:tcPr marL="91442" marR="91442"/>
                </a:tc>
                <a:tc>
                  <a:txBody>
                    <a:bodyPr/>
                    <a:lstStyle/>
                    <a:p>
                      <a:r>
                        <a:rPr lang="en-US" sz="850" b="1" dirty="0">
                          <a:solidFill>
                            <a:srgbClr val="FF0000"/>
                          </a:solidFill>
                        </a:rPr>
                        <a:t>-120</a:t>
                      </a:r>
                    </a:p>
                  </a:txBody>
                  <a:tcPr marL="91442" marR="91442"/>
                </a:tc>
                <a:tc>
                  <a:txBody>
                    <a:bodyPr/>
                    <a:lstStyle/>
                    <a:p>
                      <a:r>
                        <a:rPr lang="en-US" sz="850" b="1" dirty="0">
                          <a:solidFill>
                            <a:srgbClr val="FF0000"/>
                          </a:solidFill>
                        </a:rPr>
                        <a:t>-120</a:t>
                      </a:r>
                    </a:p>
                  </a:txBody>
                  <a:tcPr marL="91442" marR="91442"/>
                </a:tc>
                <a:tc>
                  <a:txBody>
                    <a:bodyPr/>
                    <a:lstStyle/>
                    <a:p>
                      <a:r>
                        <a:rPr lang="en-US" sz="850" b="1" dirty="0">
                          <a:solidFill>
                            <a:srgbClr val="FF0000"/>
                          </a:solidFill>
                        </a:rPr>
                        <a:t>-120</a:t>
                      </a:r>
                    </a:p>
                  </a:txBody>
                  <a:tcPr marL="91442" marR="91442"/>
                </a:tc>
                <a:tc>
                  <a:txBody>
                    <a:bodyPr/>
                    <a:lstStyle/>
                    <a:p>
                      <a:r>
                        <a:rPr lang="en-US" sz="850" b="1" dirty="0">
                          <a:solidFill>
                            <a:srgbClr val="FF0000"/>
                          </a:solidFill>
                        </a:rPr>
                        <a:t>-120</a:t>
                      </a:r>
                    </a:p>
                  </a:txBody>
                  <a:tcPr marL="91442" marR="9144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a:solidFill>
                            <a:srgbClr val="FF0000"/>
                          </a:solidFill>
                        </a:rPr>
                        <a:t>-120</a:t>
                      </a:r>
                    </a:p>
                  </a:txBody>
                  <a:tcPr marL="91442" marR="9144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a:solidFill>
                            <a:srgbClr val="FF0000"/>
                          </a:solidFill>
                        </a:rPr>
                        <a:t>-120</a:t>
                      </a:r>
                    </a:p>
                  </a:txBody>
                  <a:tcPr marL="91442" marR="9144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a:solidFill>
                            <a:srgbClr val="FF0000"/>
                          </a:solidFill>
                        </a:rPr>
                        <a:t>-120</a:t>
                      </a:r>
                    </a:p>
                  </a:txBody>
                  <a:tcPr marL="91442" marR="91442"/>
                </a:tc>
                <a:extLst>
                  <a:ext uri="{0D108BD9-81ED-4DB2-BD59-A6C34878D82A}">
                    <a16:rowId xmlns:a16="http://schemas.microsoft.com/office/drawing/2014/main" xmlns="" val="10000"/>
                  </a:ext>
                </a:extLst>
              </a:tr>
            </a:tbl>
          </a:graphicData>
        </a:graphic>
      </p:graphicFrame>
      <p:graphicFrame>
        <p:nvGraphicFramePr>
          <p:cNvPr id="72" name="Table 71"/>
          <p:cNvGraphicFramePr>
            <a:graphicFrameLocks noGrp="1"/>
          </p:cNvGraphicFramePr>
          <p:nvPr/>
        </p:nvGraphicFramePr>
        <p:xfrm>
          <a:off x="3352800" y="2489200"/>
          <a:ext cx="5667379" cy="254000"/>
        </p:xfrm>
        <a:graphic>
          <a:graphicData uri="http://schemas.openxmlformats.org/drawingml/2006/table">
            <a:tbl>
              <a:tblPr firstRow="1" bandRow="1">
                <a:tableStyleId>{EB344D84-9AFB-497E-A393-DC336BA19D2E}</a:tableStyleId>
              </a:tblPr>
              <a:tblGrid>
                <a:gridCol w="368575">
                  <a:extLst>
                    <a:ext uri="{9D8B030D-6E8A-4147-A177-3AD203B41FA5}">
                      <a16:colId xmlns:a16="http://schemas.microsoft.com/office/drawing/2014/main" xmlns="" val="20000"/>
                    </a:ext>
                  </a:extLst>
                </a:gridCol>
                <a:gridCol w="378486">
                  <a:extLst>
                    <a:ext uri="{9D8B030D-6E8A-4147-A177-3AD203B41FA5}">
                      <a16:colId xmlns:a16="http://schemas.microsoft.com/office/drawing/2014/main" xmlns="" val="20001"/>
                    </a:ext>
                  </a:extLst>
                </a:gridCol>
                <a:gridCol w="378486">
                  <a:extLst>
                    <a:ext uri="{9D8B030D-6E8A-4147-A177-3AD203B41FA5}">
                      <a16:colId xmlns:a16="http://schemas.microsoft.com/office/drawing/2014/main" xmlns="" val="20002"/>
                    </a:ext>
                  </a:extLst>
                </a:gridCol>
                <a:gridCol w="378486">
                  <a:extLst>
                    <a:ext uri="{9D8B030D-6E8A-4147-A177-3AD203B41FA5}">
                      <a16:colId xmlns:a16="http://schemas.microsoft.com/office/drawing/2014/main" xmlns="" val="20003"/>
                    </a:ext>
                  </a:extLst>
                </a:gridCol>
                <a:gridCol w="378486">
                  <a:extLst>
                    <a:ext uri="{9D8B030D-6E8A-4147-A177-3AD203B41FA5}">
                      <a16:colId xmlns:a16="http://schemas.microsoft.com/office/drawing/2014/main" xmlns="" val="20004"/>
                    </a:ext>
                  </a:extLst>
                </a:gridCol>
                <a:gridCol w="378486">
                  <a:extLst>
                    <a:ext uri="{9D8B030D-6E8A-4147-A177-3AD203B41FA5}">
                      <a16:colId xmlns:a16="http://schemas.microsoft.com/office/drawing/2014/main" xmlns="" val="20005"/>
                    </a:ext>
                  </a:extLst>
                </a:gridCol>
                <a:gridCol w="378486">
                  <a:extLst>
                    <a:ext uri="{9D8B030D-6E8A-4147-A177-3AD203B41FA5}">
                      <a16:colId xmlns:a16="http://schemas.microsoft.com/office/drawing/2014/main" xmlns="" val="20006"/>
                    </a:ext>
                  </a:extLst>
                </a:gridCol>
                <a:gridCol w="378486">
                  <a:extLst>
                    <a:ext uri="{9D8B030D-6E8A-4147-A177-3AD203B41FA5}">
                      <a16:colId xmlns:a16="http://schemas.microsoft.com/office/drawing/2014/main" xmlns="" val="20007"/>
                    </a:ext>
                  </a:extLst>
                </a:gridCol>
                <a:gridCol w="378486">
                  <a:extLst>
                    <a:ext uri="{9D8B030D-6E8A-4147-A177-3AD203B41FA5}">
                      <a16:colId xmlns:a16="http://schemas.microsoft.com/office/drawing/2014/main" xmlns="" val="20008"/>
                    </a:ext>
                  </a:extLst>
                </a:gridCol>
                <a:gridCol w="378486">
                  <a:extLst>
                    <a:ext uri="{9D8B030D-6E8A-4147-A177-3AD203B41FA5}">
                      <a16:colId xmlns:a16="http://schemas.microsoft.com/office/drawing/2014/main" xmlns="" val="20009"/>
                    </a:ext>
                  </a:extLst>
                </a:gridCol>
                <a:gridCol w="378486">
                  <a:extLst>
                    <a:ext uri="{9D8B030D-6E8A-4147-A177-3AD203B41FA5}">
                      <a16:colId xmlns:a16="http://schemas.microsoft.com/office/drawing/2014/main" xmlns="" val="20010"/>
                    </a:ext>
                  </a:extLst>
                </a:gridCol>
                <a:gridCol w="378486">
                  <a:extLst>
                    <a:ext uri="{9D8B030D-6E8A-4147-A177-3AD203B41FA5}">
                      <a16:colId xmlns:a16="http://schemas.microsoft.com/office/drawing/2014/main" xmlns="" val="20011"/>
                    </a:ext>
                  </a:extLst>
                </a:gridCol>
                <a:gridCol w="378486">
                  <a:extLst>
                    <a:ext uri="{9D8B030D-6E8A-4147-A177-3AD203B41FA5}">
                      <a16:colId xmlns:a16="http://schemas.microsoft.com/office/drawing/2014/main" xmlns="" val="20012"/>
                    </a:ext>
                  </a:extLst>
                </a:gridCol>
                <a:gridCol w="378486">
                  <a:extLst>
                    <a:ext uri="{9D8B030D-6E8A-4147-A177-3AD203B41FA5}">
                      <a16:colId xmlns:a16="http://schemas.microsoft.com/office/drawing/2014/main" xmlns="" val="20013"/>
                    </a:ext>
                  </a:extLst>
                </a:gridCol>
                <a:gridCol w="378486">
                  <a:extLst>
                    <a:ext uri="{9D8B030D-6E8A-4147-A177-3AD203B41FA5}">
                      <a16:colId xmlns:a16="http://schemas.microsoft.com/office/drawing/2014/main" xmlns="" val="20014"/>
                    </a:ext>
                  </a:extLst>
                </a:gridCol>
              </a:tblGrid>
              <a:tr h="254000">
                <a:tc>
                  <a:txBody>
                    <a:bodyPr/>
                    <a:lstStyle/>
                    <a:p>
                      <a:r>
                        <a:rPr lang="en-US" sz="850" b="1" dirty="0"/>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50" b="1" dirty="0"/>
                        <a:t>100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80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80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70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60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60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50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40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40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bl>
          </a:graphicData>
        </a:graphic>
      </p:graphicFrame>
      <p:graphicFrame>
        <p:nvGraphicFramePr>
          <p:cNvPr id="73" name="Table 72"/>
          <p:cNvGraphicFramePr>
            <a:graphicFrameLocks noGrp="1"/>
          </p:cNvGraphicFramePr>
          <p:nvPr/>
        </p:nvGraphicFramePr>
        <p:xfrm>
          <a:off x="3352800" y="2819400"/>
          <a:ext cx="5667379" cy="254000"/>
        </p:xfrm>
        <a:graphic>
          <a:graphicData uri="http://schemas.openxmlformats.org/drawingml/2006/table">
            <a:tbl>
              <a:tblPr firstRow="1" bandRow="1">
                <a:tableStyleId>{74C1A8A3-306A-4EB7-A6B1-4F7E0EB9C5D6}</a:tableStyleId>
              </a:tblPr>
              <a:tblGrid>
                <a:gridCol w="368575">
                  <a:extLst>
                    <a:ext uri="{9D8B030D-6E8A-4147-A177-3AD203B41FA5}">
                      <a16:colId xmlns:a16="http://schemas.microsoft.com/office/drawing/2014/main" xmlns="" val="20000"/>
                    </a:ext>
                  </a:extLst>
                </a:gridCol>
                <a:gridCol w="378486">
                  <a:extLst>
                    <a:ext uri="{9D8B030D-6E8A-4147-A177-3AD203B41FA5}">
                      <a16:colId xmlns:a16="http://schemas.microsoft.com/office/drawing/2014/main" xmlns="" val="20001"/>
                    </a:ext>
                  </a:extLst>
                </a:gridCol>
                <a:gridCol w="378486">
                  <a:extLst>
                    <a:ext uri="{9D8B030D-6E8A-4147-A177-3AD203B41FA5}">
                      <a16:colId xmlns:a16="http://schemas.microsoft.com/office/drawing/2014/main" xmlns="" val="20002"/>
                    </a:ext>
                  </a:extLst>
                </a:gridCol>
                <a:gridCol w="378486">
                  <a:extLst>
                    <a:ext uri="{9D8B030D-6E8A-4147-A177-3AD203B41FA5}">
                      <a16:colId xmlns:a16="http://schemas.microsoft.com/office/drawing/2014/main" xmlns="" val="20003"/>
                    </a:ext>
                  </a:extLst>
                </a:gridCol>
                <a:gridCol w="378486">
                  <a:extLst>
                    <a:ext uri="{9D8B030D-6E8A-4147-A177-3AD203B41FA5}">
                      <a16:colId xmlns:a16="http://schemas.microsoft.com/office/drawing/2014/main" xmlns="" val="20004"/>
                    </a:ext>
                  </a:extLst>
                </a:gridCol>
                <a:gridCol w="378486">
                  <a:extLst>
                    <a:ext uri="{9D8B030D-6E8A-4147-A177-3AD203B41FA5}">
                      <a16:colId xmlns:a16="http://schemas.microsoft.com/office/drawing/2014/main" xmlns="" val="20005"/>
                    </a:ext>
                  </a:extLst>
                </a:gridCol>
                <a:gridCol w="378486">
                  <a:extLst>
                    <a:ext uri="{9D8B030D-6E8A-4147-A177-3AD203B41FA5}">
                      <a16:colId xmlns:a16="http://schemas.microsoft.com/office/drawing/2014/main" xmlns="" val="20006"/>
                    </a:ext>
                  </a:extLst>
                </a:gridCol>
                <a:gridCol w="378486">
                  <a:extLst>
                    <a:ext uri="{9D8B030D-6E8A-4147-A177-3AD203B41FA5}">
                      <a16:colId xmlns:a16="http://schemas.microsoft.com/office/drawing/2014/main" xmlns="" val="20007"/>
                    </a:ext>
                  </a:extLst>
                </a:gridCol>
                <a:gridCol w="378486">
                  <a:extLst>
                    <a:ext uri="{9D8B030D-6E8A-4147-A177-3AD203B41FA5}">
                      <a16:colId xmlns:a16="http://schemas.microsoft.com/office/drawing/2014/main" xmlns="" val="20008"/>
                    </a:ext>
                  </a:extLst>
                </a:gridCol>
                <a:gridCol w="378486">
                  <a:extLst>
                    <a:ext uri="{9D8B030D-6E8A-4147-A177-3AD203B41FA5}">
                      <a16:colId xmlns:a16="http://schemas.microsoft.com/office/drawing/2014/main" xmlns="" val="20009"/>
                    </a:ext>
                  </a:extLst>
                </a:gridCol>
                <a:gridCol w="378486">
                  <a:extLst>
                    <a:ext uri="{9D8B030D-6E8A-4147-A177-3AD203B41FA5}">
                      <a16:colId xmlns:a16="http://schemas.microsoft.com/office/drawing/2014/main" xmlns="" val="20010"/>
                    </a:ext>
                  </a:extLst>
                </a:gridCol>
                <a:gridCol w="378486">
                  <a:extLst>
                    <a:ext uri="{9D8B030D-6E8A-4147-A177-3AD203B41FA5}">
                      <a16:colId xmlns:a16="http://schemas.microsoft.com/office/drawing/2014/main" xmlns="" val="20011"/>
                    </a:ext>
                  </a:extLst>
                </a:gridCol>
                <a:gridCol w="378486">
                  <a:extLst>
                    <a:ext uri="{9D8B030D-6E8A-4147-A177-3AD203B41FA5}">
                      <a16:colId xmlns:a16="http://schemas.microsoft.com/office/drawing/2014/main" xmlns="" val="20012"/>
                    </a:ext>
                  </a:extLst>
                </a:gridCol>
                <a:gridCol w="378486">
                  <a:extLst>
                    <a:ext uri="{9D8B030D-6E8A-4147-A177-3AD203B41FA5}">
                      <a16:colId xmlns:a16="http://schemas.microsoft.com/office/drawing/2014/main" xmlns="" val="20013"/>
                    </a:ext>
                  </a:extLst>
                </a:gridCol>
                <a:gridCol w="378486">
                  <a:extLst>
                    <a:ext uri="{9D8B030D-6E8A-4147-A177-3AD203B41FA5}">
                      <a16:colId xmlns:a16="http://schemas.microsoft.com/office/drawing/2014/main" xmlns="" val="20014"/>
                    </a:ext>
                  </a:extLst>
                </a:gridCol>
              </a:tblGrid>
              <a:tr h="254000">
                <a:tc>
                  <a:txBody>
                    <a:bodyPr/>
                    <a:lstStyle/>
                    <a:p>
                      <a:r>
                        <a:rPr lang="en-US" sz="1050" b="0" dirty="0"/>
                        <a:t>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-40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t>-60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solidFill>
                            <a:schemeClr val="bg1"/>
                          </a:solidFill>
                        </a:rPr>
                        <a:t>-80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050" b="0" dirty="0">
                          <a:solidFill>
                            <a:schemeClr val="bg1"/>
                          </a:solidFill>
                        </a:rPr>
                        <a:t>-81</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50" b="1" dirty="0">
                          <a:solidFill>
                            <a:schemeClr val="bg1"/>
                          </a:solidFill>
                        </a:rPr>
                        <a:t>-120</a:t>
                      </a:r>
                    </a:p>
                  </a:txBody>
                  <a:tcPr marL="91429" marR="9142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bl>
          </a:graphicData>
        </a:graphic>
      </p:graphicFrame>
      <p:graphicFrame>
        <p:nvGraphicFramePr>
          <p:cNvPr id="74" name="Table 73"/>
          <p:cNvGraphicFramePr>
            <a:graphicFrameLocks noGrp="1"/>
          </p:cNvGraphicFramePr>
          <p:nvPr/>
        </p:nvGraphicFramePr>
        <p:xfrm>
          <a:off x="3352800" y="3124200"/>
          <a:ext cx="5770563" cy="365602"/>
        </p:xfrm>
        <a:graphic>
          <a:graphicData uri="http://schemas.openxmlformats.org/drawingml/2006/table">
            <a:tbl>
              <a:tblPr firstRow="1" bandRow="1">
                <a:tableStyleId>{073A0DAA-6AF3-43AB-8588-CEC1D06C72B9}</a:tableStyleId>
              </a:tblPr>
              <a:tblGrid>
                <a:gridCol w="390014">
                  <a:extLst>
                    <a:ext uri="{9D8B030D-6E8A-4147-A177-3AD203B41FA5}">
                      <a16:colId xmlns:a16="http://schemas.microsoft.com/office/drawing/2014/main" xmlns="" val="20000"/>
                    </a:ext>
                  </a:extLst>
                </a:gridCol>
                <a:gridCol w="390014">
                  <a:extLst>
                    <a:ext uri="{9D8B030D-6E8A-4147-A177-3AD203B41FA5}">
                      <a16:colId xmlns:a16="http://schemas.microsoft.com/office/drawing/2014/main" xmlns="" val="20001"/>
                    </a:ext>
                  </a:extLst>
                </a:gridCol>
                <a:gridCol w="331315">
                  <a:extLst>
                    <a:ext uri="{9D8B030D-6E8A-4147-A177-3AD203B41FA5}">
                      <a16:colId xmlns:a16="http://schemas.microsoft.com/office/drawing/2014/main" xmlns="" val="20002"/>
                    </a:ext>
                  </a:extLst>
                </a:gridCol>
                <a:gridCol w="412515">
                  <a:extLst>
                    <a:ext uri="{9D8B030D-6E8A-4147-A177-3AD203B41FA5}">
                      <a16:colId xmlns:a16="http://schemas.microsoft.com/office/drawing/2014/main" xmlns="" val="20003"/>
                    </a:ext>
                  </a:extLst>
                </a:gridCol>
                <a:gridCol w="380964">
                  <a:extLst>
                    <a:ext uri="{9D8B030D-6E8A-4147-A177-3AD203B41FA5}">
                      <a16:colId xmlns:a16="http://schemas.microsoft.com/office/drawing/2014/main" xmlns="" val="20004"/>
                    </a:ext>
                  </a:extLst>
                </a:gridCol>
                <a:gridCol w="304772">
                  <a:extLst>
                    <a:ext uri="{9D8B030D-6E8A-4147-A177-3AD203B41FA5}">
                      <a16:colId xmlns:a16="http://schemas.microsoft.com/office/drawing/2014/main" xmlns="" val="20005"/>
                    </a:ext>
                  </a:extLst>
                </a:gridCol>
                <a:gridCol w="357472">
                  <a:extLst>
                    <a:ext uri="{9D8B030D-6E8A-4147-A177-3AD203B41FA5}">
                      <a16:colId xmlns:a16="http://schemas.microsoft.com/office/drawing/2014/main" xmlns="" val="20006"/>
                    </a:ext>
                  </a:extLst>
                </a:gridCol>
                <a:gridCol w="357472">
                  <a:extLst>
                    <a:ext uri="{9D8B030D-6E8A-4147-A177-3AD203B41FA5}">
                      <a16:colId xmlns:a16="http://schemas.microsoft.com/office/drawing/2014/main" xmlns="" val="20007"/>
                    </a:ext>
                  </a:extLst>
                </a:gridCol>
                <a:gridCol w="357472">
                  <a:extLst>
                    <a:ext uri="{9D8B030D-6E8A-4147-A177-3AD203B41FA5}">
                      <a16:colId xmlns:a16="http://schemas.microsoft.com/office/drawing/2014/main" xmlns="" val="20008"/>
                    </a:ext>
                  </a:extLst>
                </a:gridCol>
                <a:gridCol w="414616">
                  <a:extLst>
                    <a:ext uri="{9D8B030D-6E8A-4147-A177-3AD203B41FA5}">
                      <a16:colId xmlns:a16="http://schemas.microsoft.com/office/drawing/2014/main" xmlns="" val="20009"/>
                    </a:ext>
                  </a:extLst>
                </a:gridCol>
                <a:gridCol w="414616">
                  <a:extLst>
                    <a:ext uri="{9D8B030D-6E8A-4147-A177-3AD203B41FA5}">
                      <a16:colId xmlns:a16="http://schemas.microsoft.com/office/drawing/2014/main" xmlns="" val="20010"/>
                    </a:ext>
                  </a:extLst>
                </a:gridCol>
                <a:gridCol w="414616">
                  <a:extLst>
                    <a:ext uri="{9D8B030D-6E8A-4147-A177-3AD203B41FA5}">
                      <a16:colId xmlns:a16="http://schemas.microsoft.com/office/drawing/2014/main" xmlns="" val="20011"/>
                    </a:ext>
                  </a:extLst>
                </a:gridCol>
                <a:gridCol w="414616">
                  <a:extLst>
                    <a:ext uri="{9D8B030D-6E8A-4147-A177-3AD203B41FA5}">
                      <a16:colId xmlns:a16="http://schemas.microsoft.com/office/drawing/2014/main" xmlns="" val="20012"/>
                    </a:ext>
                  </a:extLst>
                </a:gridCol>
                <a:gridCol w="414616">
                  <a:extLst>
                    <a:ext uri="{9D8B030D-6E8A-4147-A177-3AD203B41FA5}">
                      <a16:colId xmlns:a16="http://schemas.microsoft.com/office/drawing/2014/main" xmlns="" val="20013"/>
                    </a:ext>
                  </a:extLst>
                </a:gridCol>
                <a:gridCol w="415473">
                  <a:extLst>
                    <a:ext uri="{9D8B030D-6E8A-4147-A177-3AD203B41FA5}">
                      <a16:colId xmlns:a16="http://schemas.microsoft.com/office/drawing/2014/main" xmlns="" val="20014"/>
                    </a:ext>
                  </a:extLst>
                </a:gridCol>
              </a:tblGrid>
              <a:tr h="365125">
                <a:tc>
                  <a:txBody>
                    <a:bodyPr/>
                    <a:lstStyle/>
                    <a:p>
                      <a:r>
                        <a:rPr lang="en-US" sz="900" dirty="0"/>
                        <a:t>120</a:t>
                      </a:r>
                      <a:endParaRPr lang="en-US" sz="900" b="1" dirty="0"/>
                    </a:p>
                  </a:txBody>
                  <a:tcPr marL="91431" marR="91431" marT="45641" marB="45641"/>
                </a:tc>
                <a:tc>
                  <a:txBody>
                    <a:bodyPr/>
                    <a:lstStyle/>
                    <a:p>
                      <a:r>
                        <a:rPr lang="en-US" sz="900" dirty="0"/>
                        <a:t>100</a:t>
                      </a:r>
                      <a:endParaRPr lang="en-US" sz="900" b="1" dirty="0"/>
                    </a:p>
                  </a:txBody>
                  <a:tcPr marL="91431" marR="91431" marT="45641" marB="45641"/>
                </a:tc>
                <a:tc>
                  <a:txBody>
                    <a:bodyPr/>
                    <a:lstStyle/>
                    <a:p>
                      <a:r>
                        <a:rPr lang="en-US" sz="900" dirty="0"/>
                        <a:t>80</a:t>
                      </a:r>
                      <a:endParaRPr lang="en-US" sz="900" b="1" dirty="0"/>
                    </a:p>
                  </a:txBody>
                  <a:tcPr marL="91431" marR="91431" marT="45641" marB="45641"/>
                </a:tc>
                <a:tc>
                  <a:txBody>
                    <a:bodyPr/>
                    <a:lstStyle/>
                    <a:p>
                      <a:r>
                        <a:rPr lang="en-US" sz="900" dirty="0"/>
                        <a:t>80</a:t>
                      </a:r>
                      <a:endParaRPr lang="en-US" sz="900" b="1" dirty="0"/>
                    </a:p>
                  </a:txBody>
                  <a:tcPr marL="91431" marR="91431" marT="45641" marB="45641"/>
                </a:tc>
                <a:tc>
                  <a:txBody>
                    <a:bodyPr/>
                    <a:lstStyle/>
                    <a:p>
                      <a:r>
                        <a:rPr lang="en-US" sz="900" dirty="0"/>
                        <a:t>20</a:t>
                      </a:r>
                      <a:endParaRPr lang="en-US" sz="900" b="1" dirty="0"/>
                    </a:p>
                  </a:txBody>
                  <a:tcPr marL="91431" marR="91431" marT="45641" marB="45641"/>
                </a:tc>
                <a:tc>
                  <a:txBody>
                    <a:bodyPr/>
                    <a:lstStyle/>
                    <a:p>
                      <a:r>
                        <a:rPr lang="en-US" sz="900" b="1" dirty="0"/>
                        <a:t>0</a:t>
                      </a:r>
                    </a:p>
                  </a:txBody>
                  <a:tcPr marL="91431" marR="91431" marT="45641" marB="45641"/>
                </a:tc>
                <a:tc>
                  <a:txBody>
                    <a:bodyPr/>
                    <a:lstStyle/>
                    <a:p>
                      <a:r>
                        <a:rPr lang="en-US" sz="900" dirty="0"/>
                        <a:t>-20</a:t>
                      </a:r>
                      <a:endParaRPr lang="en-US" sz="900" b="1" dirty="0"/>
                    </a:p>
                  </a:txBody>
                  <a:tcPr marL="91431" marR="91431" marT="45641" marB="45641"/>
                </a:tc>
                <a:tc>
                  <a:txBody>
                    <a:bodyPr/>
                    <a:lstStyle/>
                    <a:p>
                      <a:r>
                        <a:rPr lang="en-US" sz="900" dirty="0"/>
                        <a:t>-21</a:t>
                      </a:r>
                      <a:endParaRPr lang="en-US" sz="900" b="1" dirty="0"/>
                    </a:p>
                  </a:txBody>
                  <a:tcPr marL="91431" marR="91431" marT="45641" marB="45641"/>
                </a:tc>
                <a:tc>
                  <a:txBody>
                    <a:bodyPr/>
                    <a:lstStyle/>
                    <a:p>
                      <a:r>
                        <a:rPr lang="en-US" sz="900" dirty="0"/>
                        <a:t>-80</a:t>
                      </a:r>
                      <a:endParaRPr lang="en-US" sz="900" b="1" dirty="0"/>
                    </a:p>
                  </a:txBody>
                  <a:tcPr marL="91431" marR="91431" marT="45641" marB="45641"/>
                </a:tc>
                <a:tc>
                  <a:txBody>
                    <a:bodyPr/>
                    <a:lstStyle/>
                    <a:p>
                      <a:r>
                        <a:rPr lang="en-US" sz="900" b="1" dirty="0"/>
                        <a:t>-100</a:t>
                      </a:r>
                    </a:p>
                  </a:txBody>
                  <a:tcPr marL="91431" marR="91431" marT="45641" marB="456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a:t>-100</a:t>
                      </a:r>
                    </a:p>
                    <a:p>
                      <a:endParaRPr lang="en-US" sz="900" b="1" dirty="0"/>
                    </a:p>
                  </a:txBody>
                  <a:tcPr marL="91431" marR="91431" marT="45641" marB="456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a:t>-100</a:t>
                      </a:r>
                    </a:p>
                    <a:p>
                      <a:endParaRPr lang="en-US" sz="900" b="1" dirty="0"/>
                    </a:p>
                  </a:txBody>
                  <a:tcPr marL="91431" marR="91431" marT="45641" marB="456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a:t>-100</a:t>
                      </a:r>
                    </a:p>
                    <a:p>
                      <a:endParaRPr lang="en-US" sz="900" b="1" dirty="0"/>
                    </a:p>
                  </a:txBody>
                  <a:tcPr marL="91431" marR="91431" marT="45641" marB="4564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a:t>-100</a:t>
                      </a:r>
                    </a:p>
                    <a:p>
                      <a:endParaRPr lang="en-US" sz="900" b="1" dirty="0"/>
                    </a:p>
                  </a:txBody>
                  <a:tcPr marL="91431" marR="91431" marT="45641" marB="45641"/>
                </a:tc>
                <a:tc>
                  <a:txBody>
                    <a:bodyPr/>
                    <a:lstStyle/>
                    <a:p>
                      <a:r>
                        <a:rPr lang="en-US" sz="900" b="1" dirty="0"/>
                        <a:t>-100</a:t>
                      </a:r>
                    </a:p>
                  </a:txBody>
                  <a:tcPr marL="91431" marR="91431" marT="45641" marB="45641"/>
                </a:tc>
                <a:extLst>
                  <a:ext uri="{0D108BD9-81ED-4DB2-BD59-A6C34878D82A}">
                    <a16:rowId xmlns:a16="http://schemas.microsoft.com/office/drawing/2014/main" xmlns="" val="10000"/>
                  </a:ext>
                </a:extLst>
              </a:tr>
            </a:tbl>
          </a:graphicData>
        </a:graphic>
      </p:graphicFrame>
      <p:graphicFrame>
        <p:nvGraphicFramePr>
          <p:cNvPr id="75" name="Table 74"/>
          <p:cNvGraphicFramePr>
            <a:graphicFrameLocks noGrp="1"/>
          </p:cNvGraphicFramePr>
          <p:nvPr/>
        </p:nvGraphicFramePr>
        <p:xfrm>
          <a:off x="1600200" y="1066800"/>
          <a:ext cx="1676400" cy="38100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xmlns="" val="20000"/>
                    </a:ext>
                  </a:extLst>
                </a:gridCol>
              </a:tblGrid>
              <a:tr h="381000">
                <a:tc>
                  <a:txBody>
                    <a:bodyPr/>
                    <a:lstStyle/>
                    <a:p>
                      <a:r>
                        <a:rPr lang="en-US" b="1" dirty="0"/>
                        <a:t>Price Tick (Rs.)</a:t>
                      </a:r>
                    </a:p>
                  </a:txBody>
                  <a:tcPr/>
                </a:tc>
                <a:extLst>
                  <a:ext uri="{0D108BD9-81ED-4DB2-BD59-A6C34878D82A}">
                    <a16:rowId xmlns:a16="http://schemas.microsoft.com/office/drawing/2014/main" xmlns="" val="10000"/>
                  </a:ext>
                </a:extLst>
              </a:tr>
            </a:tbl>
          </a:graphicData>
        </a:graphic>
      </p:graphicFrame>
      <p:graphicFrame>
        <p:nvGraphicFramePr>
          <p:cNvPr id="76" name="Table 75"/>
          <p:cNvGraphicFramePr>
            <a:graphicFrameLocks noGrp="1"/>
          </p:cNvGraphicFramePr>
          <p:nvPr/>
        </p:nvGraphicFramePr>
        <p:xfrm>
          <a:off x="1524000" y="1447800"/>
          <a:ext cx="1752600" cy="335194"/>
        </p:xfrm>
        <a:graphic>
          <a:graphicData uri="http://schemas.openxmlformats.org/drawingml/2006/table">
            <a:tbl>
              <a:tblPr firstRow="1" bandRow="1">
                <a:tableStyleId>{7DF18680-E054-41AD-8BC1-D1AEF772440D}</a:tableStyleId>
              </a:tblPr>
              <a:tblGrid>
                <a:gridCol w="1752600">
                  <a:extLst>
                    <a:ext uri="{9D8B030D-6E8A-4147-A177-3AD203B41FA5}">
                      <a16:colId xmlns:a16="http://schemas.microsoft.com/office/drawing/2014/main" xmlns="" val="20000"/>
                    </a:ext>
                  </a:extLst>
                </a:gridCol>
              </a:tblGrid>
              <a:tr h="334963">
                <a:tc>
                  <a:txBody>
                    <a:bodyPr/>
                    <a:lstStyle/>
                    <a:p>
                      <a:r>
                        <a:rPr lang="en-US" sz="1600" b="0" baseline="0" dirty="0"/>
                        <a:t>Portfolio A, MW</a:t>
                      </a:r>
                      <a:endParaRPr lang="en-US" sz="1600" b="0" dirty="0"/>
                    </a:p>
                  </a:txBody>
                  <a:tcPr marT="45677" marB="45677"/>
                </a:tc>
                <a:extLst>
                  <a:ext uri="{0D108BD9-81ED-4DB2-BD59-A6C34878D82A}">
                    <a16:rowId xmlns:a16="http://schemas.microsoft.com/office/drawing/2014/main" xmlns="" val="10000"/>
                  </a:ext>
                </a:extLst>
              </a:tr>
            </a:tbl>
          </a:graphicData>
        </a:graphic>
      </p:graphicFrame>
      <p:sp>
        <p:nvSpPr>
          <p:cNvPr id="77" name="Rectangle 76"/>
          <p:cNvSpPr/>
          <p:nvPr/>
        </p:nvSpPr>
        <p:spPr>
          <a:xfrm>
            <a:off x="76200" y="1447800"/>
            <a:ext cx="1447800" cy="92333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defRPr/>
            </a:pPr>
            <a:r>
              <a:rPr lang="en-US" dirty="0"/>
              <a:t>Bid Quantum by different portfolios</a:t>
            </a:r>
          </a:p>
        </p:txBody>
      </p:sp>
      <p:graphicFrame>
        <p:nvGraphicFramePr>
          <p:cNvPr id="78" name="Table 77"/>
          <p:cNvGraphicFramePr>
            <a:graphicFrameLocks noGrp="1"/>
          </p:cNvGraphicFramePr>
          <p:nvPr/>
        </p:nvGraphicFramePr>
        <p:xfrm>
          <a:off x="152400" y="2819400"/>
          <a:ext cx="3124200" cy="335194"/>
        </p:xfrm>
        <a:graphic>
          <a:graphicData uri="http://schemas.openxmlformats.org/drawingml/2006/table">
            <a:tbl>
              <a:tblPr firstRow="1" bandRow="1">
                <a:tableStyleId>{74C1A8A3-306A-4EB7-A6B1-4F7E0EB9C5D6}</a:tableStyleId>
              </a:tblPr>
              <a:tblGrid>
                <a:gridCol w="3124200">
                  <a:extLst>
                    <a:ext uri="{9D8B030D-6E8A-4147-A177-3AD203B41FA5}">
                      <a16:colId xmlns:a16="http://schemas.microsoft.com/office/drawing/2014/main" xmlns="" val="20000"/>
                    </a:ext>
                  </a:extLst>
                </a:gridCol>
              </a:tblGrid>
              <a:tr h="334963">
                <a:tc>
                  <a:txBody>
                    <a:bodyPr/>
                    <a:lstStyle/>
                    <a:p>
                      <a:r>
                        <a:rPr lang="en-US" sz="1600" dirty="0"/>
                        <a:t>Total Sell</a:t>
                      </a:r>
                      <a:r>
                        <a:rPr lang="en-US" sz="1600" baseline="0" dirty="0"/>
                        <a:t> Quantum received, MW</a:t>
                      </a:r>
                      <a:endParaRPr lang="en-US" sz="1600" b="0" dirty="0"/>
                    </a:p>
                  </a:txBody>
                  <a:tcPr marT="45677" marB="45677"/>
                </a:tc>
                <a:extLst>
                  <a:ext uri="{0D108BD9-81ED-4DB2-BD59-A6C34878D82A}">
                    <a16:rowId xmlns:a16="http://schemas.microsoft.com/office/drawing/2014/main" xmlns="" val="10000"/>
                  </a:ext>
                </a:extLst>
              </a:tr>
            </a:tbl>
          </a:graphicData>
        </a:graphic>
      </p:graphicFrame>
      <p:graphicFrame>
        <p:nvGraphicFramePr>
          <p:cNvPr id="79" name="Table 78"/>
          <p:cNvGraphicFramePr>
            <a:graphicFrameLocks noGrp="1"/>
          </p:cNvGraphicFramePr>
          <p:nvPr/>
        </p:nvGraphicFramePr>
        <p:xfrm>
          <a:off x="152400" y="2514600"/>
          <a:ext cx="3124200" cy="335194"/>
        </p:xfrm>
        <a:graphic>
          <a:graphicData uri="http://schemas.openxmlformats.org/drawingml/2006/table">
            <a:tbl>
              <a:tblPr firstRow="1" bandRow="1">
                <a:tableStyleId>{EB344D84-9AFB-497E-A393-DC336BA19D2E}</a:tableStyleId>
              </a:tblPr>
              <a:tblGrid>
                <a:gridCol w="3124200">
                  <a:extLst>
                    <a:ext uri="{9D8B030D-6E8A-4147-A177-3AD203B41FA5}">
                      <a16:colId xmlns:a16="http://schemas.microsoft.com/office/drawing/2014/main" xmlns="" val="20000"/>
                    </a:ext>
                  </a:extLst>
                </a:gridCol>
              </a:tblGrid>
              <a:tr h="334963">
                <a:tc>
                  <a:txBody>
                    <a:bodyPr/>
                    <a:lstStyle/>
                    <a:p>
                      <a:r>
                        <a:rPr lang="en-US" sz="1600" baseline="0" dirty="0"/>
                        <a:t>Total Buy Quantum received, MW</a:t>
                      </a:r>
                      <a:endParaRPr lang="en-US" sz="1600" b="0" dirty="0"/>
                    </a:p>
                  </a:txBody>
                  <a:tcPr marT="45677" marB="45677"/>
                </a:tc>
                <a:extLst>
                  <a:ext uri="{0D108BD9-81ED-4DB2-BD59-A6C34878D82A}">
                    <a16:rowId xmlns:a16="http://schemas.microsoft.com/office/drawing/2014/main" xmlns="" val="10000"/>
                  </a:ext>
                </a:extLst>
              </a:tr>
            </a:tbl>
          </a:graphicData>
        </a:graphic>
      </p:graphicFrame>
      <p:graphicFrame>
        <p:nvGraphicFramePr>
          <p:cNvPr id="80" name="Table 79"/>
          <p:cNvGraphicFramePr>
            <a:graphicFrameLocks noGrp="1"/>
          </p:cNvGraphicFramePr>
          <p:nvPr/>
        </p:nvGraphicFramePr>
        <p:xfrm>
          <a:off x="1219200" y="3170238"/>
          <a:ext cx="2057400" cy="335194"/>
        </p:xfrm>
        <a:graphic>
          <a:graphicData uri="http://schemas.openxmlformats.org/drawingml/2006/table">
            <a:tbl>
              <a:tblPr firstRow="1" bandRow="1">
                <a:tableStyleId>{8EC20E35-A176-4012-BC5E-935CFFF8708E}</a:tableStyleId>
              </a:tblPr>
              <a:tblGrid>
                <a:gridCol w="2057400">
                  <a:extLst>
                    <a:ext uri="{9D8B030D-6E8A-4147-A177-3AD203B41FA5}">
                      <a16:colId xmlns:a16="http://schemas.microsoft.com/office/drawing/2014/main" xmlns="" val="20000"/>
                    </a:ext>
                  </a:extLst>
                </a:gridCol>
              </a:tblGrid>
              <a:tr h="334962">
                <a:tc>
                  <a:txBody>
                    <a:bodyPr/>
                    <a:lstStyle/>
                    <a:p>
                      <a:r>
                        <a:rPr lang="en-US" sz="1600" baseline="0" dirty="0"/>
                        <a:t>Net Transaction, MW</a:t>
                      </a:r>
                      <a:endParaRPr lang="en-US" sz="1600" b="0" dirty="0"/>
                    </a:p>
                  </a:txBody>
                  <a:tcPr marT="45677" marB="45677"/>
                </a:tc>
                <a:extLst>
                  <a:ext uri="{0D108BD9-81ED-4DB2-BD59-A6C34878D82A}">
                    <a16:rowId xmlns:a16="http://schemas.microsoft.com/office/drawing/2014/main" xmlns="" val="10000"/>
                  </a:ext>
                </a:extLst>
              </a:tr>
            </a:tbl>
          </a:graphicData>
        </a:graphic>
      </p:graphicFrame>
      <p:graphicFrame>
        <p:nvGraphicFramePr>
          <p:cNvPr id="81" name="Table 80"/>
          <p:cNvGraphicFramePr>
            <a:graphicFrameLocks noGrp="1"/>
          </p:cNvGraphicFramePr>
          <p:nvPr/>
        </p:nvGraphicFramePr>
        <p:xfrm>
          <a:off x="1524000" y="1752600"/>
          <a:ext cx="1752600" cy="335194"/>
        </p:xfrm>
        <a:graphic>
          <a:graphicData uri="http://schemas.openxmlformats.org/drawingml/2006/table">
            <a:tbl>
              <a:tblPr firstRow="1" bandRow="1">
                <a:tableStyleId>{F5AB1C69-6EDB-4FF4-983F-18BD219EF322}</a:tableStyleId>
              </a:tblPr>
              <a:tblGrid>
                <a:gridCol w="1752600">
                  <a:extLst>
                    <a:ext uri="{9D8B030D-6E8A-4147-A177-3AD203B41FA5}">
                      <a16:colId xmlns:a16="http://schemas.microsoft.com/office/drawing/2014/main" xmlns="" val="20000"/>
                    </a:ext>
                  </a:extLst>
                </a:gridCol>
              </a:tblGrid>
              <a:tr h="334963">
                <a:tc>
                  <a:txBody>
                    <a:bodyPr/>
                    <a:lstStyle/>
                    <a:p>
                      <a:r>
                        <a:rPr lang="en-US" sz="1600" b="0" baseline="0" dirty="0"/>
                        <a:t>Portfolio B, MW</a:t>
                      </a:r>
                      <a:endParaRPr lang="en-US" sz="1600" b="0" dirty="0"/>
                    </a:p>
                  </a:txBody>
                  <a:tcPr marT="45677" marB="45677"/>
                </a:tc>
                <a:extLst>
                  <a:ext uri="{0D108BD9-81ED-4DB2-BD59-A6C34878D82A}">
                    <a16:rowId xmlns:a16="http://schemas.microsoft.com/office/drawing/2014/main" xmlns="" val="10000"/>
                  </a:ext>
                </a:extLst>
              </a:tr>
            </a:tbl>
          </a:graphicData>
        </a:graphic>
      </p:graphicFrame>
      <p:graphicFrame>
        <p:nvGraphicFramePr>
          <p:cNvPr id="82" name="Table 81"/>
          <p:cNvGraphicFramePr>
            <a:graphicFrameLocks noGrp="1"/>
          </p:cNvGraphicFramePr>
          <p:nvPr/>
        </p:nvGraphicFramePr>
        <p:xfrm>
          <a:off x="1524000" y="2057400"/>
          <a:ext cx="1752600" cy="335194"/>
        </p:xfrm>
        <a:graphic>
          <a:graphicData uri="http://schemas.openxmlformats.org/drawingml/2006/table">
            <a:tbl>
              <a:tblPr firstRow="1" bandRow="1">
                <a:tableStyleId>{00A15C55-8517-42AA-B614-E9B94910E393}</a:tableStyleId>
              </a:tblPr>
              <a:tblGrid>
                <a:gridCol w="1752600">
                  <a:extLst>
                    <a:ext uri="{9D8B030D-6E8A-4147-A177-3AD203B41FA5}">
                      <a16:colId xmlns:a16="http://schemas.microsoft.com/office/drawing/2014/main" xmlns="" val="20000"/>
                    </a:ext>
                  </a:extLst>
                </a:gridCol>
              </a:tblGrid>
              <a:tr h="334963">
                <a:tc>
                  <a:txBody>
                    <a:bodyPr/>
                    <a:lstStyle/>
                    <a:p>
                      <a:r>
                        <a:rPr lang="en-US" sz="1600" b="0" baseline="0" dirty="0"/>
                        <a:t>Portfolio C, MW</a:t>
                      </a:r>
                      <a:endParaRPr lang="en-US" sz="1600" b="0" dirty="0"/>
                    </a:p>
                  </a:txBody>
                  <a:tcPr marT="45677" marB="45677"/>
                </a:tc>
                <a:extLst>
                  <a:ext uri="{0D108BD9-81ED-4DB2-BD59-A6C34878D82A}">
                    <a16:rowId xmlns:a16="http://schemas.microsoft.com/office/drawing/2014/main" xmlns="" val="10000"/>
                  </a:ext>
                </a:extLst>
              </a:tr>
            </a:tbl>
          </a:graphicData>
        </a:graphic>
      </p:graphicFrame>
      <p:sp>
        <p:nvSpPr>
          <p:cNvPr id="83" name="Line 2"/>
          <p:cNvSpPr>
            <a:spLocks noChangeShapeType="1"/>
          </p:cNvSpPr>
          <p:nvPr/>
        </p:nvSpPr>
        <p:spPr bwMode="auto">
          <a:xfrm>
            <a:off x="2173288" y="3641725"/>
            <a:ext cx="0" cy="2652713"/>
          </a:xfrm>
          <a:prstGeom prst="line">
            <a:avLst/>
          </a:prstGeom>
          <a:noFill/>
          <a:ln w="3810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84" name="Line 3"/>
          <p:cNvSpPr>
            <a:spLocks noChangeShapeType="1"/>
          </p:cNvSpPr>
          <p:nvPr/>
        </p:nvSpPr>
        <p:spPr bwMode="auto">
          <a:xfrm>
            <a:off x="2133600" y="6324600"/>
            <a:ext cx="36576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85" name="Rectangle 4"/>
          <p:cNvSpPr>
            <a:spLocks noChangeArrowheads="1"/>
          </p:cNvSpPr>
          <p:nvPr/>
        </p:nvSpPr>
        <p:spPr bwMode="auto">
          <a:xfrm rot="-5400000">
            <a:off x="1675606" y="4361657"/>
            <a:ext cx="638175"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1600" b="1">
                <a:latin typeface="Times New Roman" panose="02020603050405020304" pitchFamily="18" charset="0"/>
              </a:rPr>
              <a:t>Price</a:t>
            </a:r>
          </a:p>
        </p:txBody>
      </p:sp>
      <p:sp>
        <p:nvSpPr>
          <p:cNvPr id="86" name="Rectangle 5"/>
          <p:cNvSpPr>
            <a:spLocks noChangeArrowheads="1"/>
          </p:cNvSpPr>
          <p:nvPr/>
        </p:nvSpPr>
        <p:spPr bwMode="auto">
          <a:xfrm>
            <a:off x="6019800" y="6248400"/>
            <a:ext cx="5318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1400" b="1">
                <a:latin typeface="Times New Roman" panose="02020603050405020304" pitchFamily="18" charset="0"/>
              </a:rPr>
              <a:t>MW</a:t>
            </a:r>
          </a:p>
        </p:txBody>
      </p:sp>
      <p:sp>
        <p:nvSpPr>
          <p:cNvPr id="87" name="Arc 6"/>
          <p:cNvSpPr>
            <a:spLocks/>
          </p:cNvSpPr>
          <p:nvPr/>
        </p:nvSpPr>
        <p:spPr bwMode="auto">
          <a:xfrm>
            <a:off x="2362200" y="3886200"/>
            <a:ext cx="2514600" cy="2124075"/>
          </a:xfrm>
          <a:custGeom>
            <a:avLst/>
            <a:gdLst>
              <a:gd name="G0" fmla="+- 0 0 0"/>
              <a:gd name="G1" fmla="+- 0 0 0"/>
              <a:gd name="G2" fmla="+- 21600 0 0"/>
              <a:gd name="T0" fmla="*/ 21600 w 21600"/>
              <a:gd name="T1" fmla="*/ 0 h 20952"/>
              <a:gd name="T2" fmla="*/ 5252 w 21600"/>
              <a:gd name="T3" fmla="*/ 20952 h 20952"/>
              <a:gd name="T4" fmla="*/ 0 w 21600"/>
              <a:gd name="T5" fmla="*/ 0 h 20952"/>
            </a:gdLst>
            <a:ahLst/>
            <a:cxnLst>
              <a:cxn ang="0">
                <a:pos x="T0" y="T1"/>
              </a:cxn>
              <a:cxn ang="0">
                <a:pos x="T2" y="T3"/>
              </a:cxn>
              <a:cxn ang="0">
                <a:pos x="T4" y="T5"/>
              </a:cxn>
            </a:cxnLst>
            <a:rect l="0" t="0" r="r" b="b"/>
            <a:pathLst>
              <a:path w="21600" h="20952" fill="none" extrusionOk="0">
                <a:moveTo>
                  <a:pt x="21600" y="0"/>
                </a:moveTo>
                <a:cubicBezTo>
                  <a:pt x="21600" y="9906"/>
                  <a:pt x="14861" y="18543"/>
                  <a:pt x="5251" y="20951"/>
                </a:cubicBezTo>
              </a:path>
              <a:path w="21600" h="20952" stroke="0" extrusionOk="0">
                <a:moveTo>
                  <a:pt x="21600" y="0"/>
                </a:moveTo>
                <a:cubicBezTo>
                  <a:pt x="21600" y="9906"/>
                  <a:pt x="14861" y="18543"/>
                  <a:pt x="5251" y="20951"/>
                </a:cubicBezTo>
                <a:lnTo>
                  <a:pt x="0" y="0"/>
                </a:lnTo>
                <a:close/>
              </a:path>
            </a:pathLst>
          </a:custGeom>
          <a:noFill/>
          <a:ln w="38100" cap="rnd">
            <a:solidFill>
              <a:schemeClr val="accent5">
                <a:lumMod val="75000"/>
              </a:schemeClr>
            </a:solidFill>
            <a:round/>
            <a:headEnd/>
            <a:tailEnd/>
          </a:ln>
          <a:effectLst/>
        </p:spPr>
        <p:txBody>
          <a:bodyPr wrap="none" anchor="ctr"/>
          <a:lstStyle/>
          <a:p>
            <a:pPr>
              <a:defRPr/>
            </a:pPr>
            <a:endParaRPr lang="en-US" sz="1400">
              <a:latin typeface="Arial" charset="0"/>
              <a:cs typeface="Arial" charset="0"/>
            </a:endParaRPr>
          </a:p>
        </p:txBody>
      </p:sp>
      <p:sp>
        <p:nvSpPr>
          <p:cNvPr id="88" name="Arc 7"/>
          <p:cNvSpPr>
            <a:spLocks/>
          </p:cNvSpPr>
          <p:nvPr/>
        </p:nvSpPr>
        <p:spPr bwMode="auto">
          <a:xfrm>
            <a:off x="3048000" y="3886200"/>
            <a:ext cx="3011488" cy="2030413"/>
          </a:xfrm>
          <a:custGeom>
            <a:avLst/>
            <a:gdLst>
              <a:gd name="T0" fmla="*/ 2147483647 w 21600"/>
              <a:gd name="T1" fmla="*/ 2147483647 h 21473"/>
              <a:gd name="T2" fmla="*/ 0 w 21600"/>
              <a:gd name="T3" fmla="*/ 0 h 21473"/>
              <a:gd name="T4" fmla="*/ 2147483647 w 21600"/>
              <a:gd name="T5" fmla="*/ 0 h 21473"/>
              <a:gd name="T6" fmla="*/ 0 60000 65536"/>
              <a:gd name="T7" fmla="*/ 0 60000 65536"/>
              <a:gd name="T8" fmla="*/ 0 60000 65536"/>
              <a:gd name="T9" fmla="*/ 0 w 21600"/>
              <a:gd name="T10" fmla="*/ 0 h 21473"/>
              <a:gd name="T11" fmla="*/ 21600 w 21600"/>
              <a:gd name="T12" fmla="*/ 21473 h 21473"/>
            </a:gdLst>
            <a:ahLst/>
            <a:cxnLst>
              <a:cxn ang="T6">
                <a:pos x="T0" y="T1"/>
              </a:cxn>
              <a:cxn ang="T7">
                <a:pos x="T2" y="T3"/>
              </a:cxn>
              <a:cxn ang="T8">
                <a:pos x="T4" y="T5"/>
              </a:cxn>
            </a:cxnLst>
            <a:rect l="T9" t="T10" r="T11" b="T12"/>
            <a:pathLst>
              <a:path w="21600" h="21473" fill="none" extrusionOk="0">
                <a:moveTo>
                  <a:pt x="19263" y="21473"/>
                </a:moveTo>
                <a:cubicBezTo>
                  <a:pt x="8303" y="20280"/>
                  <a:pt x="0" y="11025"/>
                  <a:pt x="0" y="0"/>
                </a:cubicBezTo>
              </a:path>
              <a:path w="21600" h="21473" stroke="0" extrusionOk="0">
                <a:moveTo>
                  <a:pt x="19263" y="21473"/>
                </a:moveTo>
                <a:cubicBezTo>
                  <a:pt x="8303" y="20280"/>
                  <a:pt x="0" y="11025"/>
                  <a:pt x="0" y="0"/>
                </a:cubicBezTo>
                <a:lnTo>
                  <a:pt x="21600" y="0"/>
                </a:lnTo>
                <a:close/>
              </a:path>
            </a:pathLst>
          </a:custGeom>
          <a:noFill/>
          <a:ln w="38100" cap="rnd">
            <a:solidFill>
              <a:srgbClr val="92D05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89" name="Line 8"/>
          <p:cNvSpPr>
            <a:spLocks noChangeShapeType="1"/>
          </p:cNvSpPr>
          <p:nvPr/>
        </p:nvSpPr>
        <p:spPr bwMode="auto">
          <a:xfrm flipH="1">
            <a:off x="2193925" y="5410200"/>
            <a:ext cx="1920875"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0" name="Line 9"/>
          <p:cNvSpPr>
            <a:spLocks noChangeShapeType="1"/>
          </p:cNvSpPr>
          <p:nvPr/>
        </p:nvSpPr>
        <p:spPr bwMode="auto">
          <a:xfrm>
            <a:off x="4114800" y="5394325"/>
            <a:ext cx="0" cy="9144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1" name="Rectangle 10"/>
          <p:cNvSpPr>
            <a:spLocks noChangeArrowheads="1"/>
          </p:cNvSpPr>
          <p:nvPr/>
        </p:nvSpPr>
        <p:spPr bwMode="auto">
          <a:xfrm>
            <a:off x="685800" y="5181600"/>
            <a:ext cx="1325563"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400">
                <a:latin typeface="Times New Roman" panose="02020603050405020304" pitchFamily="18" charset="0"/>
              </a:rPr>
              <a:t>Market clearing</a:t>
            </a:r>
          </a:p>
          <a:p>
            <a:pPr algn="ctr"/>
            <a:r>
              <a:rPr lang="en-GB" altLang="en-US" sz="1400">
                <a:latin typeface="Times New Roman" panose="02020603050405020304" pitchFamily="18" charset="0"/>
              </a:rPr>
              <a:t>price (MCP)</a:t>
            </a:r>
          </a:p>
        </p:txBody>
      </p:sp>
      <p:sp>
        <p:nvSpPr>
          <p:cNvPr id="92" name="Rectangle 11"/>
          <p:cNvSpPr>
            <a:spLocks noChangeArrowheads="1"/>
          </p:cNvSpPr>
          <p:nvPr/>
        </p:nvSpPr>
        <p:spPr bwMode="auto">
          <a:xfrm>
            <a:off x="2971800" y="6553200"/>
            <a:ext cx="2536825" cy="304800"/>
          </a:xfrm>
          <a:prstGeom prst="rect">
            <a:avLst/>
          </a:prstGeom>
          <a:solidFill>
            <a:schemeClr val="bg1"/>
          </a:solidFill>
          <a:ln>
            <a:noFill/>
          </a:ln>
          <a:extLs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1400">
                <a:latin typeface="Times New Roman" panose="02020603050405020304" pitchFamily="18" charset="0"/>
              </a:rPr>
              <a:t>Market Clearing Volume (MCV)</a:t>
            </a:r>
          </a:p>
        </p:txBody>
      </p:sp>
      <p:sp>
        <p:nvSpPr>
          <p:cNvPr id="93" name="Rectangle 12"/>
          <p:cNvSpPr>
            <a:spLocks noChangeArrowheads="1"/>
          </p:cNvSpPr>
          <p:nvPr/>
        </p:nvSpPr>
        <p:spPr bwMode="auto">
          <a:xfrm>
            <a:off x="4876800" y="4267200"/>
            <a:ext cx="798513" cy="582613"/>
          </a:xfrm>
          <a:prstGeom prst="rect">
            <a:avLst/>
          </a:prstGeom>
          <a:noFill/>
          <a:ln w="76200">
            <a:noFill/>
            <a:miter lim="800000"/>
            <a:headEnd/>
            <a:tailEnd/>
          </a:ln>
          <a:effectLst/>
        </p:spPr>
        <p:txBody>
          <a:bodyPr wrap="none" lIns="90488" tIns="44450" rIns="90488" bIns="44450">
            <a:spAutoFit/>
          </a:bodyPr>
          <a:lstStyle/>
          <a:p>
            <a:pPr algn="ctr">
              <a:defRPr/>
            </a:pPr>
            <a:r>
              <a:rPr lang="en-GB" sz="1600" b="1" dirty="0">
                <a:solidFill>
                  <a:schemeClr val="accent5">
                    <a:lumMod val="75000"/>
                  </a:schemeClr>
                </a:solidFill>
                <a:latin typeface="Times New Roman" pitchFamily="18" charset="0"/>
                <a:cs typeface="Arial" charset="0"/>
              </a:rPr>
              <a:t>Supply</a:t>
            </a:r>
          </a:p>
          <a:p>
            <a:pPr algn="ctr">
              <a:defRPr/>
            </a:pPr>
            <a:r>
              <a:rPr lang="en-GB" sz="1600" b="1" dirty="0">
                <a:solidFill>
                  <a:schemeClr val="accent5">
                    <a:lumMod val="75000"/>
                  </a:schemeClr>
                </a:solidFill>
                <a:latin typeface="Times New Roman" pitchFamily="18" charset="0"/>
                <a:cs typeface="Arial" charset="0"/>
              </a:rPr>
              <a:t>(Sell)</a:t>
            </a:r>
          </a:p>
        </p:txBody>
      </p:sp>
      <p:sp>
        <p:nvSpPr>
          <p:cNvPr id="94" name="Rectangle 13"/>
          <p:cNvSpPr>
            <a:spLocks noChangeArrowheads="1"/>
          </p:cNvSpPr>
          <p:nvPr/>
        </p:nvSpPr>
        <p:spPr bwMode="auto">
          <a:xfrm>
            <a:off x="2209800" y="4343400"/>
            <a:ext cx="923925"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600" b="1">
                <a:solidFill>
                  <a:srgbClr val="00B050"/>
                </a:solidFill>
                <a:latin typeface="Times New Roman" panose="02020603050405020304" pitchFamily="18" charset="0"/>
              </a:rPr>
              <a:t>Demand</a:t>
            </a:r>
          </a:p>
          <a:p>
            <a:pPr algn="ctr"/>
            <a:r>
              <a:rPr lang="en-GB" altLang="en-US" sz="1600" b="1">
                <a:solidFill>
                  <a:srgbClr val="00B050"/>
                </a:solidFill>
                <a:latin typeface="Times New Roman" panose="02020603050405020304" pitchFamily="18" charset="0"/>
              </a:rPr>
              <a:t>(Buy)</a:t>
            </a:r>
          </a:p>
        </p:txBody>
      </p:sp>
      <p:sp>
        <p:nvSpPr>
          <p:cNvPr id="95" name="Rectangle 4"/>
          <p:cNvSpPr>
            <a:spLocks noChangeArrowheads="1"/>
          </p:cNvSpPr>
          <p:nvPr/>
        </p:nvSpPr>
        <p:spPr bwMode="auto">
          <a:xfrm>
            <a:off x="5029200" y="6324600"/>
            <a:ext cx="763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1400" b="1">
                <a:latin typeface="Times New Roman" panose="02020603050405020304" pitchFamily="18" charset="0"/>
              </a:rPr>
              <a:t>Volume</a:t>
            </a:r>
          </a:p>
        </p:txBody>
      </p:sp>
      <p:sp>
        <p:nvSpPr>
          <p:cNvPr id="96" name="Rectangle 10"/>
          <p:cNvSpPr>
            <a:spLocks noChangeArrowheads="1"/>
          </p:cNvSpPr>
          <p:nvPr/>
        </p:nvSpPr>
        <p:spPr bwMode="auto">
          <a:xfrm>
            <a:off x="1752600" y="5410200"/>
            <a:ext cx="406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wrap="none"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400" b="1">
                <a:latin typeface="Times New Roman" panose="02020603050405020304" pitchFamily="18" charset="0"/>
              </a:rPr>
              <a:t>2.5</a:t>
            </a:r>
          </a:p>
        </p:txBody>
      </p:sp>
      <p:sp>
        <p:nvSpPr>
          <p:cNvPr id="97" name="Rectangle 10"/>
          <p:cNvSpPr>
            <a:spLocks noChangeArrowheads="1"/>
          </p:cNvSpPr>
          <p:nvPr/>
        </p:nvSpPr>
        <p:spPr bwMode="auto">
          <a:xfrm>
            <a:off x="3810000" y="6324600"/>
            <a:ext cx="609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a:solidFill>
                  <a:srgbClr val="000000"/>
                </a:solidFill>
                <a:miter lim="800000"/>
                <a:headEnd/>
                <a:tailEnd/>
              </a14:hiddenLine>
            </a:ext>
          </a:extLst>
        </p:spPr>
        <p:txBody>
          <a:bodyPr lIns="90488" tIns="44450" rIns="90488" bIns="4445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GB" altLang="en-US" sz="1400" b="1">
                <a:latin typeface="Times New Roman" panose="02020603050405020304" pitchFamily="18" charset="0"/>
              </a:rPr>
              <a:t>60</a:t>
            </a:r>
          </a:p>
        </p:txBody>
      </p:sp>
      <p:sp>
        <p:nvSpPr>
          <p:cNvPr id="98" name="Frame 97"/>
          <p:cNvSpPr/>
          <p:nvPr/>
        </p:nvSpPr>
        <p:spPr>
          <a:xfrm>
            <a:off x="5181600" y="1066800"/>
            <a:ext cx="381000" cy="2438400"/>
          </a:xfrm>
          <a:prstGeom prst="frame">
            <a:avLst>
              <a:gd name="adj1" fmla="val 0"/>
            </a:avLst>
          </a:prstGeom>
          <a:ln w="28575"/>
        </p:spPr>
        <p:style>
          <a:lnRef idx="2">
            <a:schemeClr val="accent2"/>
          </a:lnRef>
          <a:fillRef idx="1">
            <a:schemeClr val="lt1"/>
          </a:fillRef>
          <a:effectRef idx="0">
            <a:schemeClr val="accent2"/>
          </a:effectRef>
          <a:fontRef idx="minor">
            <a:schemeClr val="dk1"/>
          </a:fontRef>
        </p:style>
        <p:txBody>
          <a:bodyPr anchor="ctr"/>
          <a:lstStyle/>
          <a:p>
            <a:pPr algn="ctr">
              <a:defRPr/>
            </a:pPr>
            <a:endParaRPr lang="en-US">
              <a:solidFill>
                <a:schemeClr val="tx1"/>
              </a:solidFill>
            </a:endParaRPr>
          </a:p>
        </p:txBody>
      </p:sp>
      <p:sp>
        <p:nvSpPr>
          <p:cNvPr id="37" name="Slide Number Placeholder 3">
            <a:extLst>
              <a:ext uri="{FF2B5EF4-FFF2-40B4-BE49-F238E27FC236}">
                <a16:creationId xmlns:a16="http://schemas.microsoft.com/office/drawing/2014/main" xmlns="" id="{FFAF9129-ECAA-4489-882D-931B15BF28B9}"/>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24</a:t>
            </a:fld>
            <a:r>
              <a:rPr lang="en-US" altLang="en-US" sz="1200" dirty="0">
                <a:solidFill>
                  <a:schemeClr val="bg1"/>
                </a:solidFill>
              </a:rPr>
              <a:t> 	</a:t>
            </a:r>
          </a:p>
        </p:txBody>
      </p:sp>
    </p:spTree>
    <p:extLst>
      <p:ext uri="{BB962C8B-B14F-4D97-AF65-F5344CB8AC3E}">
        <p14:creationId xmlns:p14="http://schemas.microsoft.com/office/powerpoint/2010/main" val="31621228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nodeType="click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0-#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nodeType="clickEffect">
                                  <p:stCondLst>
                                    <p:cond delay="0"/>
                                  </p:stCondLst>
                                  <p:childTnLst>
                                    <p:set>
                                      <p:cBhvr>
                                        <p:cTn id="20" dur="1" fill="hold">
                                          <p:stCondLst>
                                            <p:cond delay="0"/>
                                          </p:stCondLst>
                                        </p:cTn>
                                        <p:tgtEl>
                                          <p:spTgt spid="76"/>
                                        </p:tgtEl>
                                        <p:attrNameLst>
                                          <p:attrName>style.visibility</p:attrName>
                                        </p:attrNameLst>
                                      </p:cBhvr>
                                      <p:to>
                                        <p:strVal val="visible"/>
                                      </p:to>
                                    </p:set>
                                    <p:anim calcmode="lin" valueType="num">
                                      <p:cBhvr additive="base">
                                        <p:cTn id="21" dur="500" fill="hold"/>
                                        <p:tgtEl>
                                          <p:spTgt spid="76"/>
                                        </p:tgtEl>
                                        <p:attrNameLst>
                                          <p:attrName>ppt_x</p:attrName>
                                        </p:attrNameLst>
                                      </p:cBhvr>
                                      <p:tavLst>
                                        <p:tav tm="0">
                                          <p:val>
                                            <p:strVal val="0-#ppt_w/2"/>
                                          </p:val>
                                        </p:tav>
                                        <p:tav tm="100000">
                                          <p:val>
                                            <p:strVal val="#ppt_x"/>
                                          </p:val>
                                        </p:tav>
                                      </p:tavLst>
                                    </p:anim>
                                    <p:anim calcmode="lin" valueType="num">
                                      <p:cBhvr additive="base">
                                        <p:cTn id="22" dur="500" fill="hold"/>
                                        <p:tgtEl>
                                          <p:spTgt spid="76"/>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500"/>
                            </p:stCondLst>
                            <p:childTnLst>
                              <p:par>
                                <p:cTn id="24" presetID="7" presetClass="entr" presetSubtype="8" fill="hold" nodeType="afterEffect">
                                  <p:stCondLst>
                                    <p:cond delay="0"/>
                                  </p:stCondLst>
                                  <p:childTnLst>
                                    <p:set>
                                      <p:cBhvr>
                                        <p:cTn id="25" dur="1" fill="hold">
                                          <p:stCondLst>
                                            <p:cond delay="0"/>
                                          </p:stCondLst>
                                        </p:cTn>
                                        <p:tgtEl>
                                          <p:spTgt spid="69"/>
                                        </p:tgtEl>
                                        <p:attrNameLst>
                                          <p:attrName>style.visibility</p:attrName>
                                        </p:attrNameLst>
                                      </p:cBhvr>
                                      <p:to>
                                        <p:strVal val="visible"/>
                                      </p:to>
                                    </p:set>
                                    <p:anim calcmode="lin" valueType="num">
                                      <p:cBhvr additive="base">
                                        <p:cTn id="26" dur="500" fill="hold"/>
                                        <p:tgtEl>
                                          <p:spTgt spid="69"/>
                                        </p:tgtEl>
                                        <p:attrNameLst>
                                          <p:attrName>ppt_x</p:attrName>
                                        </p:attrNameLst>
                                      </p:cBhvr>
                                      <p:tavLst>
                                        <p:tav tm="0">
                                          <p:val>
                                            <p:strVal val="0-#ppt_w/2"/>
                                          </p:val>
                                        </p:tav>
                                        <p:tav tm="100000">
                                          <p:val>
                                            <p:strVal val="#ppt_x"/>
                                          </p:val>
                                        </p:tav>
                                      </p:tavLst>
                                    </p:anim>
                                    <p:anim calcmode="lin" valueType="num">
                                      <p:cBhvr additive="base">
                                        <p:cTn id="27" dur="500" fill="hold"/>
                                        <p:tgtEl>
                                          <p:spTgt spid="69"/>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7" presetClass="entr" presetSubtype="8" fill="hold" nodeType="clickEffect">
                                  <p:stCondLst>
                                    <p:cond delay="0"/>
                                  </p:stCondLst>
                                  <p:childTnLst>
                                    <p:set>
                                      <p:cBhvr>
                                        <p:cTn id="31" dur="1" fill="hold">
                                          <p:stCondLst>
                                            <p:cond delay="0"/>
                                          </p:stCondLst>
                                        </p:cTn>
                                        <p:tgtEl>
                                          <p:spTgt spid="81"/>
                                        </p:tgtEl>
                                        <p:attrNameLst>
                                          <p:attrName>style.visibility</p:attrName>
                                        </p:attrNameLst>
                                      </p:cBhvr>
                                      <p:to>
                                        <p:strVal val="visible"/>
                                      </p:to>
                                    </p:set>
                                    <p:anim calcmode="lin" valueType="num">
                                      <p:cBhvr additive="base">
                                        <p:cTn id="32" dur="500" fill="hold"/>
                                        <p:tgtEl>
                                          <p:spTgt spid="81"/>
                                        </p:tgtEl>
                                        <p:attrNameLst>
                                          <p:attrName>ppt_x</p:attrName>
                                        </p:attrNameLst>
                                      </p:cBhvr>
                                      <p:tavLst>
                                        <p:tav tm="0">
                                          <p:val>
                                            <p:strVal val="0-#ppt_w/2"/>
                                          </p:val>
                                        </p:tav>
                                        <p:tav tm="100000">
                                          <p:val>
                                            <p:strVal val="#ppt_x"/>
                                          </p:val>
                                        </p:tav>
                                      </p:tavLst>
                                    </p:anim>
                                    <p:anim calcmode="lin" valueType="num">
                                      <p:cBhvr additive="base">
                                        <p:cTn id="33" dur="500" fill="hold"/>
                                        <p:tgtEl>
                                          <p:spTgt spid="81"/>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500"/>
                            </p:stCondLst>
                            <p:childTnLst>
                              <p:par>
                                <p:cTn id="35" presetID="7" presetClass="entr" presetSubtype="8" fill="hold" nodeType="afterEffect">
                                  <p:stCondLst>
                                    <p:cond delay="0"/>
                                  </p:stCondLst>
                                  <p:childTnLst>
                                    <p:set>
                                      <p:cBhvr>
                                        <p:cTn id="36" dur="1" fill="hold">
                                          <p:stCondLst>
                                            <p:cond delay="0"/>
                                          </p:stCondLst>
                                        </p:cTn>
                                        <p:tgtEl>
                                          <p:spTgt spid="70"/>
                                        </p:tgtEl>
                                        <p:attrNameLst>
                                          <p:attrName>style.visibility</p:attrName>
                                        </p:attrNameLst>
                                      </p:cBhvr>
                                      <p:to>
                                        <p:strVal val="visible"/>
                                      </p:to>
                                    </p:set>
                                    <p:anim calcmode="lin" valueType="num">
                                      <p:cBhvr additive="base">
                                        <p:cTn id="37" dur="1000" fill="hold"/>
                                        <p:tgtEl>
                                          <p:spTgt spid="70"/>
                                        </p:tgtEl>
                                        <p:attrNameLst>
                                          <p:attrName>ppt_x</p:attrName>
                                        </p:attrNameLst>
                                      </p:cBhvr>
                                      <p:tavLst>
                                        <p:tav tm="0">
                                          <p:val>
                                            <p:strVal val="0-#ppt_w/2"/>
                                          </p:val>
                                        </p:tav>
                                        <p:tav tm="100000">
                                          <p:val>
                                            <p:strVal val="#ppt_x"/>
                                          </p:val>
                                        </p:tav>
                                      </p:tavLst>
                                    </p:anim>
                                    <p:anim calcmode="lin" valueType="num">
                                      <p:cBhvr additive="base">
                                        <p:cTn id="38" dur="1000" fill="hold"/>
                                        <p:tgtEl>
                                          <p:spTgt spid="70"/>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82"/>
                                        </p:tgtEl>
                                        <p:attrNameLst>
                                          <p:attrName>style.visibility</p:attrName>
                                        </p:attrNameLst>
                                      </p:cBhvr>
                                      <p:to>
                                        <p:strVal val="visible"/>
                                      </p:to>
                                    </p:set>
                                  </p:childTnLst>
                                </p:cTn>
                              </p:par>
                            </p:childTnLst>
                          </p:cTn>
                        </p:par>
                        <p:par>
                          <p:cTn id="43" fill="hold" nodeType="afterGroup">
                            <p:stCondLst>
                              <p:cond delay="0"/>
                            </p:stCondLst>
                            <p:childTnLst>
                              <p:par>
                                <p:cTn id="44" presetID="7" presetClass="entr" presetSubtype="8" fill="hold" nodeType="afterEffect">
                                  <p:stCondLst>
                                    <p:cond delay="0"/>
                                  </p:stCondLst>
                                  <p:childTnLst>
                                    <p:set>
                                      <p:cBhvr>
                                        <p:cTn id="45" dur="1" fill="hold">
                                          <p:stCondLst>
                                            <p:cond delay="0"/>
                                          </p:stCondLst>
                                        </p:cTn>
                                        <p:tgtEl>
                                          <p:spTgt spid="71"/>
                                        </p:tgtEl>
                                        <p:attrNameLst>
                                          <p:attrName>style.visibility</p:attrName>
                                        </p:attrNameLst>
                                      </p:cBhvr>
                                      <p:to>
                                        <p:strVal val="visible"/>
                                      </p:to>
                                    </p:set>
                                    <p:anim calcmode="lin" valueType="num">
                                      <p:cBhvr additive="base">
                                        <p:cTn id="46" dur="1000" fill="hold"/>
                                        <p:tgtEl>
                                          <p:spTgt spid="71"/>
                                        </p:tgtEl>
                                        <p:attrNameLst>
                                          <p:attrName>ppt_x</p:attrName>
                                        </p:attrNameLst>
                                      </p:cBhvr>
                                      <p:tavLst>
                                        <p:tav tm="0">
                                          <p:val>
                                            <p:strVal val="0-#ppt_w/2"/>
                                          </p:val>
                                        </p:tav>
                                        <p:tav tm="100000">
                                          <p:val>
                                            <p:strVal val="#ppt_x"/>
                                          </p:val>
                                        </p:tav>
                                      </p:tavLst>
                                    </p:anim>
                                    <p:anim calcmode="lin" valueType="num">
                                      <p:cBhvr additive="base">
                                        <p:cTn id="47" dur="1000" fill="hold"/>
                                        <p:tgtEl>
                                          <p:spTgt spid="71"/>
                                        </p:tgtEl>
                                        <p:attrNameLst>
                                          <p:attrName>ppt_y</p:attrName>
                                        </p:attrNameLst>
                                      </p:cBhvr>
                                      <p:tavLst>
                                        <p:tav tm="0">
                                          <p:val>
                                            <p:strVal val="#ppt_y"/>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nodeType="clickEffect">
                                  <p:stCondLst>
                                    <p:cond delay="0"/>
                                  </p:stCondLst>
                                  <p:childTnLst>
                                    <p:set>
                                      <p:cBhvr>
                                        <p:cTn id="51" dur="1" fill="hold">
                                          <p:stCondLst>
                                            <p:cond delay="0"/>
                                          </p:stCondLst>
                                        </p:cTn>
                                        <p:tgtEl>
                                          <p:spTgt spid="79"/>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9" presetClass="entr" presetSubtype="0" fill="hold" nodeType="clickEffect">
                                  <p:stCondLst>
                                    <p:cond delay="0"/>
                                  </p:stCondLst>
                                  <p:childTnLst>
                                    <p:set>
                                      <p:cBhvr>
                                        <p:cTn id="55" dur="1" fill="hold">
                                          <p:stCondLst>
                                            <p:cond delay="0"/>
                                          </p:stCondLst>
                                        </p:cTn>
                                        <p:tgtEl>
                                          <p:spTgt spid="72"/>
                                        </p:tgtEl>
                                        <p:attrNameLst>
                                          <p:attrName>style.visibility</p:attrName>
                                        </p:attrNameLst>
                                      </p:cBhvr>
                                      <p:to>
                                        <p:strVal val="visible"/>
                                      </p:to>
                                    </p:set>
                                    <p:anim calcmode="lin" valueType="num">
                                      <p:cBhvr>
                                        <p:cTn id="56" dur="500" fill="hold"/>
                                        <p:tgtEl>
                                          <p:spTgt spid="72"/>
                                        </p:tgtEl>
                                        <p:attrNameLst>
                                          <p:attrName>ppt_x</p:attrName>
                                        </p:attrNameLst>
                                      </p:cBhvr>
                                      <p:tavLst>
                                        <p:tav tm="0">
                                          <p:val>
                                            <p:strVal val="#ppt_x-.2"/>
                                          </p:val>
                                        </p:tav>
                                        <p:tav tm="100000">
                                          <p:val>
                                            <p:strVal val="#ppt_x"/>
                                          </p:val>
                                        </p:tav>
                                      </p:tavLst>
                                    </p:anim>
                                    <p:anim calcmode="lin" valueType="num">
                                      <p:cBhvr>
                                        <p:cTn id="57" dur="500" fill="hold"/>
                                        <p:tgtEl>
                                          <p:spTgt spid="72"/>
                                        </p:tgtEl>
                                        <p:attrNameLst>
                                          <p:attrName>ppt_y</p:attrName>
                                        </p:attrNameLst>
                                      </p:cBhvr>
                                      <p:tavLst>
                                        <p:tav tm="0">
                                          <p:val>
                                            <p:strVal val="#ppt_y"/>
                                          </p:val>
                                        </p:tav>
                                        <p:tav tm="100000">
                                          <p:val>
                                            <p:strVal val="#ppt_y"/>
                                          </p:val>
                                        </p:tav>
                                      </p:tavLst>
                                    </p:anim>
                                    <p:animEffect transition="in" filter="wipe(right)" prLst="gradientSize: 0.1">
                                      <p:cBhvr>
                                        <p:cTn id="58" dur="500"/>
                                        <p:tgtEl>
                                          <p:spTgt spid="7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78"/>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29" presetClass="entr" presetSubtype="0" fill="hold" nodeType="clickEffect">
                                  <p:stCondLst>
                                    <p:cond delay="0"/>
                                  </p:stCondLst>
                                  <p:childTnLst>
                                    <p:set>
                                      <p:cBhvr>
                                        <p:cTn id="66" dur="1" fill="hold">
                                          <p:stCondLst>
                                            <p:cond delay="0"/>
                                          </p:stCondLst>
                                        </p:cTn>
                                        <p:tgtEl>
                                          <p:spTgt spid="73"/>
                                        </p:tgtEl>
                                        <p:attrNameLst>
                                          <p:attrName>style.visibility</p:attrName>
                                        </p:attrNameLst>
                                      </p:cBhvr>
                                      <p:to>
                                        <p:strVal val="visible"/>
                                      </p:to>
                                    </p:set>
                                    <p:anim calcmode="lin" valueType="num">
                                      <p:cBhvr>
                                        <p:cTn id="67" dur="500" fill="hold"/>
                                        <p:tgtEl>
                                          <p:spTgt spid="73"/>
                                        </p:tgtEl>
                                        <p:attrNameLst>
                                          <p:attrName>ppt_x</p:attrName>
                                        </p:attrNameLst>
                                      </p:cBhvr>
                                      <p:tavLst>
                                        <p:tav tm="0">
                                          <p:val>
                                            <p:strVal val="#ppt_x-.2"/>
                                          </p:val>
                                        </p:tav>
                                        <p:tav tm="100000">
                                          <p:val>
                                            <p:strVal val="#ppt_x"/>
                                          </p:val>
                                        </p:tav>
                                      </p:tavLst>
                                    </p:anim>
                                    <p:anim calcmode="lin" valueType="num">
                                      <p:cBhvr>
                                        <p:cTn id="68" dur="500" fill="hold"/>
                                        <p:tgtEl>
                                          <p:spTgt spid="73"/>
                                        </p:tgtEl>
                                        <p:attrNameLst>
                                          <p:attrName>ppt_y</p:attrName>
                                        </p:attrNameLst>
                                      </p:cBhvr>
                                      <p:tavLst>
                                        <p:tav tm="0">
                                          <p:val>
                                            <p:strVal val="#ppt_y"/>
                                          </p:val>
                                        </p:tav>
                                        <p:tav tm="100000">
                                          <p:val>
                                            <p:strVal val="#ppt_y"/>
                                          </p:val>
                                        </p:tav>
                                      </p:tavLst>
                                    </p:anim>
                                    <p:animEffect transition="in" filter="wipe(right)" prLst="gradientSize: 0.1">
                                      <p:cBhvr>
                                        <p:cTn id="69" dur="500"/>
                                        <p:tgtEl>
                                          <p:spTgt spid="73"/>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1" presetClass="entr" presetSubtype="0" fill="hold" nodeType="clickEffect">
                                  <p:stCondLst>
                                    <p:cond delay="0"/>
                                  </p:stCondLst>
                                  <p:childTnLst>
                                    <p:set>
                                      <p:cBhvr>
                                        <p:cTn id="73" dur="1" fill="hold">
                                          <p:stCondLst>
                                            <p:cond delay="0"/>
                                          </p:stCondLst>
                                        </p:cTn>
                                        <p:tgtEl>
                                          <p:spTgt spid="80"/>
                                        </p:tgtEl>
                                        <p:attrNameLst>
                                          <p:attrName>style.visibility</p:attrName>
                                        </p:attrNameLst>
                                      </p:cBhvr>
                                      <p:to>
                                        <p:strVal val="visible"/>
                                      </p:to>
                                    </p:set>
                                  </p:childTnLst>
                                </p:cTn>
                              </p:par>
                            </p:childTnLst>
                          </p:cTn>
                        </p:par>
                      </p:childTnLst>
                    </p:cTn>
                  </p:par>
                  <p:par>
                    <p:cTn id="74" fill="hold" nodeType="clickPar">
                      <p:stCondLst>
                        <p:cond delay="indefinite"/>
                      </p:stCondLst>
                      <p:childTnLst>
                        <p:par>
                          <p:cTn id="75" fill="hold" nodeType="withGroup">
                            <p:stCondLst>
                              <p:cond delay="0"/>
                            </p:stCondLst>
                            <p:childTnLst>
                              <p:par>
                                <p:cTn id="76" presetID="13" presetClass="entr" presetSubtype="16" fill="hold" nodeType="clickEffect">
                                  <p:stCondLst>
                                    <p:cond delay="0"/>
                                  </p:stCondLst>
                                  <p:childTnLst>
                                    <p:set>
                                      <p:cBhvr>
                                        <p:cTn id="77" dur="1" fill="hold">
                                          <p:stCondLst>
                                            <p:cond delay="0"/>
                                          </p:stCondLst>
                                        </p:cTn>
                                        <p:tgtEl>
                                          <p:spTgt spid="74"/>
                                        </p:tgtEl>
                                        <p:attrNameLst>
                                          <p:attrName>style.visibility</p:attrName>
                                        </p:attrNameLst>
                                      </p:cBhvr>
                                      <p:to>
                                        <p:strVal val="visible"/>
                                      </p:to>
                                    </p:set>
                                    <p:animEffect transition="in" filter="plus(in)">
                                      <p:cBhvr>
                                        <p:cTn id="78" dur="500"/>
                                        <p:tgtEl>
                                          <p:spTgt spid="74"/>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7" presetClass="entr" presetSubtype="4" fill="hold" grpId="0" nodeType="clickEffect">
                                  <p:stCondLst>
                                    <p:cond delay="0"/>
                                  </p:stCondLst>
                                  <p:childTnLst>
                                    <p:set>
                                      <p:cBhvr>
                                        <p:cTn id="82" dur="1" fill="hold">
                                          <p:stCondLst>
                                            <p:cond delay="0"/>
                                          </p:stCondLst>
                                        </p:cTn>
                                        <p:tgtEl>
                                          <p:spTgt spid="83"/>
                                        </p:tgtEl>
                                        <p:attrNameLst>
                                          <p:attrName>style.visibility</p:attrName>
                                        </p:attrNameLst>
                                      </p:cBhvr>
                                      <p:to>
                                        <p:strVal val="visible"/>
                                      </p:to>
                                    </p:set>
                                    <p:anim calcmode="lin" valueType="num">
                                      <p:cBhvr additive="base">
                                        <p:cTn id="83" dur="500" fill="hold"/>
                                        <p:tgtEl>
                                          <p:spTgt spid="83"/>
                                        </p:tgtEl>
                                        <p:attrNameLst>
                                          <p:attrName>ppt_x</p:attrName>
                                        </p:attrNameLst>
                                      </p:cBhvr>
                                      <p:tavLst>
                                        <p:tav tm="0">
                                          <p:val>
                                            <p:strVal val="#ppt_x"/>
                                          </p:val>
                                        </p:tav>
                                        <p:tav tm="100000">
                                          <p:val>
                                            <p:strVal val="#ppt_x"/>
                                          </p:val>
                                        </p:tav>
                                      </p:tavLst>
                                    </p:anim>
                                    <p:anim calcmode="lin" valueType="num">
                                      <p:cBhvr additive="base">
                                        <p:cTn id="84" dur="500" fill="hold"/>
                                        <p:tgtEl>
                                          <p:spTgt spid="83"/>
                                        </p:tgtEl>
                                        <p:attrNameLst>
                                          <p:attrName>ppt_y</p:attrName>
                                        </p:attrNameLst>
                                      </p:cBhvr>
                                      <p:tavLst>
                                        <p:tav tm="0">
                                          <p:val>
                                            <p:strVal val="1+#ppt_h/2"/>
                                          </p:val>
                                        </p:tav>
                                        <p:tav tm="100000">
                                          <p:val>
                                            <p:strVal val="#ppt_y"/>
                                          </p:val>
                                        </p:tav>
                                      </p:tavLst>
                                    </p:anim>
                                  </p:childTnLst>
                                </p:cTn>
                              </p:par>
                              <p:par>
                                <p:cTn id="85" presetID="7" presetClass="entr" presetSubtype="4" fill="hold" grpId="0" nodeType="withEffect">
                                  <p:stCondLst>
                                    <p:cond delay="0"/>
                                  </p:stCondLst>
                                  <p:childTnLst>
                                    <p:set>
                                      <p:cBhvr>
                                        <p:cTn id="86" dur="1" fill="hold">
                                          <p:stCondLst>
                                            <p:cond delay="0"/>
                                          </p:stCondLst>
                                        </p:cTn>
                                        <p:tgtEl>
                                          <p:spTgt spid="85"/>
                                        </p:tgtEl>
                                        <p:attrNameLst>
                                          <p:attrName>style.visibility</p:attrName>
                                        </p:attrNameLst>
                                      </p:cBhvr>
                                      <p:to>
                                        <p:strVal val="visible"/>
                                      </p:to>
                                    </p:set>
                                    <p:anim calcmode="lin" valueType="num">
                                      <p:cBhvr additive="base">
                                        <p:cTn id="87" dur="500" fill="hold"/>
                                        <p:tgtEl>
                                          <p:spTgt spid="85"/>
                                        </p:tgtEl>
                                        <p:attrNameLst>
                                          <p:attrName>ppt_x</p:attrName>
                                        </p:attrNameLst>
                                      </p:cBhvr>
                                      <p:tavLst>
                                        <p:tav tm="0">
                                          <p:val>
                                            <p:strVal val="#ppt_x"/>
                                          </p:val>
                                        </p:tav>
                                        <p:tav tm="100000">
                                          <p:val>
                                            <p:strVal val="#ppt_x"/>
                                          </p:val>
                                        </p:tav>
                                      </p:tavLst>
                                    </p:anim>
                                    <p:anim calcmode="lin" valueType="num">
                                      <p:cBhvr additive="base">
                                        <p:cTn id="88" dur="500" fill="hold"/>
                                        <p:tgtEl>
                                          <p:spTgt spid="85"/>
                                        </p:tgtEl>
                                        <p:attrNameLst>
                                          <p:attrName>ppt_y</p:attrName>
                                        </p:attrNameLst>
                                      </p:cBhvr>
                                      <p:tavLst>
                                        <p:tav tm="0">
                                          <p:val>
                                            <p:strVal val="1+#ppt_h/2"/>
                                          </p:val>
                                        </p:tav>
                                        <p:tav tm="100000">
                                          <p:val>
                                            <p:strVal val="#ppt_y"/>
                                          </p:val>
                                        </p:tav>
                                      </p:tavLst>
                                    </p:anim>
                                  </p:childTnLst>
                                </p:cTn>
                              </p:par>
                              <p:par>
                                <p:cTn id="89" presetID="7" presetClass="entr" presetSubtype="8" fill="hold" grpId="0" nodeType="withEffect">
                                  <p:stCondLst>
                                    <p:cond delay="0"/>
                                  </p:stCondLst>
                                  <p:childTnLst>
                                    <p:set>
                                      <p:cBhvr>
                                        <p:cTn id="90" dur="1" fill="hold">
                                          <p:stCondLst>
                                            <p:cond delay="0"/>
                                          </p:stCondLst>
                                        </p:cTn>
                                        <p:tgtEl>
                                          <p:spTgt spid="84"/>
                                        </p:tgtEl>
                                        <p:attrNameLst>
                                          <p:attrName>style.visibility</p:attrName>
                                        </p:attrNameLst>
                                      </p:cBhvr>
                                      <p:to>
                                        <p:strVal val="visible"/>
                                      </p:to>
                                    </p:set>
                                    <p:anim calcmode="lin" valueType="num">
                                      <p:cBhvr additive="base">
                                        <p:cTn id="91" dur="500" fill="hold"/>
                                        <p:tgtEl>
                                          <p:spTgt spid="84"/>
                                        </p:tgtEl>
                                        <p:attrNameLst>
                                          <p:attrName>ppt_x</p:attrName>
                                        </p:attrNameLst>
                                      </p:cBhvr>
                                      <p:tavLst>
                                        <p:tav tm="0">
                                          <p:val>
                                            <p:strVal val="0-#ppt_w/2"/>
                                          </p:val>
                                        </p:tav>
                                        <p:tav tm="100000">
                                          <p:val>
                                            <p:strVal val="#ppt_x"/>
                                          </p:val>
                                        </p:tav>
                                      </p:tavLst>
                                    </p:anim>
                                    <p:anim calcmode="lin" valueType="num">
                                      <p:cBhvr additive="base">
                                        <p:cTn id="92" dur="500" fill="hold"/>
                                        <p:tgtEl>
                                          <p:spTgt spid="84"/>
                                        </p:tgtEl>
                                        <p:attrNameLst>
                                          <p:attrName>ppt_y</p:attrName>
                                        </p:attrNameLst>
                                      </p:cBhvr>
                                      <p:tavLst>
                                        <p:tav tm="0">
                                          <p:val>
                                            <p:strVal val="#ppt_y"/>
                                          </p:val>
                                        </p:tav>
                                        <p:tav tm="100000">
                                          <p:val>
                                            <p:strVal val="#ppt_y"/>
                                          </p:val>
                                        </p:tav>
                                      </p:tavLst>
                                    </p:anim>
                                  </p:childTnLst>
                                </p:cTn>
                              </p:par>
                              <p:par>
                                <p:cTn id="93" presetID="7" presetClass="entr" presetSubtype="8" fill="hold" grpId="0" nodeType="withEffect">
                                  <p:stCondLst>
                                    <p:cond delay="0"/>
                                  </p:stCondLst>
                                  <p:childTnLst>
                                    <p:set>
                                      <p:cBhvr>
                                        <p:cTn id="94" dur="1" fill="hold">
                                          <p:stCondLst>
                                            <p:cond delay="0"/>
                                          </p:stCondLst>
                                        </p:cTn>
                                        <p:tgtEl>
                                          <p:spTgt spid="95"/>
                                        </p:tgtEl>
                                        <p:attrNameLst>
                                          <p:attrName>style.visibility</p:attrName>
                                        </p:attrNameLst>
                                      </p:cBhvr>
                                      <p:to>
                                        <p:strVal val="visible"/>
                                      </p:to>
                                    </p:set>
                                    <p:anim calcmode="lin" valueType="num">
                                      <p:cBhvr additive="base">
                                        <p:cTn id="95" dur="500" fill="hold"/>
                                        <p:tgtEl>
                                          <p:spTgt spid="95"/>
                                        </p:tgtEl>
                                        <p:attrNameLst>
                                          <p:attrName>ppt_x</p:attrName>
                                        </p:attrNameLst>
                                      </p:cBhvr>
                                      <p:tavLst>
                                        <p:tav tm="0">
                                          <p:val>
                                            <p:strVal val="0-#ppt_w/2"/>
                                          </p:val>
                                        </p:tav>
                                        <p:tav tm="100000">
                                          <p:val>
                                            <p:strVal val="#ppt_x"/>
                                          </p:val>
                                        </p:tav>
                                      </p:tavLst>
                                    </p:anim>
                                    <p:anim calcmode="lin" valueType="num">
                                      <p:cBhvr additive="base">
                                        <p:cTn id="96" dur="500" fill="hold"/>
                                        <p:tgtEl>
                                          <p:spTgt spid="95"/>
                                        </p:tgtEl>
                                        <p:attrNameLst>
                                          <p:attrName>ppt_y</p:attrName>
                                        </p:attrNameLst>
                                      </p:cBhvr>
                                      <p:tavLst>
                                        <p:tav tm="0">
                                          <p:val>
                                            <p:strVal val="#ppt_y"/>
                                          </p:val>
                                        </p:tav>
                                        <p:tav tm="100000">
                                          <p:val>
                                            <p:strVal val="#ppt_y"/>
                                          </p:val>
                                        </p:tav>
                                      </p:tavLst>
                                    </p:anim>
                                  </p:childTnLst>
                                </p:cTn>
                              </p:par>
                              <p:par>
                                <p:cTn id="97" presetID="7" presetClass="entr" presetSubtype="8" fill="hold" grpId="0" nodeType="withEffect">
                                  <p:stCondLst>
                                    <p:cond delay="0"/>
                                  </p:stCondLst>
                                  <p:childTnLst>
                                    <p:set>
                                      <p:cBhvr>
                                        <p:cTn id="98" dur="1" fill="hold">
                                          <p:stCondLst>
                                            <p:cond delay="0"/>
                                          </p:stCondLst>
                                        </p:cTn>
                                        <p:tgtEl>
                                          <p:spTgt spid="86"/>
                                        </p:tgtEl>
                                        <p:attrNameLst>
                                          <p:attrName>style.visibility</p:attrName>
                                        </p:attrNameLst>
                                      </p:cBhvr>
                                      <p:to>
                                        <p:strVal val="visible"/>
                                      </p:to>
                                    </p:set>
                                    <p:anim calcmode="lin" valueType="num">
                                      <p:cBhvr additive="base">
                                        <p:cTn id="99" dur="500" fill="hold"/>
                                        <p:tgtEl>
                                          <p:spTgt spid="86"/>
                                        </p:tgtEl>
                                        <p:attrNameLst>
                                          <p:attrName>ppt_x</p:attrName>
                                        </p:attrNameLst>
                                      </p:cBhvr>
                                      <p:tavLst>
                                        <p:tav tm="0">
                                          <p:val>
                                            <p:strVal val="0-#ppt_w/2"/>
                                          </p:val>
                                        </p:tav>
                                        <p:tav tm="100000">
                                          <p:val>
                                            <p:strVal val="#ppt_x"/>
                                          </p:val>
                                        </p:tav>
                                      </p:tavLst>
                                    </p:anim>
                                    <p:anim calcmode="lin" valueType="num">
                                      <p:cBhvr additive="base">
                                        <p:cTn id="100" dur="500" fill="hold"/>
                                        <p:tgtEl>
                                          <p:spTgt spid="86"/>
                                        </p:tgtEl>
                                        <p:attrNameLst>
                                          <p:attrName>ppt_y</p:attrName>
                                        </p:attrNameLst>
                                      </p:cBhvr>
                                      <p:tavLst>
                                        <p:tav tm="0">
                                          <p:val>
                                            <p:strVal val="#ppt_y"/>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94"/>
                                        </p:tgtEl>
                                        <p:attrNameLst>
                                          <p:attrName>style.visibility</p:attrName>
                                        </p:attrNameLst>
                                      </p:cBhvr>
                                      <p:to>
                                        <p:strVal val="visible"/>
                                      </p:to>
                                    </p:set>
                                    <p:anim calcmode="lin" valueType="num">
                                      <p:cBhvr additive="base">
                                        <p:cTn id="105" dur="500" fill="hold"/>
                                        <p:tgtEl>
                                          <p:spTgt spid="94"/>
                                        </p:tgtEl>
                                        <p:attrNameLst>
                                          <p:attrName>ppt_x</p:attrName>
                                        </p:attrNameLst>
                                      </p:cBhvr>
                                      <p:tavLst>
                                        <p:tav tm="0">
                                          <p:val>
                                            <p:strVal val="#ppt_x"/>
                                          </p:val>
                                        </p:tav>
                                        <p:tav tm="100000">
                                          <p:val>
                                            <p:strVal val="#ppt_x"/>
                                          </p:val>
                                        </p:tav>
                                      </p:tavLst>
                                    </p:anim>
                                    <p:anim calcmode="lin" valueType="num">
                                      <p:cBhvr additive="base">
                                        <p:cTn id="106" dur="500" fill="hold"/>
                                        <p:tgtEl>
                                          <p:spTgt spid="94"/>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88"/>
                                        </p:tgtEl>
                                        <p:attrNameLst>
                                          <p:attrName>style.visibility</p:attrName>
                                        </p:attrNameLst>
                                      </p:cBhvr>
                                      <p:to>
                                        <p:strVal val="visible"/>
                                      </p:to>
                                    </p:set>
                                    <p:anim calcmode="lin" valueType="num">
                                      <p:cBhvr additive="base">
                                        <p:cTn id="109" dur="500" fill="hold"/>
                                        <p:tgtEl>
                                          <p:spTgt spid="88"/>
                                        </p:tgtEl>
                                        <p:attrNameLst>
                                          <p:attrName>ppt_x</p:attrName>
                                        </p:attrNameLst>
                                      </p:cBhvr>
                                      <p:tavLst>
                                        <p:tav tm="0">
                                          <p:val>
                                            <p:strVal val="#ppt_x"/>
                                          </p:val>
                                        </p:tav>
                                        <p:tav tm="100000">
                                          <p:val>
                                            <p:strVal val="#ppt_x"/>
                                          </p:val>
                                        </p:tav>
                                      </p:tavLst>
                                    </p:anim>
                                    <p:anim calcmode="lin" valueType="num">
                                      <p:cBhvr additive="base">
                                        <p:cTn id="110"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4" fill="hold" nodeType="clickEffect">
                                  <p:stCondLst>
                                    <p:cond delay="0"/>
                                  </p:stCondLst>
                                  <p:childTnLst>
                                    <p:set>
                                      <p:cBhvr>
                                        <p:cTn id="114" dur="1" fill="hold">
                                          <p:stCondLst>
                                            <p:cond delay="0"/>
                                          </p:stCondLst>
                                        </p:cTn>
                                        <p:tgtEl>
                                          <p:spTgt spid="87"/>
                                        </p:tgtEl>
                                        <p:attrNameLst>
                                          <p:attrName>style.visibility</p:attrName>
                                        </p:attrNameLst>
                                      </p:cBhvr>
                                      <p:to>
                                        <p:strVal val="visible"/>
                                      </p:to>
                                    </p:set>
                                    <p:anim calcmode="lin" valueType="num">
                                      <p:cBhvr additive="base">
                                        <p:cTn id="115" dur="500" fill="hold"/>
                                        <p:tgtEl>
                                          <p:spTgt spid="87"/>
                                        </p:tgtEl>
                                        <p:attrNameLst>
                                          <p:attrName>ppt_x</p:attrName>
                                        </p:attrNameLst>
                                      </p:cBhvr>
                                      <p:tavLst>
                                        <p:tav tm="0">
                                          <p:val>
                                            <p:strVal val="#ppt_x"/>
                                          </p:val>
                                        </p:tav>
                                        <p:tav tm="100000">
                                          <p:val>
                                            <p:strVal val="#ppt_x"/>
                                          </p:val>
                                        </p:tav>
                                      </p:tavLst>
                                    </p:anim>
                                    <p:anim calcmode="lin" valueType="num">
                                      <p:cBhvr additive="base">
                                        <p:cTn id="116" dur="500" fill="hold"/>
                                        <p:tgtEl>
                                          <p:spTgt spid="87"/>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93"/>
                                        </p:tgtEl>
                                        <p:attrNameLst>
                                          <p:attrName>style.visibility</p:attrName>
                                        </p:attrNameLst>
                                      </p:cBhvr>
                                      <p:to>
                                        <p:strVal val="visible"/>
                                      </p:to>
                                    </p:set>
                                    <p:anim calcmode="lin" valueType="num">
                                      <p:cBhvr additive="base">
                                        <p:cTn id="119" dur="500" fill="hold"/>
                                        <p:tgtEl>
                                          <p:spTgt spid="93"/>
                                        </p:tgtEl>
                                        <p:attrNameLst>
                                          <p:attrName>ppt_x</p:attrName>
                                        </p:attrNameLst>
                                      </p:cBhvr>
                                      <p:tavLst>
                                        <p:tav tm="0">
                                          <p:val>
                                            <p:strVal val="#ppt_x"/>
                                          </p:val>
                                        </p:tav>
                                        <p:tav tm="100000">
                                          <p:val>
                                            <p:strVal val="#ppt_x"/>
                                          </p:val>
                                        </p:tav>
                                      </p:tavLst>
                                    </p:anim>
                                    <p:anim calcmode="lin" valueType="num">
                                      <p:cBhvr additive="base">
                                        <p:cTn id="120" dur="500" fill="hold"/>
                                        <p:tgtEl>
                                          <p:spTgt spid="93"/>
                                        </p:tgtEl>
                                        <p:attrNameLst>
                                          <p:attrName>ppt_y</p:attrName>
                                        </p:attrNameLst>
                                      </p:cBhvr>
                                      <p:tavLst>
                                        <p:tav tm="0">
                                          <p:val>
                                            <p:strVal val="1+#ppt_h/2"/>
                                          </p:val>
                                        </p:tav>
                                        <p:tav tm="100000">
                                          <p:val>
                                            <p:strVal val="#ppt_y"/>
                                          </p:val>
                                        </p:tav>
                                      </p:tavLst>
                                    </p:anim>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 presetClass="entr" presetSubtype="4" fill="hold" grpId="0" nodeType="clickEffect">
                                  <p:stCondLst>
                                    <p:cond delay="0"/>
                                  </p:stCondLst>
                                  <p:childTnLst>
                                    <p:set>
                                      <p:cBhvr>
                                        <p:cTn id="124" dur="1" fill="hold">
                                          <p:stCondLst>
                                            <p:cond delay="0"/>
                                          </p:stCondLst>
                                        </p:cTn>
                                        <p:tgtEl>
                                          <p:spTgt spid="89"/>
                                        </p:tgtEl>
                                        <p:attrNameLst>
                                          <p:attrName>style.visibility</p:attrName>
                                        </p:attrNameLst>
                                      </p:cBhvr>
                                      <p:to>
                                        <p:strVal val="visible"/>
                                      </p:to>
                                    </p:set>
                                    <p:anim calcmode="lin" valueType="num">
                                      <p:cBhvr additive="base">
                                        <p:cTn id="125" dur="500" fill="hold"/>
                                        <p:tgtEl>
                                          <p:spTgt spid="89"/>
                                        </p:tgtEl>
                                        <p:attrNameLst>
                                          <p:attrName>ppt_x</p:attrName>
                                        </p:attrNameLst>
                                      </p:cBhvr>
                                      <p:tavLst>
                                        <p:tav tm="0">
                                          <p:val>
                                            <p:strVal val="#ppt_x"/>
                                          </p:val>
                                        </p:tav>
                                        <p:tav tm="100000">
                                          <p:val>
                                            <p:strVal val="#ppt_x"/>
                                          </p:val>
                                        </p:tav>
                                      </p:tavLst>
                                    </p:anim>
                                    <p:anim calcmode="lin" valueType="num">
                                      <p:cBhvr additive="base">
                                        <p:cTn id="126" dur="500" fill="hold"/>
                                        <p:tgtEl>
                                          <p:spTgt spid="89"/>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90"/>
                                        </p:tgtEl>
                                        <p:attrNameLst>
                                          <p:attrName>style.visibility</p:attrName>
                                        </p:attrNameLst>
                                      </p:cBhvr>
                                      <p:to>
                                        <p:strVal val="visible"/>
                                      </p:to>
                                    </p:set>
                                    <p:anim calcmode="lin" valueType="num">
                                      <p:cBhvr additive="base">
                                        <p:cTn id="129" dur="500" fill="hold"/>
                                        <p:tgtEl>
                                          <p:spTgt spid="90"/>
                                        </p:tgtEl>
                                        <p:attrNameLst>
                                          <p:attrName>ppt_x</p:attrName>
                                        </p:attrNameLst>
                                      </p:cBhvr>
                                      <p:tavLst>
                                        <p:tav tm="0">
                                          <p:val>
                                            <p:strVal val="#ppt_x"/>
                                          </p:val>
                                        </p:tav>
                                        <p:tav tm="100000">
                                          <p:val>
                                            <p:strVal val="#ppt_x"/>
                                          </p:val>
                                        </p:tav>
                                      </p:tavLst>
                                    </p:anim>
                                    <p:anim calcmode="lin" valueType="num">
                                      <p:cBhvr additive="base">
                                        <p:cTn id="130" dur="500" fill="hold"/>
                                        <p:tgtEl>
                                          <p:spTgt spid="90"/>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96"/>
                                        </p:tgtEl>
                                        <p:attrNameLst>
                                          <p:attrName>style.visibility</p:attrName>
                                        </p:attrNameLst>
                                      </p:cBhvr>
                                      <p:to>
                                        <p:strVal val="visible"/>
                                      </p:to>
                                    </p:set>
                                    <p:anim calcmode="lin" valueType="num">
                                      <p:cBhvr additive="base">
                                        <p:cTn id="133" dur="500" fill="hold"/>
                                        <p:tgtEl>
                                          <p:spTgt spid="96"/>
                                        </p:tgtEl>
                                        <p:attrNameLst>
                                          <p:attrName>ppt_x</p:attrName>
                                        </p:attrNameLst>
                                      </p:cBhvr>
                                      <p:tavLst>
                                        <p:tav tm="0">
                                          <p:val>
                                            <p:strVal val="#ppt_x"/>
                                          </p:val>
                                        </p:tav>
                                        <p:tav tm="100000">
                                          <p:val>
                                            <p:strVal val="#ppt_x"/>
                                          </p:val>
                                        </p:tav>
                                      </p:tavLst>
                                    </p:anim>
                                    <p:anim calcmode="lin" valueType="num">
                                      <p:cBhvr additive="base">
                                        <p:cTn id="134" dur="500" fill="hold"/>
                                        <p:tgtEl>
                                          <p:spTgt spid="96"/>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91"/>
                                        </p:tgtEl>
                                        <p:attrNameLst>
                                          <p:attrName>style.visibility</p:attrName>
                                        </p:attrNameLst>
                                      </p:cBhvr>
                                      <p:to>
                                        <p:strVal val="visible"/>
                                      </p:to>
                                    </p:set>
                                    <p:anim calcmode="lin" valueType="num">
                                      <p:cBhvr additive="base">
                                        <p:cTn id="137" dur="500" fill="hold"/>
                                        <p:tgtEl>
                                          <p:spTgt spid="91"/>
                                        </p:tgtEl>
                                        <p:attrNameLst>
                                          <p:attrName>ppt_x</p:attrName>
                                        </p:attrNameLst>
                                      </p:cBhvr>
                                      <p:tavLst>
                                        <p:tav tm="0">
                                          <p:val>
                                            <p:strVal val="#ppt_x"/>
                                          </p:val>
                                        </p:tav>
                                        <p:tav tm="100000">
                                          <p:val>
                                            <p:strVal val="#ppt_x"/>
                                          </p:val>
                                        </p:tav>
                                      </p:tavLst>
                                    </p:anim>
                                    <p:anim calcmode="lin" valueType="num">
                                      <p:cBhvr additive="base">
                                        <p:cTn id="138" dur="500" fill="hold"/>
                                        <p:tgtEl>
                                          <p:spTgt spid="91"/>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97"/>
                                        </p:tgtEl>
                                        <p:attrNameLst>
                                          <p:attrName>style.visibility</p:attrName>
                                        </p:attrNameLst>
                                      </p:cBhvr>
                                      <p:to>
                                        <p:strVal val="visible"/>
                                      </p:to>
                                    </p:set>
                                    <p:anim calcmode="lin" valueType="num">
                                      <p:cBhvr additive="base">
                                        <p:cTn id="141" dur="500" fill="hold"/>
                                        <p:tgtEl>
                                          <p:spTgt spid="97"/>
                                        </p:tgtEl>
                                        <p:attrNameLst>
                                          <p:attrName>ppt_x</p:attrName>
                                        </p:attrNameLst>
                                      </p:cBhvr>
                                      <p:tavLst>
                                        <p:tav tm="0">
                                          <p:val>
                                            <p:strVal val="#ppt_x"/>
                                          </p:val>
                                        </p:tav>
                                        <p:tav tm="100000">
                                          <p:val>
                                            <p:strVal val="#ppt_x"/>
                                          </p:val>
                                        </p:tav>
                                      </p:tavLst>
                                    </p:anim>
                                    <p:anim calcmode="lin" valueType="num">
                                      <p:cBhvr additive="base">
                                        <p:cTn id="142" dur="500" fill="hold"/>
                                        <p:tgtEl>
                                          <p:spTgt spid="97"/>
                                        </p:tgtEl>
                                        <p:attrNameLst>
                                          <p:attrName>ppt_y</p:attrName>
                                        </p:attrNameLst>
                                      </p:cBhvr>
                                      <p:tavLst>
                                        <p:tav tm="0">
                                          <p:val>
                                            <p:strVal val="1+#ppt_h/2"/>
                                          </p:val>
                                        </p:tav>
                                        <p:tav tm="100000">
                                          <p:val>
                                            <p:strVal val="#ppt_y"/>
                                          </p:val>
                                        </p:tav>
                                      </p:tavLst>
                                    </p:anim>
                                  </p:childTnLst>
                                </p:cTn>
                              </p:par>
                              <p:par>
                                <p:cTn id="143" presetID="2" presetClass="entr" presetSubtype="4" fill="hold" grpId="0" nodeType="withEffect">
                                  <p:stCondLst>
                                    <p:cond delay="0"/>
                                  </p:stCondLst>
                                  <p:childTnLst>
                                    <p:set>
                                      <p:cBhvr>
                                        <p:cTn id="144" dur="1" fill="hold">
                                          <p:stCondLst>
                                            <p:cond delay="0"/>
                                          </p:stCondLst>
                                        </p:cTn>
                                        <p:tgtEl>
                                          <p:spTgt spid="92"/>
                                        </p:tgtEl>
                                        <p:attrNameLst>
                                          <p:attrName>style.visibility</p:attrName>
                                        </p:attrNameLst>
                                      </p:cBhvr>
                                      <p:to>
                                        <p:strVal val="visible"/>
                                      </p:to>
                                    </p:set>
                                    <p:anim calcmode="lin" valueType="num">
                                      <p:cBhvr additive="base">
                                        <p:cTn id="145" dur="500" fill="hold"/>
                                        <p:tgtEl>
                                          <p:spTgt spid="92"/>
                                        </p:tgtEl>
                                        <p:attrNameLst>
                                          <p:attrName>ppt_x</p:attrName>
                                        </p:attrNameLst>
                                      </p:cBhvr>
                                      <p:tavLst>
                                        <p:tav tm="0">
                                          <p:val>
                                            <p:strVal val="#ppt_x"/>
                                          </p:val>
                                        </p:tav>
                                        <p:tav tm="100000">
                                          <p:val>
                                            <p:strVal val="#ppt_x"/>
                                          </p:val>
                                        </p:tav>
                                      </p:tavLst>
                                    </p:anim>
                                    <p:anim calcmode="lin" valueType="num">
                                      <p:cBhvr additive="base">
                                        <p:cTn id="146" dur="500" fill="hold"/>
                                        <p:tgtEl>
                                          <p:spTgt spid="92"/>
                                        </p:tgtEl>
                                        <p:attrNameLst>
                                          <p:attrName>ppt_y</p:attrName>
                                        </p:attrNameLst>
                                      </p:cBhvr>
                                      <p:tavLst>
                                        <p:tav tm="0">
                                          <p:val>
                                            <p:strVal val="1+#ppt_h/2"/>
                                          </p:val>
                                        </p:tav>
                                        <p:tav tm="100000">
                                          <p:val>
                                            <p:strVal val="#ppt_y"/>
                                          </p:val>
                                        </p:tav>
                                      </p:tavLst>
                                    </p:anim>
                                  </p:childTnLst>
                                </p:cTn>
                              </p:par>
                              <p:par>
                                <p:cTn id="147" presetID="6" presetClass="entr" presetSubtype="16" fill="hold" nodeType="withEffect">
                                  <p:stCondLst>
                                    <p:cond delay="0"/>
                                  </p:stCondLst>
                                  <p:childTnLst>
                                    <p:set>
                                      <p:cBhvr>
                                        <p:cTn id="148" dur="1" fill="hold">
                                          <p:stCondLst>
                                            <p:cond delay="0"/>
                                          </p:stCondLst>
                                        </p:cTn>
                                        <p:tgtEl>
                                          <p:spTgt spid="98"/>
                                        </p:tgtEl>
                                        <p:attrNameLst>
                                          <p:attrName>style.visibility</p:attrName>
                                        </p:attrNameLst>
                                      </p:cBhvr>
                                      <p:to>
                                        <p:strVal val="visible"/>
                                      </p:to>
                                    </p:set>
                                    <p:animEffect transition="in" filter="circle(in)">
                                      <p:cBhvr>
                                        <p:cTn id="149"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P spid="84" grpId="0" animBg="1"/>
      <p:bldP spid="85" grpId="0"/>
      <p:bldP spid="86" grpId="0"/>
      <p:bldP spid="88" grpId="0" animBg="1"/>
      <p:bldP spid="89" grpId="0" animBg="1"/>
      <p:bldP spid="90" grpId="0" animBg="1"/>
      <p:bldP spid="91" grpId="0"/>
      <p:bldP spid="92" grpId="0" animBg="1"/>
      <p:bldP spid="93" grpId="0"/>
      <p:bldP spid="94" grpId="0"/>
      <p:bldP spid="95" grpId="0"/>
      <p:bldP spid="96" grpId="0"/>
      <p:bldP spid="9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228600" y="304800"/>
            <a:ext cx="8229600" cy="609600"/>
          </a:xfrm>
          <a:ln/>
        </p:spPr>
        <p:txBody>
          <a:bodyPr/>
          <a:lstStyle/>
          <a:p>
            <a:pPr defTabSz="912813" eaLnBrk="1" hangingPunct="1"/>
            <a:r>
              <a:rPr lang="en-US" altLang="en-US" sz="2800" b="1" dirty="0">
                <a:solidFill>
                  <a:schemeClr val="accent1">
                    <a:lumMod val="50000"/>
                  </a:schemeClr>
                </a:solidFill>
                <a:latin typeface="Calibri" panose="020F0502020204030204" pitchFamily="34" charset="0"/>
                <a:ea typeface="+mn-ea"/>
                <a:cs typeface="Arial" panose="020B0604020202020204" pitchFamily="34" charset="0"/>
              </a:rPr>
              <a:t>Trend of Market Clearing Price in IEX (₹/</a:t>
            </a:r>
            <a:r>
              <a:rPr lang="en-US" altLang="en-US" sz="2800" b="1" dirty="0" err="1">
                <a:solidFill>
                  <a:schemeClr val="accent1">
                    <a:lumMod val="50000"/>
                  </a:schemeClr>
                </a:solidFill>
                <a:latin typeface="Calibri" panose="020F0502020204030204" pitchFamily="34" charset="0"/>
                <a:ea typeface="+mn-ea"/>
                <a:cs typeface="Arial" panose="020B0604020202020204" pitchFamily="34" charset="0"/>
              </a:rPr>
              <a:t>KwH</a:t>
            </a:r>
            <a:r>
              <a:rPr lang="en-US" altLang="en-US" sz="2800" b="1" dirty="0">
                <a:solidFill>
                  <a:schemeClr val="accent1">
                    <a:lumMod val="50000"/>
                  </a:schemeClr>
                </a:solidFill>
                <a:latin typeface="Calibri" panose="020F0502020204030204" pitchFamily="34" charset="0"/>
                <a:ea typeface="+mn-ea"/>
                <a:cs typeface="Arial" panose="020B0604020202020204" pitchFamily="34" charset="0"/>
              </a:rPr>
              <a:t>)</a:t>
            </a:r>
          </a:p>
        </p:txBody>
      </p:sp>
      <p:sp>
        <p:nvSpPr>
          <p:cNvPr id="6" name="Rectangle 5"/>
          <p:cNvSpPr/>
          <p:nvPr/>
        </p:nvSpPr>
        <p:spPr>
          <a:xfrm>
            <a:off x="2438400" y="6488113"/>
            <a:ext cx="1396536" cy="246221"/>
          </a:xfrm>
          <a:prstGeom prst="rect">
            <a:avLst/>
          </a:prstGeom>
        </p:spPr>
        <p:txBody>
          <a:bodyPr wrap="none">
            <a:spAutoFit/>
          </a:bodyPr>
          <a:lstStyle/>
          <a:p>
            <a:pPr>
              <a:defRPr/>
            </a:pPr>
            <a:r>
              <a:rPr lang="en-US" sz="1000" i="1" dirty="0">
                <a:solidFill>
                  <a:schemeClr val="tx2">
                    <a:lumMod val="60000"/>
                    <a:lumOff val="40000"/>
                  </a:schemeClr>
                </a:solidFill>
                <a:latin typeface="Arial" charset="0"/>
                <a:cs typeface="Arial" charset="0"/>
              </a:rPr>
              <a:t>Source: IEX Website </a:t>
            </a:r>
          </a:p>
        </p:txBody>
      </p:sp>
      <p:sp>
        <p:nvSpPr>
          <p:cNvPr id="7" name="Slide Number Placeholder 3">
            <a:extLst>
              <a:ext uri="{FF2B5EF4-FFF2-40B4-BE49-F238E27FC236}">
                <a16:creationId xmlns:a16="http://schemas.microsoft.com/office/drawing/2014/main" xmlns="" id="{3AA147FE-2831-4534-82B7-A469BD3C8F8B}"/>
              </a:ext>
            </a:extLst>
          </p:cNvPr>
          <p:cNvSpPr>
            <a:spLocks noGrp="1"/>
          </p:cNvSpPr>
          <p:nvPr>
            <p:ph type="sldNum" sz="quarter" idx="10"/>
          </p:nvPr>
        </p:nvSpPr>
        <p:spPr bwMode="auto">
          <a:xfrm>
            <a:off x="8355013" y="6398305"/>
            <a:ext cx="609600" cy="4270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25</a:t>
            </a:fld>
            <a:r>
              <a:rPr lang="en-US" altLang="en-US" sz="1200" dirty="0">
                <a:solidFill>
                  <a:schemeClr val="bg1"/>
                </a:solidFill>
              </a:rPr>
              <a:t> 	</a:t>
            </a:r>
          </a:p>
        </p:txBody>
      </p:sp>
      <p:graphicFrame>
        <p:nvGraphicFramePr>
          <p:cNvPr id="9" name="Chart 8">
            <a:extLst>
              <a:ext uri="{FF2B5EF4-FFF2-40B4-BE49-F238E27FC236}">
                <a16:creationId xmlns:a16="http://schemas.microsoft.com/office/drawing/2014/main" xmlns="" id="{ED0F653E-F6E0-4FFC-8AE5-3768B431CC4A}"/>
              </a:ext>
            </a:extLst>
          </p:cNvPr>
          <p:cNvGraphicFramePr>
            <a:graphicFrameLocks/>
          </p:cNvGraphicFramePr>
          <p:nvPr>
            <p:extLst>
              <p:ext uri="{D42A27DB-BD31-4B8C-83A1-F6EECF244321}">
                <p14:modId xmlns:p14="http://schemas.microsoft.com/office/powerpoint/2010/main" val="2447166945"/>
              </p:ext>
            </p:extLst>
          </p:nvPr>
        </p:nvGraphicFramePr>
        <p:xfrm>
          <a:off x="457200" y="1219200"/>
          <a:ext cx="82296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7972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5" descr="presention 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1524000"/>
            <a:ext cx="7315200" cy="25146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dirty="0"/>
          </a:p>
        </p:txBody>
      </p:sp>
      <p:sp>
        <p:nvSpPr>
          <p:cNvPr id="9" name="TextBox 8"/>
          <p:cNvSpPr txBox="1"/>
          <p:nvPr/>
        </p:nvSpPr>
        <p:spPr>
          <a:xfrm>
            <a:off x="2057400" y="3198167"/>
            <a:ext cx="6553200" cy="461665"/>
          </a:xfrm>
          <a:prstGeom prst="rect">
            <a:avLst/>
          </a:prstGeom>
          <a:solidFill>
            <a:schemeClr val="bg1">
              <a:lumMod val="65000"/>
            </a:schemeClr>
          </a:solidFill>
        </p:spPr>
        <p:txBody>
          <a:bodyPr wrap="square">
            <a:spAutoFit/>
          </a:bodyPr>
          <a:lstStyle/>
          <a:p>
            <a:pPr lvl="0" algn="r"/>
            <a:r>
              <a:rPr lang="en-US" sz="2400" b="1" dirty="0">
                <a:latin typeface="+mj-lt"/>
              </a:rPr>
              <a:t>Power Exchange – ESCerts</a:t>
            </a:r>
            <a:endParaRPr lang="en-US" sz="2400" dirty="0">
              <a:latin typeface="+mj-lt"/>
            </a:endParaRPr>
          </a:p>
        </p:txBody>
      </p:sp>
      <p:pic>
        <p:nvPicPr>
          <p:cNvPr id="164869" name="Picture 10" descr="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676400"/>
            <a:ext cx="3171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46705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78C950-CE7D-4353-95E5-1AF233B738F4}"/>
              </a:ext>
            </a:extLst>
          </p:cNvPr>
          <p:cNvSpPr>
            <a:spLocks noGrp="1"/>
          </p:cNvSpPr>
          <p:nvPr>
            <p:ph type="title"/>
          </p:nvPr>
        </p:nvSpPr>
        <p:spPr>
          <a:xfrm>
            <a:off x="304799" y="228600"/>
            <a:ext cx="8214573" cy="676143"/>
          </a:xfrm>
        </p:spPr>
        <p:txBody>
          <a:bodyPr>
            <a:noAutofit/>
          </a:bodyPr>
          <a:lstStyle/>
          <a:p>
            <a:pPr marL="12700" eaLnBrk="1" hangingPunct="1">
              <a:defRPr/>
            </a:pPr>
            <a:r>
              <a:rPr lang="en-US" sz="2800" b="1" dirty="0">
                <a:solidFill>
                  <a:schemeClr val="accent1">
                    <a:lumMod val="50000"/>
                  </a:schemeClr>
                </a:solidFill>
                <a:latin typeface="Calibri" panose="020F0502020204030204" pitchFamily="34" charset="0"/>
                <a:ea typeface="+mn-ea"/>
              </a:rPr>
              <a:t>Energy Saving Certificates (</a:t>
            </a:r>
            <a:r>
              <a:rPr lang="en-US" sz="2800" b="1" dirty="0" err="1">
                <a:solidFill>
                  <a:schemeClr val="accent1">
                    <a:lumMod val="50000"/>
                  </a:schemeClr>
                </a:solidFill>
                <a:latin typeface="Calibri" panose="020F0502020204030204" pitchFamily="34" charset="0"/>
                <a:ea typeface="+mn-ea"/>
              </a:rPr>
              <a:t>Escerts</a:t>
            </a:r>
            <a:r>
              <a:rPr lang="en-US" sz="2800" b="1" dirty="0">
                <a:solidFill>
                  <a:schemeClr val="accent1">
                    <a:lumMod val="50000"/>
                  </a:schemeClr>
                </a:solidFill>
                <a:latin typeface="Calibri" panose="020F0502020204030204" pitchFamily="34" charset="0"/>
                <a:ea typeface="+mn-ea"/>
              </a:rPr>
              <a:t>)- PAT Scheme </a:t>
            </a:r>
          </a:p>
        </p:txBody>
      </p:sp>
      <p:sp>
        <p:nvSpPr>
          <p:cNvPr id="3" name="Content Placeholder 2">
            <a:extLst>
              <a:ext uri="{FF2B5EF4-FFF2-40B4-BE49-F238E27FC236}">
                <a16:creationId xmlns:a16="http://schemas.microsoft.com/office/drawing/2014/main" xmlns="" id="{70278E48-D2F4-4B3D-918C-87F63526F993}"/>
              </a:ext>
            </a:extLst>
          </p:cNvPr>
          <p:cNvSpPr>
            <a:spLocks noGrp="1"/>
          </p:cNvSpPr>
          <p:nvPr>
            <p:ph idx="1"/>
          </p:nvPr>
        </p:nvSpPr>
        <p:spPr>
          <a:xfrm>
            <a:off x="304800" y="914400"/>
            <a:ext cx="8610600" cy="5334000"/>
          </a:xfrm>
        </p:spPr>
        <p:txBody>
          <a:bodyPr>
            <a:noAutofit/>
          </a:bodyPr>
          <a:lstStyle/>
          <a:p>
            <a:pPr marL="0" indent="0" algn="ctr">
              <a:buFont typeface="Arial" panose="020B0604020202020204" pitchFamily="34" charset="0"/>
              <a:buNone/>
              <a:defRPr/>
            </a:pPr>
            <a:r>
              <a:rPr lang="en-US" b="1" dirty="0">
                <a:latin typeface="+mn-lt"/>
              </a:rPr>
              <a:t>MOVING TOWARDS ENERGY SAVING</a:t>
            </a:r>
          </a:p>
          <a:p>
            <a:pPr algn="just">
              <a:buFont typeface="Wingdings" panose="05000000000000000000" pitchFamily="2" charset="2"/>
              <a:buChar char="Ø"/>
              <a:defRPr/>
            </a:pPr>
            <a:r>
              <a:rPr lang="en-US" dirty="0">
                <a:latin typeface="+mn-lt"/>
              </a:rPr>
              <a:t>National Action Plan on Climate change (NAPCC) introduced National Mission for Enhanced Energy Efficiency (NMEEE)</a:t>
            </a:r>
          </a:p>
          <a:p>
            <a:pPr algn="just">
              <a:buFont typeface="Wingdings" panose="05000000000000000000" pitchFamily="2" charset="2"/>
              <a:buChar char="Ø"/>
              <a:defRPr/>
            </a:pPr>
            <a:endParaRPr lang="en-US" dirty="0">
              <a:latin typeface="+mn-lt"/>
            </a:endParaRPr>
          </a:p>
          <a:p>
            <a:pPr algn="just">
              <a:buFont typeface="Wingdings" panose="05000000000000000000" pitchFamily="2" charset="2"/>
              <a:buChar char="Ø"/>
              <a:defRPr/>
            </a:pPr>
            <a:r>
              <a:rPr lang="en-US" dirty="0">
                <a:latin typeface="+mn-lt"/>
              </a:rPr>
              <a:t>The National Mission for Enhanced Energy Efficiency proposed an Energy Efficiency Action Plan which comprises of </a:t>
            </a:r>
            <a:r>
              <a:rPr lang="en-US" b="1" dirty="0">
                <a:latin typeface="+mn-lt"/>
              </a:rPr>
              <a:t>3 aspects.</a:t>
            </a:r>
          </a:p>
          <a:p>
            <a:pPr algn="just">
              <a:buFont typeface="Wingdings" panose="05000000000000000000" pitchFamily="2" charset="2"/>
              <a:buChar char="q"/>
              <a:defRPr/>
            </a:pPr>
            <a:r>
              <a:rPr lang="en-US" b="1" dirty="0">
                <a:latin typeface="+mn-lt"/>
              </a:rPr>
              <a:t>PERFORM</a:t>
            </a:r>
            <a:r>
              <a:rPr lang="en-US" dirty="0">
                <a:latin typeface="+mn-lt"/>
              </a:rPr>
              <a:t>:</a:t>
            </a:r>
          </a:p>
          <a:p>
            <a:pPr algn="just">
              <a:buFont typeface="Wingdings" panose="05000000000000000000" pitchFamily="2" charset="2"/>
              <a:buChar char="q"/>
              <a:defRPr/>
            </a:pPr>
            <a:r>
              <a:rPr lang="en-US" b="1" dirty="0">
                <a:latin typeface="+mn-lt"/>
              </a:rPr>
              <a:t>ACHIEVE:</a:t>
            </a:r>
          </a:p>
          <a:p>
            <a:pPr algn="just">
              <a:buFont typeface="Wingdings" panose="05000000000000000000" pitchFamily="2" charset="2"/>
              <a:buChar char="q"/>
              <a:defRPr/>
            </a:pPr>
            <a:r>
              <a:rPr lang="en-US" b="1" dirty="0">
                <a:latin typeface="+mn-lt"/>
              </a:rPr>
              <a:t>TRADE:</a:t>
            </a:r>
          </a:p>
          <a:p>
            <a:pPr algn="just">
              <a:buFont typeface="Wingdings" panose="05000000000000000000" pitchFamily="2" charset="2"/>
              <a:buChar char="q"/>
              <a:defRPr/>
            </a:pPr>
            <a:endParaRPr lang="en-US" b="1" dirty="0">
              <a:latin typeface="+mn-lt"/>
            </a:endParaRPr>
          </a:p>
          <a:p>
            <a:pPr algn="just">
              <a:buFont typeface="Wingdings" panose="05000000000000000000" pitchFamily="2" charset="2"/>
              <a:buChar char="Ø"/>
              <a:defRPr/>
            </a:pPr>
            <a:r>
              <a:rPr lang="en-US" dirty="0">
                <a:latin typeface="+mn-lt"/>
              </a:rPr>
              <a:t>PAT is a market based mechanism - Reward for over achiever &amp; Penalty for under performer</a:t>
            </a:r>
          </a:p>
          <a:p>
            <a:pPr algn="just">
              <a:buFont typeface="Wingdings" panose="05000000000000000000" pitchFamily="2" charset="2"/>
              <a:buChar char="Ø"/>
              <a:defRPr/>
            </a:pPr>
            <a:r>
              <a:rPr lang="en-US" b="1" dirty="0">
                <a:latin typeface="+mn-lt"/>
              </a:rPr>
              <a:t>PAT cycle:</a:t>
            </a:r>
          </a:p>
          <a:p>
            <a:pPr algn="just">
              <a:buFont typeface="Wingdings" panose="05000000000000000000" pitchFamily="2" charset="2"/>
              <a:buChar char="ü"/>
              <a:defRPr/>
            </a:pPr>
            <a:r>
              <a:rPr lang="en-US" dirty="0">
                <a:latin typeface="+mn-lt"/>
              </a:rPr>
              <a:t>Setting the Targets</a:t>
            </a:r>
          </a:p>
          <a:p>
            <a:pPr algn="just">
              <a:buFont typeface="Wingdings" panose="05000000000000000000" pitchFamily="2" charset="2"/>
              <a:buChar char="ü"/>
              <a:defRPr/>
            </a:pPr>
            <a:r>
              <a:rPr lang="en-US" dirty="0">
                <a:latin typeface="+mn-lt"/>
              </a:rPr>
              <a:t>Monitoring &amp; Verification </a:t>
            </a:r>
          </a:p>
          <a:p>
            <a:pPr algn="just">
              <a:buFont typeface="Wingdings" panose="05000000000000000000" pitchFamily="2" charset="2"/>
              <a:buChar char="ü"/>
              <a:defRPr/>
            </a:pPr>
            <a:r>
              <a:rPr lang="en-US" dirty="0">
                <a:latin typeface="+mn-lt"/>
              </a:rPr>
              <a:t>Trading of </a:t>
            </a:r>
            <a:r>
              <a:rPr lang="en-US" dirty="0" err="1">
                <a:latin typeface="+mn-lt"/>
              </a:rPr>
              <a:t>ESCerts</a:t>
            </a:r>
            <a:endParaRPr lang="en-US" dirty="0">
              <a:latin typeface="+mn-lt"/>
            </a:endParaRPr>
          </a:p>
        </p:txBody>
      </p:sp>
      <p:sp>
        <p:nvSpPr>
          <p:cNvPr id="90116" name="Text Placeholder 3"/>
          <p:cNvSpPr>
            <a:spLocks noGrp="1"/>
          </p:cNvSpPr>
          <p:nvPr>
            <p:ph type="body" sz="quarter" idx="10"/>
          </p:nvPr>
        </p:nvSpPr>
        <p:spPr/>
        <p:txBody>
          <a:bodyPr/>
          <a:lstStyle/>
          <a:p>
            <a:endParaRPr lang="en-US" altLang="en-US"/>
          </a:p>
        </p:txBody>
      </p:sp>
      <p:sp>
        <p:nvSpPr>
          <p:cNvPr id="6" name="Slide Number Placeholder 3">
            <a:extLst>
              <a:ext uri="{FF2B5EF4-FFF2-40B4-BE49-F238E27FC236}">
                <a16:creationId xmlns:a16="http://schemas.microsoft.com/office/drawing/2014/main" xmlns="" id="{CA73D52A-8837-4832-BB8F-4104BE36777D}"/>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27</a:t>
            </a:fld>
            <a:r>
              <a:rPr lang="en-US" altLang="en-US" sz="1200" dirty="0">
                <a:solidFill>
                  <a:schemeClr val="bg1"/>
                </a:solidFill>
              </a:rPr>
              <a:t> 	</a:t>
            </a:r>
          </a:p>
        </p:txBody>
      </p:sp>
    </p:spTree>
    <p:extLst>
      <p:ext uri="{BB962C8B-B14F-4D97-AF65-F5344CB8AC3E}">
        <p14:creationId xmlns:p14="http://schemas.microsoft.com/office/powerpoint/2010/main" val="2287227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xmlns="" id="{9D0B9D50-938B-43C7-9B4F-ACDE86A7BA13}"/>
              </a:ext>
            </a:extLst>
          </p:cNvPr>
          <p:cNvSpPr txBox="1">
            <a:spLocks noGrp="1"/>
          </p:cNvSpPr>
          <p:nvPr>
            <p:ph type="title"/>
          </p:nvPr>
        </p:nvSpPr>
        <p:spPr>
          <a:xfrm>
            <a:off x="177799" y="341277"/>
            <a:ext cx="8291513" cy="615553"/>
          </a:xfrm>
          <a:solidFill>
            <a:schemeClr val="bg1"/>
          </a:solidFill>
        </p:spPr>
        <p:txBody>
          <a:bodyPr wrap="square" tIns="137160" rtlCol="0">
            <a:spAutoFit/>
          </a:bodyPr>
          <a:lstStyle/>
          <a:p>
            <a:pPr marL="109855" algn="l">
              <a:spcBef>
                <a:spcPts val="1080"/>
              </a:spcBef>
              <a:defRPr/>
            </a:pPr>
            <a:r>
              <a:rPr lang="en-IN" sz="2800" dirty="0">
                <a:solidFill>
                  <a:schemeClr val="accent1">
                    <a:lumMod val="50000"/>
                  </a:schemeClr>
                </a:solidFill>
                <a:latin typeface="Calibri" panose="020F0502020204030204" pitchFamily="34" charset="0"/>
                <a:ea typeface="+mn-ea"/>
                <a:cs typeface="Arial" pitchFamily="34" charset="0"/>
              </a:rPr>
              <a:t>Concept Of Target, Compliance, ESCerts &amp; Penalty</a:t>
            </a:r>
          </a:p>
        </p:txBody>
      </p:sp>
      <p:grpSp>
        <p:nvGrpSpPr>
          <p:cNvPr id="4" name="Group 3"/>
          <p:cNvGrpSpPr/>
          <p:nvPr/>
        </p:nvGrpSpPr>
        <p:grpSpPr>
          <a:xfrm>
            <a:off x="695325" y="1369452"/>
            <a:ext cx="8296275" cy="4149725"/>
            <a:chOff x="695325" y="1524000"/>
            <a:chExt cx="8296275" cy="4149725"/>
          </a:xfrm>
        </p:grpSpPr>
        <p:sp>
          <p:nvSpPr>
            <p:cNvPr id="91139" name="object 3"/>
            <p:cNvSpPr>
              <a:spLocks/>
            </p:cNvSpPr>
            <p:nvPr/>
          </p:nvSpPr>
          <p:spPr bwMode="auto">
            <a:xfrm>
              <a:off x="2305050" y="3387725"/>
              <a:ext cx="838200" cy="2209800"/>
            </a:xfrm>
            <a:custGeom>
              <a:avLst/>
              <a:gdLst>
                <a:gd name="T0" fmla="*/ 0 w 838200"/>
                <a:gd name="T1" fmla="*/ 2209800 h 2209800"/>
                <a:gd name="T2" fmla="*/ 838200 w 838200"/>
                <a:gd name="T3" fmla="*/ 2209800 h 2209800"/>
                <a:gd name="T4" fmla="*/ 838200 w 838200"/>
                <a:gd name="T5" fmla="*/ 0 h 2209800"/>
                <a:gd name="T6" fmla="*/ 0 w 838200"/>
                <a:gd name="T7" fmla="*/ 0 h 2209800"/>
                <a:gd name="T8" fmla="*/ 0 w 838200"/>
                <a:gd name="T9" fmla="*/ 2209800 h 22098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2209800">
                  <a:moveTo>
                    <a:pt x="0" y="2209800"/>
                  </a:moveTo>
                  <a:lnTo>
                    <a:pt x="838200" y="2209800"/>
                  </a:lnTo>
                  <a:lnTo>
                    <a:pt x="838200" y="0"/>
                  </a:lnTo>
                  <a:lnTo>
                    <a:pt x="0" y="0"/>
                  </a:lnTo>
                  <a:lnTo>
                    <a:pt x="0" y="2209800"/>
                  </a:lnTo>
                  <a:close/>
                </a:path>
              </a:pathLst>
            </a:custGeom>
            <a:solidFill>
              <a:srgbClr val="92D05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40" name="object 4"/>
            <p:cNvSpPr>
              <a:spLocks/>
            </p:cNvSpPr>
            <p:nvPr/>
          </p:nvSpPr>
          <p:spPr bwMode="auto">
            <a:xfrm>
              <a:off x="2305050" y="3387725"/>
              <a:ext cx="838200" cy="2209800"/>
            </a:xfrm>
            <a:custGeom>
              <a:avLst/>
              <a:gdLst>
                <a:gd name="T0" fmla="*/ 0 w 838200"/>
                <a:gd name="T1" fmla="*/ 2209800 h 2209800"/>
                <a:gd name="T2" fmla="*/ 838200 w 838200"/>
                <a:gd name="T3" fmla="*/ 2209800 h 2209800"/>
                <a:gd name="T4" fmla="*/ 838200 w 838200"/>
                <a:gd name="T5" fmla="*/ 0 h 2209800"/>
                <a:gd name="T6" fmla="*/ 0 w 838200"/>
                <a:gd name="T7" fmla="*/ 0 h 2209800"/>
                <a:gd name="T8" fmla="*/ 0 w 838200"/>
                <a:gd name="T9" fmla="*/ 2209800 h 22098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2209800">
                  <a:moveTo>
                    <a:pt x="0" y="2209800"/>
                  </a:moveTo>
                  <a:lnTo>
                    <a:pt x="838200" y="2209800"/>
                  </a:lnTo>
                  <a:lnTo>
                    <a:pt x="838200" y="0"/>
                  </a:lnTo>
                  <a:lnTo>
                    <a:pt x="0" y="0"/>
                  </a:lnTo>
                  <a:lnTo>
                    <a:pt x="0" y="2209800"/>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41" name="object 5"/>
            <p:cNvSpPr>
              <a:spLocks/>
            </p:cNvSpPr>
            <p:nvPr/>
          </p:nvSpPr>
          <p:spPr bwMode="auto">
            <a:xfrm>
              <a:off x="695325" y="2078038"/>
              <a:ext cx="1008063" cy="3529012"/>
            </a:xfrm>
            <a:custGeom>
              <a:avLst/>
              <a:gdLst>
                <a:gd name="T0" fmla="*/ 0 w 1008380"/>
                <a:gd name="T1" fmla="*/ 3539553 h 3528695"/>
                <a:gd name="T2" fmla="*/ 997026 w 1008380"/>
                <a:gd name="T3" fmla="*/ 3539553 h 3528695"/>
                <a:gd name="T4" fmla="*/ 997026 w 1008380"/>
                <a:gd name="T5" fmla="*/ 0 h 3528695"/>
                <a:gd name="T6" fmla="*/ 0 w 1008380"/>
                <a:gd name="T7" fmla="*/ 0 h 3528695"/>
                <a:gd name="T8" fmla="*/ 0 w 1008380"/>
                <a:gd name="T9" fmla="*/ 3539553 h 352869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8380" h="3528695">
                  <a:moveTo>
                    <a:pt x="0" y="3528441"/>
                  </a:moveTo>
                  <a:lnTo>
                    <a:pt x="1008062" y="3528441"/>
                  </a:lnTo>
                  <a:lnTo>
                    <a:pt x="1008062" y="0"/>
                  </a:lnTo>
                  <a:lnTo>
                    <a:pt x="0" y="0"/>
                  </a:lnTo>
                  <a:lnTo>
                    <a:pt x="0" y="3528441"/>
                  </a:lnTo>
                  <a:close/>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42" name="object 6"/>
            <p:cNvSpPr>
              <a:spLocks/>
            </p:cNvSpPr>
            <p:nvPr/>
          </p:nvSpPr>
          <p:spPr bwMode="auto">
            <a:xfrm>
              <a:off x="695325" y="2078038"/>
              <a:ext cx="1008063" cy="3529012"/>
            </a:xfrm>
            <a:custGeom>
              <a:avLst/>
              <a:gdLst>
                <a:gd name="T0" fmla="*/ 0 w 1008380"/>
                <a:gd name="T1" fmla="*/ 3539553 h 3528695"/>
                <a:gd name="T2" fmla="*/ 997026 w 1008380"/>
                <a:gd name="T3" fmla="*/ 3539553 h 3528695"/>
                <a:gd name="T4" fmla="*/ 997026 w 1008380"/>
                <a:gd name="T5" fmla="*/ 0 h 3528695"/>
                <a:gd name="T6" fmla="*/ 0 w 1008380"/>
                <a:gd name="T7" fmla="*/ 0 h 3528695"/>
                <a:gd name="T8" fmla="*/ 0 w 1008380"/>
                <a:gd name="T9" fmla="*/ 3539553 h 352869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8380" h="3528695">
                  <a:moveTo>
                    <a:pt x="0" y="3528441"/>
                  </a:moveTo>
                  <a:lnTo>
                    <a:pt x="1008062" y="3528441"/>
                  </a:lnTo>
                  <a:lnTo>
                    <a:pt x="1008062" y="0"/>
                  </a:lnTo>
                  <a:lnTo>
                    <a:pt x="0" y="0"/>
                  </a:lnTo>
                  <a:lnTo>
                    <a:pt x="0" y="3528441"/>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43" name="object 7"/>
            <p:cNvSpPr>
              <a:spLocks/>
            </p:cNvSpPr>
            <p:nvPr/>
          </p:nvSpPr>
          <p:spPr bwMode="auto">
            <a:xfrm>
              <a:off x="4222750" y="3702050"/>
              <a:ext cx="838200" cy="1905000"/>
            </a:xfrm>
            <a:custGeom>
              <a:avLst/>
              <a:gdLst>
                <a:gd name="T0" fmla="*/ 0 w 838200"/>
                <a:gd name="T1" fmla="*/ 1905000 h 1905000"/>
                <a:gd name="T2" fmla="*/ 838200 w 838200"/>
                <a:gd name="T3" fmla="*/ 1905000 h 1905000"/>
                <a:gd name="T4" fmla="*/ 838200 w 838200"/>
                <a:gd name="T5" fmla="*/ 0 h 1905000"/>
                <a:gd name="T6" fmla="*/ 0 w 838200"/>
                <a:gd name="T7" fmla="*/ 0 h 1905000"/>
                <a:gd name="T8" fmla="*/ 0 w 838200"/>
                <a:gd name="T9" fmla="*/ 1905000 h 1905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1905000">
                  <a:moveTo>
                    <a:pt x="0" y="1905000"/>
                  </a:moveTo>
                  <a:lnTo>
                    <a:pt x="838200" y="1905000"/>
                  </a:lnTo>
                  <a:lnTo>
                    <a:pt x="838200" y="0"/>
                  </a:lnTo>
                  <a:lnTo>
                    <a:pt x="0" y="0"/>
                  </a:lnTo>
                  <a:lnTo>
                    <a:pt x="0" y="190500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44" name="object 8"/>
            <p:cNvSpPr>
              <a:spLocks/>
            </p:cNvSpPr>
            <p:nvPr/>
          </p:nvSpPr>
          <p:spPr bwMode="auto">
            <a:xfrm>
              <a:off x="4222750" y="3702050"/>
              <a:ext cx="838200" cy="1905000"/>
            </a:xfrm>
            <a:custGeom>
              <a:avLst/>
              <a:gdLst>
                <a:gd name="T0" fmla="*/ 0 w 838200"/>
                <a:gd name="T1" fmla="*/ 1905000 h 1905000"/>
                <a:gd name="T2" fmla="*/ 838200 w 838200"/>
                <a:gd name="T3" fmla="*/ 1905000 h 1905000"/>
                <a:gd name="T4" fmla="*/ 838200 w 838200"/>
                <a:gd name="T5" fmla="*/ 0 h 1905000"/>
                <a:gd name="T6" fmla="*/ 0 w 838200"/>
                <a:gd name="T7" fmla="*/ 0 h 1905000"/>
                <a:gd name="T8" fmla="*/ 0 w 838200"/>
                <a:gd name="T9" fmla="*/ 1905000 h 1905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1905000">
                  <a:moveTo>
                    <a:pt x="0" y="1905000"/>
                  </a:moveTo>
                  <a:lnTo>
                    <a:pt x="838200" y="1905000"/>
                  </a:lnTo>
                  <a:lnTo>
                    <a:pt x="838200" y="0"/>
                  </a:lnTo>
                  <a:lnTo>
                    <a:pt x="0" y="0"/>
                  </a:lnTo>
                  <a:lnTo>
                    <a:pt x="0" y="1905000"/>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45" name="object 9"/>
            <p:cNvSpPr>
              <a:spLocks/>
            </p:cNvSpPr>
            <p:nvPr/>
          </p:nvSpPr>
          <p:spPr bwMode="auto">
            <a:xfrm>
              <a:off x="4222750" y="3386138"/>
              <a:ext cx="838200" cy="304800"/>
            </a:xfrm>
            <a:custGeom>
              <a:avLst/>
              <a:gdLst>
                <a:gd name="T0" fmla="*/ 0 w 838200"/>
                <a:gd name="T1" fmla="*/ 304800 h 304800"/>
                <a:gd name="T2" fmla="*/ 838200 w 838200"/>
                <a:gd name="T3" fmla="*/ 304800 h 304800"/>
                <a:gd name="T4" fmla="*/ 838200 w 838200"/>
                <a:gd name="T5" fmla="*/ 0 h 304800"/>
                <a:gd name="T6" fmla="*/ 0 w 838200"/>
                <a:gd name="T7" fmla="*/ 0 h 304800"/>
                <a:gd name="T8" fmla="*/ 0 w 838200"/>
                <a:gd name="T9" fmla="*/ 304800 h 3048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304800">
                  <a:moveTo>
                    <a:pt x="0" y="304800"/>
                  </a:moveTo>
                  <a:lnTo>
                    <a:pt x="838200" y="304800"/>
                  </a:lnTo>
                  <a:lnTo>
                    <a:pt x="838200" y="0"/>
                  </a:lnTo>
                  <a:lnTo>
                    <a:pt x="0" y="0"/>
                  </a:lnTo>
                  <a:lnTo>
                    <a:pt x="0" y="304800"/>
                  </a:lnTo>
                  <a:close/>
                </a:path>
              </a:pathLst>
            </a:custGeom>
            <a:solidFill>
              <a:srgbClr val="006FC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46" name="object 10"/>
            <p:cNvSpPr>
              <a:spLocks/>
            </p:cNvSpPr>
            <p:nvPr/>
          </p:nvSpPr>
          <p:spPr bwMode="auto">
            <a:xfrm>
              <a:off x="4222750" y="3386138"/>
              <a:ext cx="838200" cy="304800"/>
            </a:xfrm>
            <a:custGeom>
              <a:avLst/>
              <a:gdLst>
                <a:gd name="T0" fmla="*/ 0 w 838200"/>
                <a:gd name="T1" fmla="*/ 304800 h 304800"/>
                <a:gd name="T2" fmla="*/ 838200 w 838200"/>
                <a:gd name="T3" fmla="*/ 304800 h 304800"/>
                <a:gd name="T4" fmla="*/ 838200 w 838200"/>
                <a:gd name="T5" fmla="*/ 0 h 304800"/>
                <a:gd name="T6" fmla="*/ 0 w 838200"/>
                <a:gd name="T7" fmla="*/ 0 h 304800"/>
                <a:gd name="T8" fmla="*/ 0 w 838200"/>
                <a:gd name="T9" fmla="*/ 304800 h 3048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304800">
                  <a:moveTo>
                    <a:pt x="0" y="304800"/>
                  </a:moveTo>
                  <a:lnTo>
                    <a:pt x="838200" y="304800"/>
                  </a:lnTo>
                  <a:lnTo>
                    <a:pt x="838200" y="0"/>
                  </a:lnTo>
                  <a:lnTo>
                    <a:pt x="0" y="0"/>
                  </a:lnTo>
                  <a:lnTo>
                    <a:pt x="0" y="304800"/>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47" name="object 11"/>
            <p:cNvSpPr>
              <a:spLocks/>
            </p:cNvSpPr>
            <p:nvPr/>
          </p:nvSpPr>
          <p:spPr bwMode="auto">
            <a:xfrm>
              <a:off x="7246938" y="3386138"/>
              <a:ext cx="762000" cy="2287587"/>
            </a:xfrm>
            <a:custGeom>
              <a:avLst/>
              <a:gdLst>
                <a:gd name="T0" fmla="*/ 0 w 762000"/>
                <a:gd name="T1" fmla="*/ 2319602 h 2286635"/>
                <a:gd name="T2" fmla="*/ 762000 w 762000"/>
                <a:gd name="T3" fmla="*/ 2319602 h 2286635"/>
                <a:gd name="T4" fmla="*/ 762000 w 762000"/>
                <a:gd name="T5" fmla="*/ 0 h 2286635"/>
                <a:gd name="T6" fmla="*/ 0 w 762000"/>
                <a:gd name="T7" fmla="*/ 0 h 2286635"/>
                <a:gd name="T8" fmla="*/ 0 w 762000"/>
                <a:gd name="T9" fmla="*/ 2319602 h 22866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2000" h="2286635">
                  <a:moveTo>
                    <a:pt x="0" y="2286050"/>
                  </a:moveTo>
                  <a:lnTo>
                    <a:pt x="762000" y="2286050"/>
                  </a:lnTo>
                  <a:lnTo>
                    <a:pt x="762000" y="0"/>
                  </a:lnTo>
                  <a:lnTo>
                    <a:pt x="0" y="0"/>
                  </a:lnTo>
                  <a:lnTo>
                    <a:pt x="0" y="2286050"/>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48" name="object 12"/>
            <p:cNvSpPr>
              <a:spLocks/>
            </p:cNvSpPr>
            <p:nvPr/>
          </p:nvSpPr>
          <p:spPr bwMode="auto">
            <a:xfrm>
              <a:off x="7246938" y="2854325"/>
              <a:ext cx="762000" cy="2819400"/>
            </a:xfrm>
            <a:custGeom>
              <a:avLst/>
              <a:gdLst>
                <a:gd name="T0" fmla="*/ 0 w 762000"/>
                <a:gd name="T1" fmla="*/ 2819399 h 2819400"/>
                <a:gd name="T2" fmla="*/ 762000 w 762000"/>
                <a:gd name="T3" fmla="*/ 2819399 h 2819400"/>
                <a:gd name="T4" fmla="*/ 762000 w 762000"/>
                <a:gd name="T5" fmla="*/ 0 h 2819400"/>
                <a:gd name="T6" fmla="*/ 0 w 762000"/>
                <a:gd name="T7" fmla="*/ 0 h 2819400"/>
                <a:gd name="T8" fmla="*/ 0 w 762000"/>
                <a:gd name="T9" fmla="*/ 2819399 h 28194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2000" h="2819400">
                  <a:moveTo>
                    <a:pt x="0" y="2819399"/>
                  </a:moveTo>
                  <a:lnTo>
                    <a:pt x="762000" y="2819399"/>
                  </a:lnTo>
                  <a:lnTo>
                    <a:pt x="762000" y="0"/>
                  </a:lnTo>
                  <a:lnTo>
                    <a:pt x="0" y="0"/>
                  </a:lnTo>
                  <a:lnTo>
                    <a:pt x="0" y="2819399"/>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49" name="object 13"/>
            <p:cNvSpPr>
              <a:spLocks/>
            </p:cNvSpPr>
            <p:nvPr/>
          </p:nvSpPr>
          <p:spPr bwMode="auto">
            <a:xfrm>
              <a:off x="7250113" y="3005138"/>
              <a:ext cx="762000" cy="381000"/>
            </a:xfrm>
            <a:custGeom>
              <a:avLst/>
              <a:gdLst>
                <a:gd name="T0" fmla="*/ 0 w 762000"/>
                <a:gd name="T1" fmla="*/ 381000 h 381000"/>
                <a:gd name="T2" fmla="*/ 762000 w 762000"/>
                <a:gd name="T3" fmla="*/ 381000 h 381000"/>
                <a:gd name="T4" fmla="*/ 762000 w 762000"/>
                <a:gd name="T5" fmla="*/ 0 h 381000"/>
                <a:gd name="T6" fmla="*/ 0 w 762000"/>
                <a:gd name="T7" fmla="*/ 0 h 381000"/>
                <a:gd name="T8" fmla="*/ 0 w 762000"/>
                <a:gd name="T9" fmla="*/ 381000 h 381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2000" h="381000">
                  <a:moveTo>
                    <a:pt x="0" y="381000"/>
                  </a:moveTo>
                  <a:lnTo>
                    <a:pt x="762000" y="381000"/>
                  </a:lnTo>
                  <a:lnTo>
                    <a:pt x="762000" y="0"/>
                  </a:lnTo>
                  <a:lnTo>
                    <a:pt x="0" y="0"/>
                  </a:lnTo>
                  <a:lnTo>
                    <a:pt x="0" y="381000"/>
                  </a:lnTo>
                  <a:close/>
                </a:path>
              </a:pathLst>
            </a:custGeom>
            <a:solidFill>
              <a:srgbClr val="4F81B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50" name="object 14"/>
            <p:cNvSpPr>
              <a:spLocks/>
            </p:cNvSpPr>
            <p:nvPr/>
          </p:nvSpPr>
          <p:spPr bwMode="auto">
            <a:xfrm>
              <a:off x="7250113" y="2852738"/>
              <a:ext cx="762000" cy="533400"/>
            </a:xfrm>
            <a:custGeom>
              <a:avLst/>
              <a:gdLst>
                <a:gd name="T0" fmla="*/ 0 w 762000"/>
                <a:gd name="T1" fmla="*/ 533400 h 533400"/>
                <a:gd name="T2" fmla="*/ 762000 w 762000"/>
                <a:gd name="T3" fmla="*/ 533400 h 533400"/>
                <a:gd name="T4" fmla="*/ 762000 w 762000"/>
                <a:gd name="T5" fmla="*/ 0 h 533400"/>
                <a:gd name="T6" fmla="*/ 0 w 762000"/>
                <a:gd name="T7" fmla="*/ 0 h 533400"/>
                <a:gd name="T8" fmla="*/ 0 w 762000"/>
                <a:gd name="T9" fmla="*/ 533400 h 5334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2000" h="533400">
                  <a:moveTo>
                    <a:pt x="0" y="533400"/>
                  </a:moveTo>
                  <a:lnTo>
                    <a:pt x="762000" y="533400"/>
                  </a:lnTo>
                  <a:lnTo>
                    <a:pt x="762000" y="0"/>
                  </a:lnTo>
                  <a:lnTo>
                    <a:pt x="0" y="0"/>
                  </a:lnTo>
                  <a:lnTo>
                    <a:pt x="0" y="533400"/>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51" name="object 15"/>
            <p:cNvSpPr>
              <a:spLocks/>
            </p:cNvSpPr>
            <p:nvPr/>
          </p:nvSpPr>
          <p:spPr bwMode="auto">
            <a:xfrm>
              <a:off x="7250113" y="2852738"/>
              <a:ext cx="762000" cy="152400"/>
            </a:xfrm>
            <a:custGeom>
              <a:avLst/>
              <a:gdLst>
                <a:gd name="T0" fmla="*/ 0 w 762000"/>
                <a:gd name="T1" fmla="*/ 152400 h 152400"/>
                <a:gd name="T2" fmla="*/ 762000 w 762000"/>
                <a:gd name="T3" fmla="*/ 152400 h 152400"/>
                <a:gd name="T4" fmla="*/ 762000 w 762000"/>
                <a:gd name="T5" fmla="*/ 0 h 152400"/>
                <a:gd name="T6" fmla="*/ 0 w 762000"/>
                <a:gd name="T7" fmla="*/ 0 h 152400"/>
                <a:gd name="T8" fmla="*/ 0 w 762000"/>
                <a:gd name="T9" fmla="*/ 152400 h 1524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2000" h="152400">
                  <a:moveTo>
                    <a:pt x="0" y="152400"/>
                  </a:moveTo>
                  <a:lnTo>
                    <a:pt x="762000" y="152400"/>
                  </a:lnTo>
                  <a:lnTo>
                    <a:pt x="762000" y="0"/>
                  </a:lnTo>
                  <a:lnTo>
                    <a:pt x="0" y="0"/>
                  </a:lnTo>
                  <a:lnTo>
                    <a:pt x="0" y="15240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52" name="object 16"/>
            <p:cNvSpPr>
              <a:spLocks/>
            </p:cNvSpPr>
            <p:nvPr/>
          </p:nvSpPr>
          <p:spPr bwMode="auto">
            <a:xfrm>
              <a:off x="7250113" y="2852738"/>
              <a:ext cx="762000" cy="152400"/>
            </a:xfrm>
            <a:custGeom>
              <a:avLst/>
              <a:gdLst>
                <a:gd name="T0" fmla="*/ 0 w 762000"/>
                <a:gd name="T1" fmla="*/ 152400 h 152400"/>
                <a:gd name="T2" fmla="*/ 762000 w 762000"/>
                <a:gd name="T3" fmla="*/ 152400 h 152400"/>
                <a:gd name="T4" fmla="*/ 762000 w 762000"/>
                <a:gd name="T5" fmla="*/ 0 h 152400"/>
                <a:gd name="T6" fmla="*/ 0 w 762000"/>
                <a:gd name="T7" fmla="*/ 0 h 152400"/>
                <a:gd name="T8" fmla="*/ 0 w 762000"/>
                <a:gd name="T9" fmla="*/ 152400 h 1524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2000" h="152400">
                  <a:moveTo>
                    <a:pt x="0" y="152400"/>
                  </a:moveTo>
                  <a:lnTo>
                    <a:pt x="762000" y="152400"/>
                  </a:lnTo>
                  <a:lnTo>
                    <a:pt x="762000" y="0"/>
                  </a:lnTo>
                  <a:lnTo>
                    <a:pt x="0" y="0"/>
                  </a:lnTo>
                  <a:lnTo>
                    <a:pt x="0" y="152400"/>
                  </a:lnTo>
                  <a:close/>
                </a:path>
              </a:pathLst>
            </a:custGeom>
            <a:noFill/>
            <a:ln w="25400">
              <a:solidFill>
                <a:srgbClr val="385D89"/>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53" name="object 17"/>
            <p:cNvSpPr>
              <a:spLocks/>
            </p:cNvSpPr>
            <p:nvPr/>
          </p:nvSpPr>
          <p:spPr bwMode="auto">
            <a:xfrm>
              <a:off x="1673225" y="3386138"/>
              <a:ext cx="7086600" cy="3175"/>
            </a:xfrm>
            <a:custGeom>
              <a:avLst/>
              <a:gdLst>
                <a:gd name="T0" fmla="*/ 0 w 7086600"/>
                <a:gd name="T1" fmla="*/ 0 h 1904"/>
                <a:gd name="T2" fmla="*/ 7086600 w 7086600"/>
                <a:gd name="T3" fmla="*/ 2147483646 h 1904"/>
                <a:gd name="T4" fmla="*/ 0 60000 65536"/>
                <a:gd name="T5" fmla="*/ 0 60000 65536"/>
              </a:gdLst>
              <a:ahLst/>
              <a:cxnLst>
                <a:cxn ang="T4">
                  <a:pos x="T0" y="T1"/>
                </a:cxn>
                <a:cxn ang="T5">
                  <a:pos x="T2" y="T3"/>
                </a:cxn>
              </a:cxnLst>
              <a:rect l="0" t="0" r="r" b="b"/>
              <a:pathLst>
                <a:path w="7086600" h="1904">
                  <a:moveTo>
                    <a:pt x="0" y="0"/>
                  </a:moveTo>
                  <a:lnTo>
                    <a:pt x="7086600" y="1650"/>
                  </a:lnTo>
                </a:path>
              </a:pathLst>
            </a:custGeom>
            <a:noFill/>
            <a:ln w="12700">
              <a:solidFill>
                <a:srgbClr val="8063A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54" name="object 18"/>
            <p:cNvSpPr>
              <a:spLocks/>
            </p:cNvSpPr>
            <p:nvPr/>
          </p:nvSpPr>
          <p:spPr bwMode="auto">
            <a:xfrm>
              <a:off x="1673225" y="2090738"/>
              <a:ext cx="7086600" cy="3175"/>
            </a:xfrm>
            <a:custGeom>
              <a:avLst/>
              <a:gdLst>
                <a:gd name="T0" fmla="*/ 0 w 7086600"/>
                <a:gd name="T1" fmla="*/ 0 h 1905"/>
                <a:gd name="T2" fmla="*/ 7086600 w 7086600"/>
                <a:gd name="T3" fmla="*/ 2147483646 h 1905"/>
                <a:gd name="T4" fmla="*/ 0 60000 65536"/>
                <a:gd name="T5" fmla="*/ 0 60000 65536"/>
              </a:gdLst>
              <a:ahLst/>
              <a:cxnLst>
                <a:cxn ang="T4">
                  <a:pos x="T0" y="T1"/>
                </a:cxn>
                <a:cxn ang="T5">
                  <a:pos x="T2" y="T3"/>
                </a:cxn>
              </a:cxnLst>
              <a:rect l="0" t="0" r="r" b="b"/>
              <a:pathLst>
                <a:path w="7086600" h="1905">
                  <a:moveTo>
                    <a:pt x="0" y="0"/>
                  </a:moveTo>
                  <a:lnTo>
                    <a:pt x="7086600" y="1650"/>
                  </a:lnTo>
                </a:path>
              </a:pathLst>
            </a:custGeom>
            <a:noFill/>
            <a:ln w="12700">
              <a:solidFill>
                <a:srgbClr val="8063A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IN"/>
            </a:p>
          </p:txBody>
        </p:sp>
        <p:sp>
          <p:nvSpPr>
            <p:cNvPr id="91155" name="object 19"/>
            <p:cNvSpPr>
              <a:spLocks/>
            </p:cNvSpPr>
            <p:nvPr/>
          </p:nvSpPr>
          <p:spPr bwMode="auto">
            <a:xfrm>
              <a:off x="2566988" y="2092325"/>
              <a:ext cx="142875" cy="382588"/>
            </a:xfrm>
            <a:custGeom>
              <a:avLst/>
              <a:gdLst>
                <a:gd name="T0" fmla="*/ 71829 w 142875"/>
                <a:gd name="T1" fmla="*/ 68825 h 381635"/>
                <a:gd name="T2" fmla="*/ 55683 w 142875"/>
                <a:gd name="T3" fmla="*/ 98466 h 381635"/>
                <a:gd name="T4" fmla="*/ 53254 w 142875"/>
                <a:gd name="T5" fmla="*/ 415753 h 381635"/>
                <a:gd name="T6" fmla="*/ 85004 w 142875"/>
                <a:gd name="T7" fmla="*/ 416027 h 381635"/>
                <a:gd name="T8" fmla="*/ 87435 w 142875"/>
                <a:gd name="T9" fmla="*/ 98579 h 381635"/>
                <a:gd name="T10" fmla="*/ 71829 w 142875"/>
                <a:gd name="T11" fmla="*/ 68825 h 381635"/>
                <a:gd name="T12" fmla="*/ 90258 w 142875"/>
                <a:gd name="T13" fmla="*/ 34231 h 381635"/>
                <a:gd name="T14" fmla="*/ 56175 w 142875"/>
                <a:gd name="T15" fmla="*/ 34231 h 381635"/>
                <a:gd name="T16" fmla="*/ 87925 w 142875"/>
                <a:gd name="T17" fmla="*/ 34508 h 381635"/>
                <a:gd name="T18" fmla="*/ 87435 w 142875"/>
                <a:gd name="T19" fmla="*/ 98579 h 381635"/>
                <a:gd name="T20" fmla="*/ 113071 w 142875"/>
                <a:gd name="T21" fmla="*/ 147452 h 381635"/>
                <a:gd name="T22" fmla="*/ 117213 w 142875"/>
                <a:gd name="T23" fmla="*/ 152641 h 381635"/>
                <a:gd name="T24" fmla="*/ 122676 w 142875"/>
                <a:gd name="T25" fmla="*/ 155597 h 381635"/>
                <a:gd name="T26" fmla="*/ 128734 w 142875"/>
                <a:gd name="T27" fmla="*/ 156106 h 381635"/>
                <a:gd name="T28" fmla="*/ 134661 w 142875"/>
                <a:gd name="T29" fmla="*/ 153969 h 381635"/>
                <a:gd name="T30" fmla="*/ 139416 w 142875"/>
                <a:gd name="T31" fmla="*/ 149387 h 381635"/>
                <a:gd name="T32" fmla="*/ 142122 w 142875"/>
                <a:gd name="T33" fmla="*/ 143416 h 381635"/>
                <a:gd name="T34" fmla="*/ 142591 w 142875"/>
                <a:gd name="T35" fmla="*/ 136798 h 381635"/>
                <a:gd name="T36" fmla="*/ 140630 w 142875"/>
                <a:gd name="T37" fmla="*/ 130267 h 381635"/>
                <a:gd name="T38" fmla="*/ 90258 w 142875"/>
                <a:gd name="T39" fmla="*/ 34231 h 381635"/>
                <a:gd name="T40" fmla="*/ 72304 w 142875"/>
                <a:gd name="T41" fmla="*/ 0 h 381635"/>
                <a:gd name="T42" fmla="*/ 2073 w 142875"/>
                <a:gd name="T43" fmla="*/ 129021 h 381635"/>
                <a:gd name="T44" fmla="*/ 0 w 142875"/>
                <a:gd name="T45" fmla="*/ 135491 h 381635"/>
                <a:gd name="T46" fmla="*/ 343 w 142875"/>
                <a:gd name="T47" fmla="*/ 142116 h 381635"/>
                <a:gd name="T48" fmla="*/ 2948 w 142875"/>
                <a:gd name="T49" fmla="*/ 148121 h 381635"/>
                <a:gd name="T50" fmla="*/ 7661 w 142875"/>
                <a:gd name="T51" fmla="*/ 152719 h 381635"/>
                <a:gd name="T52" fmla="*/ 13590 w 142875"/>
                <a:gd name="T53" fmla="*/ 154982 h 381635"/>
                <a:gd name="T54" fmla="*/ 19663 w 142875"/>
                <a:gd name="T55" fmla="*/ 154624 h 381635"/>
                <a:gd name="T56" fmla="*/ 25163 w 142875"/>
                <a:gd name="T57" fmla="*/ 151821 h 381635"/>
                <a:gd name="T58" fmla="*/ 29378 w 142875"/>
                <a:gd name="T59" fmla="*/ 146760 h 381635"/>
                <a:gd name="T60" fmla="*/ 55683 w 142875"/>
                <a:gd name="T61" fmla="*/ 98466 h 381635"/>
                <a:gd name="T62" fmla="*/ 56175 w 142875"/>
                <a:gd name="T63" fmla="*/ 34231 h 381635"/>
                <a:gd name="T64" fmla="*/ 90258 w 142875"/>
                <a:gd name="T65" fmla="*/ 34231 h 381635"/>
                <a:gd name="T66" fmla="*/ 72304 w 142875"/>
                <a:gd name="T67" fmla="*/ 0 h 381635"/>
                <a:gd name="T68" fmla="*/ 87859 w 142875"/>
                <a:gd name="T69" fmla="*/ 43099 h 381635"/>
                <a:gd name="T70" fmla="*/ 58334 w 142875"/>
                <a:gd name="T71" fmla="*/ 43099 h 381635"/>
                <a:gd name="T72" fmla="*/ 85766 w 142875"/>
                <a:gd name="T73" fmla="*/ 43237 h 381635"/>
                <a:gd name="T74" fmla="*/ 71829 w 142875"/>
                <a:gd name="T75" fmla="*/ 68825 h 381635"/>
                <a:gd name="T76" fmla="*/ 87435 w 142875"/>
                <a:gd name="T77" fmla="*/ 98579 h 381635"/>
                <a:gd name="T78" fmla="*/ 87859 w 142875"/>
                <a:gd name="T79" fmla="*/ 43099 h 381635"/>
                <a:gd name="T80" fmla="*/ 56175 w 142875"/>
                <a:gd name="T81" fmla="*/ 34231 h 381635"/>
                <a:gd name="T82" fmla="*/ 55683 w 142875"/>
                <a:gd name="T83" fmla="*/ 98466 h 381635"/>
                <a:gd name="T84" fmla="*/ 71829 w 142875"/>
                <a:gd name="T85" fmla="*/ 68825 h 381635"/>
                <a:gd name="T86" fmla="*/ 58334 w 142875"/>
                <a:gd name="T87" fmla="*/ 43099 h 381635"/>
                <a:gd name="T88" fmla="*/ 87859 w 142875"/>
                <a:gd name="T89" fmla="*/ 43099 h 381635"/>
                <a:gd name="T90" fmla="*/ 87925 w 142875"/>
                <a:gd name="T91" fmla="*/ 34508 h 381635"/>
                <a:gd name="T92" fmla="*/ 56175 w 142875"/>
                <a:gd name="T93" fmla="*/ 34231 h 381635"/>
                <a:gd name="T94" fmla="*/ 58334 w 142875"/>
                <a:gd name="T95" fmla="*/ 43099 h 381635"/>
                <a:gd name="T96" fmla="*/ 71829 w 142875"/>
                <a:gd name="T97" fmla="*/ 68825 h 381635"/>
                <a:gd name="T98" fmla="*/ 85766 w 142875"/>
                <a:gd name="T99" fmla="*/ 43237 h 381635"/>
                <a:gd name="T100" fmla="*/ 58334 w 142875"/>
                <a:gd name="T101" fmla="*/ 43099 h 38163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42875" h="381635">
                  <a:moveTo>
                    <a:pt x="71829" y="63073"/>
                  </a:moveTo>
                  <a:lnTo>
                    <a:pt x="55683" y="90236"/>
                  </a:lnTo>
                  <a:lnTo>
                    <a:pt x="53254" y="381000"/>
                  </a:lnTo>
                  <a:lnTo>
                    <a:pt x="85004" y="381253"/>
                  </a:lnTo>
                  <a:lnTo>
                    <a:pt x="87435" y="90338"/>
                  </a:lnTo>
                  <a:lnTo>
                    <a:pt x="71829" y="63073"/>
                  </a:lnTo>
                  <a:close/>
                </a:path>
                <a:path w="142875" h="381635">
                  <a:moveTo>
                    <a:pt x="90258" y="31368"/>
                  </a:moveTo>
                  <a:lnTo>
                    <a:pt x="56175" y="31368"/>
                  </a:lnTo>
                  <a:lnTo>
                    <a:pt x="87925" y="31623"/>
                  </a:lnTo>
                  <a:lnTo>
                    <a:pt x="87435" y="90338"/>
                  </a:lnTo>
                  <a:lnTo>
                    <a:pt x="113071" y="135127"/>
                  </a:lnTo>
                  <a:lnTo>
                    <a:pt x="117213" y="139882"/>
                  </a:lnTo>
                  <a:lnTo>
                    <a:pt x="122676" y="142589"/>
                  </a:lnTo>
                  <a:lnTo>
                    <a:pt x="128734" y="143057"/>
                  </a:lnTo>
                  <a:lnTo>
                    <a:pt x="134661" y="141097"/>
                  </a:lnTo>
                  <a:lnTo>
                    <a:pt x="139416" y="136900"/>
                  </a:lnTo>
                  <a:lnTo>
                    <a:pt x="142122" y="131429"/>
                  </a:lnTo>
                  <a:lnTo>
                    <a:pt x="142591" y="125362"/>
                  </a:lnTo>
                  <a:lnTo>
                    <a:pt x="140630" y="119379"/>
                  </a:lnTo>
                  <a:lnTo>
                    <a:pt x="90258" y="31368"/>
                  </a:lnTo>
                  <a:close/>
                </a:path>
                <a:path w="142875" h="381635">
                  <a:moveTo>
                    <a:pt x="72304" y="0"/>
                  </a:moveTo>
                  <a:lnTo>
                    <a:pt x="2073" y="118237"/>
                  </a:lnTo>
                  <a:lnTo>
                    <a:pt x="0" y="124166"/>
                  </a:lnTo>
                  <a:lnTo>
                    <a:pt x="343" y="130238"/>
                  </a:lnTo>
                  <a:lnTo>
                    <a:pt x="2948" y="135739"/>
                  </a:lnTo>
                  <a:lnTo>
                    <a:pt x="7661" y="139953"/>
                  </a:lnTo>
                  <a:lnTo>
                    <a:pt x="13590" y="142029"/>
                  </a:lnTo>
                  <a:lnTo>
                    <a:pt x="19663" y="141700"/>
                  </a:lnTo>
                  <a:lnTo>
                    <a:pt x="25163" y="139132"/>
                  </a:lnTo>
                  <a:lnTo>
                    <a:pt x="29378" y="134492"/>
                  </a:lnTo>
                  <a:lnTo>
                    <a:pt x="55683" y="90236"/>
                  </a:lnTo>
                  <a:lnTo>
                    <a:pt x="56175" y="31368"/>
                  </a:lnTo>
                  <a:lnTo>
                    <a:pt x="90258" y="31368"/>
                  </a:lnTo>
                  <a:lnTo>
                    <a:pt x="72304" y="0"/>
                  </a:lnTo>
                  <a:close/>
                </a:path>
                <a:path w="142875" h="381635">
                  <a:moveTo>
                    <a:pt x="87859" y="39497"/>
                  </a:moveTo>
                  <a:lnTo>
                    <a:pt x="58334" y="39497"/>
                  </a:lnTo>
                  <a:lnTo>
                    <a:pt x="85766" y="39624"/>
                  </a:lnTo>
                  <a:lnTo>
                    <a:pt x="71829" y="63073"/>
                  </a:lnTo>
                  <a:lnTo>
                    <a:pt x="87435" y="90338"/>
                  </a:lnTo>
                  <a:lnTo>
                    <a:pt x="87859" y="39497"/>
                  </a:lnTo>
                  <a:close/>
                </a:path>
                <a:path w="142875" h="381635">
                  <a:moveTo>
                    <a:pt x="56175" y="31368"/>
                  </a:moveTo>
                  <a:lnTo>
                    <a:pt x="55683" y="90236"/>
                  </a:lnTo>
                  <a:lnTo>
                    <a:pt x="71829" y="63073"/>
                  </a:lnTo>
                  <a:lnTo>
                    <a:pt x="58334" y="39497"/>
                  </a:lnTo>
                  <a:lnTo>
                    <a:pt x="87859" y="39497"/>
                  </a:lnTo>
                  <a:lnTo>
                    <a:pt x="87925" y="31623"/>
                  </a:lnTo>
                  <a:lnTo>
                    <a:pt x="56175" y="31368"/>
                  </a:lnTo>
                  <a:close/>
                </a:path>
                <a:path w="142875" h="381635">
                  <a:moveTo>
                    <a:pt x="58334" y="39497"/>
                  </a:moveTo>
                  <a:lnTo>
                    <a:pt x="71829" y="63073"/>
                  </a:lnTo>
                  <a:lnTo>
                    <a:pt x="85766" y="39624"/>
                  </a:lnTo>
                  <a:lnTo>
                    <a:pt x="58334" y="39497"/>
                  </a:lnTo>
                  <a:close/>
                </a:path>
              </a:pathLst>
            </a:custGeom>
            <a:solidFill>
              <a:srgbClr val="FF0000">
                <a:alpha val="63136"/>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56" name="object 20"/>
            <p:cNvSpPr>
              <a:spLocks/>
            </p:cNvSpPr>
            <p:nvPr/>
          </p:nvSpPr>
          <p:spPr bwMode="auto">
            <a:xfrm>
              <a:off x="2565400" y="3006725"/>
              <a:ext cx="142875" cy="382588"/>
            </a:xfrm>
            <a:custGeom>
              <a:avLst/>
              <a:gdLst>
                <a:gd name="T0" fmla="*/ 13858 w 142875"/>
                <a:gd name="T1" fmla="*/ 259920 h 381635"/>
                <a:gd name="T2" fmla="*/ 7875 w 142875"/>
                <a:gd name="T3" fmla="*/ 262061 h 381635"/>
                <a:gd name="T4" fmla="*/ 3123 w 142875"/>
                <a:gd name="T5" fmla="*/ 266641 h 381635"/>
                <a:gd name="T6" fmla="*/ 430 w 142875"/>
                <a:gd name="T7" fmla="*/ 272610 h 381635"/>
                <a:gd name="T8" fmla="*/ 0 w 142875"/>
                <a:gd name="T9" fmla="*/ 279232 h 381635"/>
                <a:gd name="T10" fmla="*/ 2033 w 142875"/>
                <a:gd name="T11" fmla="*/ 285758 h 381635"/>
                <a:gd name="T12" fmla="*/ 70232 w 142875"/>
                <a:gd name="T13" fmla="*/ 416027 h 381635"/>
                <a:gd name="T14" fmla="*/ 88941 w 142875"/>
                <a:gd name="T15" fmla="*/ 381659 h 381635"/>
                <a:gd name="T16" fmla="*/ 86361 w 142875"/>
                <a:gd name="T17" fmla="*/ 381659 h 381635"/>
                <a:gd name="T18" fmla="*/ 54611 w 142875"/>
                <a:gd name="T19" fmla="*/ 381384 h 381635"/>
                <a:gd name="T20" fmla="*/ 55103 w 142875"/>
                <a:gd name="T21" fmla="*/ 317209 h 381635"/>
                <a:gd name="T22" fmla="*/ 29592 w 142875"/>
                <a:gd name="T23" fmla="*/ 268574 h 381635"/>
                <a:gd name="T24" fmla="*/ 25396 w 142875"/>
                <a:gd name="T25" fmla="*/ 263387 h 381635"/>
                <a:gd name="T26" fmla="*/ 19925 w 142875"/>
                <a:gd name="T27" fmla="*/ 260431 h 381635"/>
                <a:gd name="T28" fmla="*/ 13858 w 142875"/>
                <a:gd name="T29" fmla="*/ 259920 h 381635"/>
                <a:gd name="T30" fmla="*/ 55103 w 142875"/>
                <a:gd name="T31" fmla="*/ 317209 h 381635"/>
                <a:gd name="T32" fmla="*/ 54611 w 142875"/>
                <a:gd name="T33" fmla="*/ 381384 h 381635"/>
                <a:gd name="T34" fmla="*/ 86361 w 142875"/>
                <a:gd name="T35" fmla="*/ 381659 h 381635"/>
                <a:gd name="T36" fmla="*/ 86428 w 142875"/>
                <a:gd name="T37" fmla="*/ 372930 h 381635"/>
                <a:gd name="T38" fmla="*/ 56897 w 142875"/>
                <a:gd name="T39" fmla="*/ 372790 h 381635"/>
                <a:gd name="T40" fmla="*/ 70835 w 142875"/>
                <a:gd name="T41" fmla="*/ 347208 h 381635"/>
                <a:gd name="T42" fmla="*/ 55103 w 142875"/>
                <a:gd name="T43" fmla="*/ 317209 h 381635"/>
                <a:gd name="T44" fmla="*/ 129073 w 142875"/>
                <a:gd name="T45" fmla="*/ 260985 h 381635"/>
                <a:gd name="T46" fmla="*/ 86851 w 142875"/>
                <a:gd name="T47" fmla="*/ 317800 h 381635"/>
                <a:gd name="T48" fmla="*/ 86361 w 142875"/>
                <a:gd name="T49" fmla="*/ 381659 h 381635"/>
                <a:gd name="T50" fmla="*/ 88941 w 142875"/>
                <a:gd name="T51" fmla="*/ 381659 h 381635"/>
                <a:gd name="T52" fmla="*/ 140463 w 142875"/>
                <a:gd name="T53" fmla="*/ 287006 h 381635"/>
                <a:gd name="T54" fmla="*/ 142593 w 142875"/>
                <a:gd name="T55" fmla="*/ 280536 h 381635"/>
                <a:gd name="T56" fmla="*/ 142257 w 142875"/>
                <a:gd name="T57" fmla="*/ 273910 h 381635"/>
                <a:gd name="T58" fmla="*/ 139660 w 142875"/>
                <a:gd name="T59" fmla="*/ 267907 h 381635"/>
                <a:gd name="T60" fmla="*/ 135002 w 142875"/>
                <a:gd name="T61" fmla="*/ 263311 h 381635"/>
                <a:gd name="T62" fmla="*/ 129073 w 142875"/>
                <a:gd name="T63" fmla="*/ 260985 h 381635"/>
                <a:gd name="T64" fmla="*/ 70835 w 142875"/>
                <a:gd name="T65" fmla="*/ 347208 h 381635"/>
                <a:gd name="T66" fmla="*/ 56897 w 142875"/>
                <a:gd name="T67" fmla="*/ 372790 h 381635"/>
                <a:gd name="T68" fmla="*/ 84329 w 142875"/>
                <a:gd name="T69" fmla="*/ 372930 h 381635"/>
                <a:gd name="T70" fmla="*/ 70835 w 142875"/>
                <a:gd name="T71" fmla="*/ 347208 h 381635"/>
                <a:gd name="T72" fmla="*/ 86851 w 142875"/>
                <a:gd name="T73" fmla="*/ 317800 h 381635"/>
                <a:gd name="T74" fmla="*/ 70835 w 142875"/>
                <a:gd name="T75" fmla="*/ 347208 h 381635"/>
                <a:gd name="T76" fmla="*/ 84329 w 142875"/>
                <a:gd name="T77" fmla="*/ 372930 h 381635"/>
                <a:gd name="T78" fmla="*/ 86428 w 142875"/>
                <a:gd name="T79" fmla="*/ 372930 h 381635"/>
                <a:gd name="T80" fmla="*/ 86851 w 142875"/>
                <a:gd name="T81" fmla="*/ 317800 h 381635"/>
                <a:gd name="T82" fmla="*/ 57532 w 142875"/>
                <a:gd name="T83" fmla="*/ 0 h 381635"/>
                <a:gd name="T84" fmla="*/ 55103 w 142875"/>
                <a:gd name="T85" fmla="*/ 317209 h 381635"/>
                <a:gd name="T86" fmla="*/ 70835 w 142875"/>
                <a:gd name="T87" fmla="*/ 347208 h 381635"/>
                <a:gd name="T88" fmla="*/ 86851 w 142875"/>
                <a:gd name="T89" fmla="*/ 317800 h 381635"/>
                <a:gd name="T90" fmla="*/ 89282 w 142875"/>
                <a:gd name="T91" fmla="*/ 288 h 381635"/>
                <a:gd name="T92" fmla="*/ 57532 w 142875"/>
                <a:gd name="T93" fmla="*/ 0 h 38163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42875" h="381635">
                  <a:moveTo>
                    <a:pt x="13858" y="238196"/>
                  </a:moveTo>
                  <a:lnTo>
                    <a:pt x="7875" y="240156"/>
                  </a:lnTo>
                  <a:lnTo>
                    <a:pt x="3123" y="244353"/>
                  </a:lnTo>
                  <a:lnTo>
                    <a:pt x="430" y="249824"/>
                  </a:lnTo>
                  <a:lnTo>
                    <a:pt x="0" y="255891"/>
                  </a:lnTo>
                  <a:lnTo>
                    <a:pt x="2033" y="261874"/>
                  </a:lnTo>
                  <a:lnTo>
                    <a:pt x="70232" y="381253"/>
                  </a:lnTo>
                  <a:lnTo>
                    <a:pt x="88941" y="349757"/>
                  </a:lnTo>
                  <a:lnTo>
                    <a:pt x="86361" y="349757"/>
                  </a:lnTo>
                  <a:lnTo>
                    <a:pt x="54611" y="349503"/>
                  </a:lnTo>
                  <a:lnTo>
                    <a:pt x="55103" y="290695"/>
                  </a:lnTo>
                  <a:lnTo>
                    <a:pt x="29592" y="246125"/>
                  </a:lnTo>
                  <a:lnTo>
                    <a:pt x="25396" y="241371"/>
                  </a:lnTo>
                  <a:lnTo>
                    <a:pt x="19925" y="238664"/>
                  </a:lnTo>
                  <a:lnTo>
                    <a:pt x="13858" y="238196"/>
                  </a:lnTo>
                  <a:close/>
                </a:path>
                <a:path w="142875" h="381635">
                  <a:moveTo>
                    <a:pt x="55103" y="290695"/>
                  </a:moveTo>
                  <a:lnTo>
                    <a:pt x="54611" y="349503"/>
                  </a:lnTo>
                  <a:lnTo>
                    <a:pt x="86361" y="349757"/>
                  </a:lnTo>
                  <a:lnTo>
                    <a:pt x="86428" y="341756"/>
                  </a:lnTo>
                  <a:lnTo>
                    <a:pt x="56897" y="341630"/>
                  </a:lnTo>
                  <a:lnTo>
                    <a:pt x="70835" y="318180"/>
                  </a:lnTo>
                  <a:lnTo>
                    <a:pt x="55103" y="290695"/>
                  </a:lnTo>
                  <a:close/>
                </a:path>
                <a:path w="142875" h="381635">
                  <a:moveTo>
                    <a:pt x="129073" y="239170"/>
                  </a:moveTo>
                  <a:lnTo>
                    <a:pt x="86851" y="291235"/>
                  </a:lnTo>
                  <a:lnTo>
                    <a:pt x="86361" y="349757"/>
                  </a:lnTo>
                  <a:lnTo>
                    <a:pt x="88941" y="349757"/>
                  </a:lnTo>
                  <a:lnTo>
                    <a:pt x="140463" y="263016"/>
                  </a:lnTo>
                  <a:lnTo>
                    <a:pt x="142593" y="257087"/>
                  </a:lnTo>
                  <a:lnTo>
                    <a:pt x="142257" y="251015"/>
                  </a:lnTo>
                  <a:lnTo>
                    <a:pt x="139660" y="245514"/>
                  </a:lnTo>
                  <a:lnTo>
                    <a:pt x="135002" y="241300"/>
                  </a:lnTo>
                  <a:lnTo>
                    <a:pt x="129073" y="239170"/>
                  </a:lnTo>
                  <a:close/>
                </a:path>
                <a:path w="142875" h="381635">
                  <a:moveTo>
                    <a:pt x="70835" y="318180"/>
                  </a:moveTo>
                  <a:lnTo>
                    <a:pt x="56897" y="341630"/>
                  </a:lnTo>
                  <a:lnTo>
                    <a:pt x="84329" y="341756"/>
                  </a:lnTo>
                  <a:lnTo>
                    <a:pt x="70835" y="318180"/>
                  </a:lnTo>
                  <a:close/>
                </a:path>
                <a:path w="142875" h="381635">
                  <a:moveTo>
                    <a:pt x="86851" y="291235"/>
                  </a:moveTo>
                  <a:lnTo>
                    <a:pt x="70835" y="318180"/>
                  </a:lnTo>
                  <a:lnTo>
                    <a:pt x="84329" y="341756"/>
                  </a:lnTo>
                  <a:lnTo>
                    <a:pt x="86428" y="341756"/>
                  </a:lnTo>
                  <a:lnTo>
                    <a:pt x="86851" y="291235"/>
                  </a:lnTo>
                  <a:close/>
                </a:path>
                <a:path w="142875" h="381635">
                  <a:moveTo>
                    <a:pt x="57532" y="0"/>
                  </a:moveTo>
                  <a:lnTo>
                    <a:pt x="55103" y="290695"/>
                  </a:lnTo>
                  <a:lnTo>
                    <a:pt x="70835" y="318180"/>
                  </a:lnTo>
                  <a:lnTo>
                    <a:pt x="86851" y="291235"/>
                  </a:lnTo>
                  <a:lnTo>
                    <a:pt x="89282" y="253"/>
                  </a:lnTo>
                  <a:lnTo>
                    <a:pt x="57532" y="0"/>
                  </a:lnTo>
                  <a:close/>
                </a:path>
              </a:pathLst>
            </a:custGeom>
            <a:solidFill>
              <a:srgbClr val="FF0000">
                <a:alpha val="63136"/>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21" name="object 21">
              <a:extLst>
                <a:ext uri="{FF2B5EF4-FFF2-40B4-BE49-F238E27FC236}">
                  <a16:creationId xmlns:a16="http://schemas.microsoft.com/office/drawing/2014/main" xmlns="" id="{F334425C-7AAA-437B-BC2F-23F6E5014D40}"/>
                </a:ext>
              </a:extLst>
            </p:cNvPr>
            <p:cNvSpPr txBox="1"/>
            <p:nvPr/>
          </p:nvSpPr>
          <p:spPr>
            <a:xfrm>
              <a:off x="2235200" y="2579688"/>
              <a:ext cx="601663" cy="298450"/>
            </a:xfrm>
            <a:prstGeom prst="rect">
              <a:avLst/>
            </a:prstGeom>
          </p:spPr>
          <p:txBody>
            <a:bodyPr lIns="0" tIns="0" rIns="0" bIns="0">
              <a:spAutoFit/>
            </a:bodyPr>
            <a:lstStyle/>
            <a:p>
              <a:pPr marL="12700">
                <a:defRPr/>
              </a:pPr>
              <a:r>
                <a:rPr spc="-145" dirty="0">
                  <a:latin typeface="Calibri"/>
                  <a:cs typeface="Calibri"/>
                </a:rPr>
                <a:t>T</a:t>
              </a:r>
              <a:r>
                <a:rPr dirty="0">
                  <a:latin typeface="Calibri"/>
                  <a:cs typeface="Calibri"/>
                </a:rPr>
                <a:t>a</a:t>
              </a:r>
              <a:r>
                <a:rPr spc="-30" dirty="0">
                  <a:latin typeface="Calibri"/>
                  <a:cs typeface="Calibri"/>
                </a:rPr>
                <a:t>r</a:t>
              </a:r>
              <a:r>
                <a:rPr spc="-10" dirty="0">
                  <a:latin typeface="Calibri"/>
                  <a:cs typeface="Calibri"/>
                </a:rPr>
                <a:t>ge</a:t>
              </a:r>
              <a:r>
                <a:rPr dirty="0">
                  <a:latin typeface="Calibri"/>
                  <a:cs typeface="Calibri"/>
                </a:rPr>
                <a:t>t</a:t>
              </a:r>
              <a:endParaRPr>
                <a:latin typeface="Calibri"/>
                <a:cs typeface="Calibri"/>
              </a:endParaRPr>
            </a:p>
          </p:txBody>
        </p:sp>
        <p:sp>
          <p:nvSpPr>
            <p:cNvPr id="91158" name="object 22"/>
            <p:cNvSpPr>
              <a:spLocks/>
            </p:cNvSpPr>
            <p:nvPr/>
          </p:nvSpPr>
          <p:spPr bwMode="auto">
            <a:xfrm>
              <a:off x="7535863" y="1860550"/>
              <a:ext cx="406400" cy="1069975"/>
            </a:xfrm>
            <a:custGeom>
              <a:avLst/>
              <a:gdLst>
                <a:gd name="T0" fmla="*/ 9144 w 406400"/>
                <a:gd name="T1" fmla="*/ 983681 h 1069339"/>
                <a:gd name="T2" fmla="*/ 2286 w 406400"/>
                <a:gd name="T3" fmla="*/ 984977 h 1069339"/>
                <a:gd name="T4" fmla="*/ 0 w 406400"/>
                <a:gd name="T5" fmla="*/ 988349 h 1069339"/>
                <a:gd name="T6" fmla="*/ 634 w 406400"/>
                <a:gd name="T7" fmla="*/ 991981 h 1069339"/>
                <a:gd name="T8" fmla="*/ 18923 w 406400"/>
                <a:gd name="T9" fmla="*/ 1091438 h 1069339"/>
                <a:gd name="T10" fmla="*/ 30529 w 406400"/>
                <a:gd name="T11" fmla="*/ 1081452 h 1069339"/>
                <a:gd name="T12" fmla="*/ 29082 w 406400"/>
                <a:gd name="T13" fmla="*/ 1081452 h 1069339"/>
                <a:gd name="T14" fmla="*/ 17145 w 406400"/>
                <a:gd name="T15" fmla="*/ 1077045 h 1069339"/>
                <a:gd name="T16" fmla="*/ 25039 w 406400"/>
                <a:gd name="T17" fmla="*/ 1054479 h 1069339"/>
                <a:gd name="T18" fmla="*/ 12573 w 406400"/>
                <a:gd name="T19" fmla="*/ 986015 h 1069339"/>
                <a:gd name="T20" fmla="*/ 9144 w 406400"/>
                <a:gd name="T21" fmla="*/ 983681 h 1069339"/>
                <a:gd name="T22" fmla="*/ 25039 w 406400"/>
                <a:gd name="T23" fmla="*/ 1054479 h 1069339"/>
                <a:gd name="T24" fmla="*/ 17145 w 406400"/>
                <a:gd name="T25" fmla="*/ 1077045 h 1069339"/>
                <a:gd name="T26" fmla="*/ 29082 w 406400"/>
                <a:gd name="T27" fmla="*/ 1081452 h 1069339"/>
                <a:gd name="T28" fmla="*/ 30262 w 406400"/>
                <a:gd name="T29" fmla="*/ 1078081 h 1069339"/>
                <a:gd name="T30" fmla="*/ 29337 w 406400"/>
                <a:gd name="T31" fmla="*/ 1078081 h 1069339"/>
                <a:gd name="T32" fmla="*/ 19050 w 406400"/>
                <a:gd name="T33" fmla="*/ 1074322 h 1069339"/>
                <a:gd name="T34" fmla="*/ 27352 w 406400"/>
                <a:gd name="T35" fmla="*/ 1067183 h 1069339"/>
                <a:gd name="T36" fmla="*/ 25039 w 406400"/>
                <a:gd name="T37" fmla="*/ 1054479 h 1069339"/>
                <a:gd name="T38" fmla="*/ 89280 w 406400"/>
                <a:gd name="T39" fmla="*/ 1014024 h 1069339"/>
                <a:gd name="T40" fmla="*/ 86487 w 406400"/>
                <a:gd name="T41" fmla="*/ 1016358 h 1069339"/>
                <a:gd name="T42" fmla="*/ 36963 w 406400"/>
                <a:gd name="T43" fmla="*/ 1058923 h 1069339"/>
                <a:gd name="T44" fmla="*/ 29082 w 406400"/>
                <a:gd name="T45" fmla="*/ 1081452 h 1069339"/>
                <a:gd name="T46" fmla="*/ 30529 w 406400"/>
                <a:gd name="T47" fmla="*/ 1081452 h 1069339"/>
                <a:gd name="T48" fmla="*/ 94742 w 406400"/>
                <a:gd name="T49" fmla="*/ 1026213 h 1069339"/>
                <a:gd name="T50" fmla="*/ 97408 w 406400"/>
                <a:gd name="T51" fmla="*/ 1023879 h 1069339"/>
                <a:gd name="T52" fmla="*/ 97790 w 406400"/>
                <a:gd name="T53" fmla="*/ 1019858 h 1069339"/>
                <a:gd name="T54" fmla="*/ 93218 w 406400"/>
                <a:gd name="T55" fmla="*/ 1014413 h 1069339"/>
                <a:gd name="T56" fmla="*/ 89280 w 406400"/>
                <a:gd name="T57" fmla="*/ 1014024 h 1069339"/>
                <a:gd name="T58" fmla="*/ 27352 w 406400"/>
                <a:gd name="T59" fmla="*/ 1067183 h 1069339"/>
                <a:gd name="T60" fmla="*/ 19050 w 406400"/>
                <a:gd name="T61" fmla="*/ 1074322 h 1069339"/>
                <a:gd name="T62" fmla="*/ 29337 w 406400"/>
                <a:gd name="T63" fmla="*/ 1078081 h 1069339"/>
                <a:gd name="T64" fmla="*/ 27352 w 406400"/>
                <a:gd name="T65" fmla="*/ 1067183 h 1069339"/>
                <a:gd name="T66" fmla="*/ 36963 w 406400"/>
                <a:gd name="T67" fmla="*/ 1058923 h 1069339"/>
                <a:gd name="T68" fmla="*/ 27352 w 406400"/>
                <a:gd name="T69" fmla="*/ 1067183 h 1069339"/>
                <a:gd name="T70" fmla="*/ 29337 w 406400"/>
                <a:gd name="T71" fmla="*/ 1078081 h 1069339"/>
                <a:gd name="T72" fmla="*/ 30262 w 406400"/>
                <a:gd name="T73" fmla="*/ 1078081 h 1069339"/>
                <a:gd name="T74" fmla="*/ 36963 w 406400"/>
                <a:gd name="T75" fmla="*/ 1058923 h 1069339"/>
                <a:gd name="T76" fmla="*/ 393953 w 406400"/>
                <a:gd name="T77" fmla="*/ 0 h 1069339"/>
                <a:gd name="T78" fmla="*/ 25039 w 406400"/>
                <a:gd name="T79" fmla="*/ 1054479 h 1069339"/>
                <a:gd name="T80" fmla="*/ 27352 w 406400"/>
                <a:gd name="T81" fmla="*/ 1067183 h 1069339"/>
                <a:gd name="T82" fmla="*/ 36963 w 406400"/>
                <a:gd name="T83" fmla="*/ 1058923 h 1069339"/>
                <a:gd name="T84" fmla="*/ 405892 w 406400"/>
                <a:gd name="T85" fmla="*/ 4289 h 1069339"/>
                <a:gd name="T86" fmla="*/ 393953 w 406400"/>
                <a:gd name="T87" fmla="*/ 0 h 106933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406400" h="1069339">
                  <a:moveTo>
                    <a:pt x="9144" y="963422"/>
                  </a:moveTo>
                  <a:lnTo>
                    <a:pt x="2286" y="964692"/>
                  </a:lnTo>
                  <a:lnTo>
                    <a:pt x="0" y="967994"/>
                  </a:lnTo>
                  <a:lnTo>
                    <a:pt x="634" y="971550"/>
                  </a:lnTo>
                  <a:lnTo>
                    <a:pt x="18923" y="1068959"/>
                  </a:lnTo>
                  <a:lnTo>
                    <a:pt x="30529" y="1059180"/>
                  </a:lnTo>
                  <a:lnTo>
                    <a:pt x="29082" y="1059180"/>
                  </a:lnTo>
                  <a:lnTo>
                    <a:pt x="17145" y="1054862"/>
                  </a:lnTo>
                  <a:lnTo>
                    <a:pt x="25039" y="1032762"/>
                  </a:lnTo>
                  <a:lnTo>
                    <a:pt x="12573" y="965708"/>
                  </a:lnTo>
                  <a:lnTo>
                    <a:pt x="9144" y="963422"/>
                  </a:lnTo>
                  <a:close/>
                </a:path>
                <a:path w="406400" h="1069339">
                  <a:moveTo>
                    <a:pt x="25039" y="1032762"/>
                  </a:moveTo>
                  <a:lnTo>
                    <a:pt x="17145" y="1054862"/>
                  </a:lnTo>
                  <a:lnTo>
                    <a:pt x="29082" y="1059180"/>
                  </a:lnTo>
                  <a:lnTo>
                    <a:pt x="30262" y="1055878"/>
                  </a:lnTo>
                  <a:lnTo>
                    <a:pt x="29337" y="1055878"/>
                  </a:lnTo>
                  <a:lnTo>
                    <a:pt x="19050" y="1052195"/>
                  </a:lnTo>
                  <a:lnTo>
                    <a:pt x="27352" y="1045205"/>
                  </a:lnTo>
                  <a:lnTo>
                    <a:pt x="25039" y="1032762"/>
                  </a:lnTo>
                  <a:close/>
                </a:path>
                <a:path w="406400" h="1069339">
                  <a:moveTo>
                    <a:pt x="89280" y="993140"/>
                  </a:moveTo>
                  <a:lnTo>
                    <a:pt x="86487" y="995426"/>
                  </a:lnTo>
                  <a:lnTo>
                    <a:pt x="36963" y="1037114"/>
                  </a:lnTo>
                  <a:lnTo>
                    <a:pt x="29082" y="1059180"/>
                  </a:lnTo>
                  <a:lnTo>
                    <a:pt x="30529" y="1059180"/>
                  </a:lnTo>
                  <a:lnTo>
                    <a:pt x="94742" y="1005078"/>
                  </a:lnTo>
                  <a:lnTo>
                    <a:pt x="97408" y="1002792"/>
                  </a:lnTo>
                  <a:lnTo>
                    <a:pt x="97790" y="998855"/>
                  </a:lnTo>
                  <a:lnTo>
                    <a:pt x="93218" y="993521"/>
                  </a:lnTo>
                  <a:lnTo>
                    <a:pt x="89280" y="993140"/>
                  </a:lnTo>
                  <a:close/>
                </a:path>
                <a:path w="406400" h="1069339">
                  <a:moveTo>
                    <a:pt x="27352" y="1045205"/>
                  </a:moveTo>
                  <a:lnTo>
                    <a:pt x="19050" y="1052195"/>
                  </a:lnTo>
                  <a:lnTo>
                    <a:pt x="29337" y="1055878"/>
                  </a:lnTo>
                  <a:lnTo>
                    <a:pt x="27352" y="1045205"/>
                  </a:lnTo>
                  <a:close/>
                </a:path>
                <a:path w="406400" h="1069339">
                  <a:moveTo>
                    <a:pt x="36963" y="1037114"/>
                  </a:moveTo>
                  <a:lnTo>
                    <a:pt x="27352" y="1045205"/>
                  </a:lnTo>
                  <a:lnTo>
                    <a:pt x="29337" y="1055878"/>
                  </a:lnTo>
                  <a:lnTo>
                    <a:pt x="30262" y="1055878"/>
                  </a:lnTo>
                  <a:lnTo>
                    <a:pt x="36963" y="1037114"/>
                  </a:lnTo>
                  <a:close/>
                </a:path>
                <a:path w="406400" h="1069339">
                  <a:moveTo>
                    <a:pt x="393953" y="0"/>
                  </a:moveTo>
                  <a:lnTo>
                    <a:pt x="25039" y="1032762"/>
                  </a:lnTo>
                  <a:lnTo>
                    <a:pt x="27352" y="1045205"/>
                  </a:lnTo>
                  <a:lnTo>
                    <a:pt x="36963" y="1037114"/>
                  </a:lnTo>
                  <a:lnTo>
                    <a:pt x="405892" y="4191"/>
                  </a:lnTo>
                  <a:lnTo>
                    <a:pt x="39395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23" name="object 23">
              <a:extLst>
                <a:ext uri="{FF2B5EF4-FFF2-40B4-BE49-F238E27FC236}">
                  <a16:creationId xmlns:a16="http://schemas.microsoft.com/office/drawing/2014/main" xmlns="" id="{A77D8AAA-309C-4A13-9FBF-87B31E9168E4}"/>
                </a:ext>
              </a:extLst>
            </p:cNvPr>
            <p:cNvSpPr txBox="1"/>
            <p:nvPr/>
          </p:nvSpPr>
          <p:spPr>
            <a:xfrm>
              <a:off x="5348288" y="2659063"/>
              <a:ext cx="1144587" cy="266700"/>
            </a:xfrm>
            <a:prstGeom prst="rect">
              <a:avLst/>
            </a:prstGeom>
          </p:spPr>
          <p:txBody>
            <a:bodyPr lIns="0" tIns="0" rIns="0" bIns="0">
              <a:spAutoFit/>
            </a:bodyPr>
            <a:lstStyle/>
            <a:p>
              <a:pPr marL="12700">
                <a:defRPr/>
              </a:pPr>
              <a:r>
                <a:rPr sz="1600" b="1" spc="-10" dirty="0">
                  <a:latin typeface="Calibri"/>
                  <a:cs typeface="Calibri"/>
                </a:rPr>
                <a:t>Achieved</a:t>
              </a:r>
              <a:r>
                <a:rPr sz="1600" b="1" spc="-55" dirty="0">
                  <a:latin typeface="Calibri"/>
                  <a:cs typeface="Calibri"/>
                </a:rPr>
                <a:t> </a:t>
              </a:r>
              <a:r>
                <a:rPr sz="1600" b="1" spc="-15" dirty="0">
                  <a:latin typeface="Calibri"/>
                  <a:cs typeface="Calibri"/>
                </a:rPr>
                <a:t>SEC</a:t>
              </a:r>
              <a:endParaRPr sz="1600" dirty="0">
                <a:latin typeface="Calibri"/>
                <a:cs typeface="Calibri"/>
              </a:endParaRPr>
            </a:p>
          </p:txBody>
        </p:sp>
        <p:sp>
          <p:nvSpPr>
            <p:cNvPr id="91160" name="object 24"/>
            <p:cNvSpPr>
              <a:spLocks/>
            </p:cNvSpPr>
            <p:nvPr/>
          </p:nvSpPr>
          <p:spPr bwMode="auto">
            <a:xfrm>
              <a:off x="5040313" y="2992438"/>
              <a:ext cx="1000125" cy="700087"/>
            </a:xfrm>
            <a:custGeom>
              <a:avLst/>
              <a:gdLst>
                <a:gd name="T0" fmla="*/ 73096 w 1000125"/>
                <a:gd name="T1" fmla="*/ 592701 h 699135"/>
                <a:gd name="T2" fmla="*/ 67087 w 1000125"/>
                <a:gd name="T3" fmla="*/ 593666 h 699135"/>
                <a:gd name="T4" fmla="*/ 61888 w 1000125"/>
                <a:gd name="T5" fmla="*/ 596957 h 699135"/>
                <a:gd name="T6" fmla="*/ 58165 w 1000125"/>
                <a:gd name="T7" fmla="*/ 602306 h 699135"/>
                <a:gd name="T8" fmla="*/ 0 w 1000125"/>
                <a:gd name="T9" fmla="*/ 732973 h 699135"/>
                <a:gd name="T10" fmla="*/ 63622 w 1000125"/>
                <a:gd name="T11" fmla="*/ 727777 h 699135"/>
                <a:gd name="T12" fmla="*/ 34925 w 1000125"/>
                <a:gd name="T13" fmla="*/ 727777 h 699135"/>
                <a:gd name="T14" fmla="*/ 16763 w 1000125"/>
                <a:gd name="T15" fmla="*/ 700471 h 699135"/>
                <a:gd name="T16" fmla="*/ 65061 w 1000125"/>
                <a:gd name="T17" fmla="*/ 665408 h 699135"/>
                <a:gd name="T18" fmla="*/ 86867 w 1000125"/>
                <a:gd name="T19" fmla="*/ 616427 h 699135"/>
                <a:gd name="T20" fmla="*/ 88409 w 1000125"/>
                <a:gd name="T21" fmla="*/ 609973 h 699135"/>
                <a:gd name="T22" fmla="*/ 87487 w 1000125"/>
                <a:gd name="T23" fmla="*/ 603673 h 699135"/>
                <a:gd name="T24" fmla="*/ 84349 w 1000125"/>
                <a:gd name="T25" fmla="*/ 598219 h 699135"/>
                <a:gd name="T26" fmla="*/ 79248 w 1000125"/>
                <a:gd name="T27" fmla="*/ 594316 h 699135"/>
                <a:gd name="T28" fmla="*/ 73096 w 1000125"/>
                <a:gd name="T29" fmla="*/ 592701 h 699135"/>
                <a:gd name="T30" fmla="*/ 65061 w 1000125"/>
                <a:gd name="T31" fmla="*/ 665408 h 699135"/>
                <a:gd name="T32" fmla="*/ 16763 w 1000125"/>
                <a:gd name="T33" fmla="*/ 700471 h 699135"/>
                <a:gd name="T34" fmla="*/ 34925 w 1000125"/>
                <a:gd name="T35" fmla="*/ 727777 h 699135"/>
                <a:gd name="T36" fmla="*/ 44096 w 1000125"/>
                <a:gd name="T37" fmla="*/ 721118 h 699135"/>
                <a:gd name="T38" fmla="*/ 40259 w 1000125"/>
                <a:gd name="T39" fmla="*/ 721118 h 699135"/>
                <a:gd name="T40" fmla="*/ 24637 w 1000125"/>
                <a:gd name="T41" fmla="*/ 697543 h 699135"/>
                <a:gd name="T42" fmla="*/ 51734 w 1000125"/>
                <a:gd name="T43" fmla="*/ 695340 h 699135"/>
                <a:gd name="T44" fmla="*/ 65061 w 1000125"/>
                <a:gd name="T45" fmla="*/ 665408 h 699135"/>
                <a:gd name="T46" fmla="*/ 143255 w 1000125"/>
                <a:gd name="T47" fmla="*/ 687817 h 699135"/>
                <a:gd name="T48" fmla="*/ 83106 w 1000125"/>
                <a:gd name="T49" fmla="*/ 692794 h 699135"/>
                <a:gd name="T50" fmla="*/ 34925 w 1000125"/>
                <a:gd name="T51" fmla="*/ 727777 h 699135"/>
                <a:gd name="T52" fmla="*/ 63622 w 1000125"/>
                <a:gd name="T53" fmla="*/ 727777 h 699135"/>
                <a:gd name="T54" fmla="*/ 145796 w 1000125"/>
                <a:gd name="T55" fmla="*/ 721118 h 699135"/>
                <a:gd name="T56" fmla="*/ 152273 w 1000125"/>
                <a:gd name="T57" fmla="*/ 712994 h 699135"/>
                <a:gd name="T58" fmla="*/ 151637 w 1000125"/>
                <a:gd name="T59" fmla="*/ 703934 h 699135"/>
                <a:gd name="T60" fmla="*/ 150875 w 1000125"/>
                <a:gd name="T61" fmla="*/ 694744 h 699135"/>
                <a:gd name="T62" fmla="*/ 143255 w 1000125"/>
                <a:gd name="T63" fmla="*/ 687817 h 699135"/>
                <a:gd name="T64" fmla="*/ 51734 w 1000125"/>
                <a:gd name="T65" fmla="*/ 695340 h 699135"/>
                <a:gd name="T66" fmla="*/ 24637 w 1000125"/>
                <a:gd name="T67" fmla="*/ 697543 h 699135"/>
                <a:gd name="T68" fmla="*/ 40259 w 1000125"/>
                <a:gd name="T69" fmla="*/ 721118 h 699135"/>
                <a:gd name="T70" fmla="*/ 51734 w 1000125"/>
                <a:gd name="T71" fmla="*/ 695340 h 699135"/>
                <a:gd name="T72" fmla="*/ 83106 w 1000125"/>
                <a:gd name="T73" fmla="*/ 692794 h 699135"/>
                <a:gd name="T74" fmla="*/ 51734 w 1000125"/>
                <a:gd name="T75" fmla="*/ 695340 h 699135"/>
                <a:gd name="T76" fmla="*/ 40259 w 1000125"/>
                <a:gd name="T77" fmla="*/ 721118 h 699135"/>
                <a:gd name="T78" fmla="*/ 44096 w 1000125"/>
                <a:gd name="T79" fmla="*/ 721118 h 699135"/>
                <a:gd name="T80" fmla="*/ 83106 w 1000125"/>
                <a:gd name="T81" fmla="*/ 692794 h 699135"/>
                <a:gd name="T82" fmla="*/ 981583 w 1000125"/>
                <a:gd name="T83" fmla="*/ 0 h 699135"/>
                <a:gd name="T84" fmla="*/ 65061 w 1000125"/>
                <a:gd name="T85" fmla="*/ 665408 h 699135"/>
                <a:gd name="T86" fmla="*/ 51734 w 1000125"/>
                <a:gd name="T87" fmla="*/ 695340 h 699135"/>
                <a:gd name="T88" fmla="*/ 83106 w 1000125"/>
                <a:gd name="T89" fmla="*/ 692794 h 699135"/>
                <a:gd name="T90" fmla="*/ 999616 w 1000125"/>
                <a:gd name="T91" fmla="*/ 27305 h 699135"/>
                <a:gd name="T92" fmla="*/ 981583 w 1000125"/>
                <a:gd name="T93" fmla="*/ 0 h 69913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000125" h="699135">
                  <a:moveTo>
                    <a:pt x="73096" y="565132"/>
                  </a:moveTo>
                  <a:lnTo>
                    <a:pt x="67087" y="566054"/>
                  </a:lnTo>
                  <a:lnTo>
                    <a:pt x="61888" y="569192"/>
                  </a:lnTo>
                  <a:lnTo>
                    <a:pt x="58165" y="574293"/>
                  </a:lnTo>
                  <a:lnTo>
                    <a:pt x="0" y="698880"/>
                  </a:lnTo>
                  <a:lnTo>
                    <a:pt x="63622" y="693927"/>
                  </a:lnTo>
                  <a:lnTo>
                    <a:pt x="34925" y="693927"/>
                  </a:lnTo>
                  <a:lnTo>
                    <a:pt x="16763" y="667892"/>
                  </a:lnTo>
                  <a:lnTo>
                    <a:pt x="65061" y="634459"/>
                  </a:lnTo>
                  <a:lnTo>
                    <a:pt x="86867" y="587755"/>
                  </a:lnTo>
                  <a:lnTo>
                    <a:pt x="88409" y="581604"/>
                  </a:lnTo>
                  <a:lnTo>
                    <a:pt x="87487" y="575595"/>
                  </a:lnTo>
                  <a:lnTo>
                    <a:pt x="84349" y="570396"/>
                  </a:lnTo>
                  <a:lnTo>
                    <a:pt x="79248" y="566673"/>
                  </a:lnTo>
                  <a:lnTo>
                    <a:pt x="73096" y="565132"/>
                  </a:lnTo>
                  <a:close/>
                </a:path>
                <a:path w="1000125" h="699135">
                  <a:moveTo>
                    <a:pt x="65061" y="634459"/>
                  </a:moveTo>
                  <a:lnTo>
                    <a:pt x="16763" y="667892"/>
                  </a:lnTo>
                  <a:lnTo>
                    <a:pt x="34925" y="693927"/>
                  </a:lnTo>
                  <a:lnTo>
                    <a:pt x="44096" y="687577"/>
                  </a:lnTo>
                  <a:lnTo>
                    <a:pt x="40259" y="687577"/>
                  </a:lnTo>
                  <a:lnTo>
                    <a:pt x="24637" y="665098"/>
                  </a:lnTo>
                  <a:lnTo>
                    <a:pt x="51734" y="663000"/>
                  </a:lnTo>
                  <a:lnTo>
                    <a:pt x="65061" y="634459"/>
                  </a:lnTo>
                  <a:close/>
                </a:path>
                <a:path w="1000125" h="699135">
                  <a:moveTo>
                    <a:pt x="143255" y="655827"/>
                  </a:moveTo>
                  <a:lnTo>
                    <a:pt x="83106" y="660570"/>
                  </a:lnTo>
                  <a:lnTo>
                    <a:pt x="34925" y="693927"/>
                  </a:lnTo>
                  <a:lnTo>
                    <a:pt x="63622" y="693927"/>
                  </a:lnTo>
                  <a:lnTo>
                    <a:pt x="145796" y="687577"/>
                  </a:lnTo>
                  <a:lnTo>
                    <a:pt x="152273" y="679830"/>
                  </a:lnTo>
                  <a:lnTo>
                    <a:pt x="151637" y="671194"/>
                  </a:lnTo>
                  <a:lnTo>
                    <a:pt x="150875" y="662431"/>
                  </a:lnTo>
                  <a:lnTo>
                    <a:pt x="143255" y="655827"/>
                  </a:lnTo>
                  <a:close/>
                </a:path>
                <a:path w="1000125" h="699135">
                  <a:moveTo>
                    <a:pt x="51734" y="663000"/>
                  </a:moveTo>
                  <a:lnTo>
                    <a:pt x="24637" y="665098"/>
                  </a:lnTo>
                  <a:lnTo>
                    <a:pt x="40259" y="687577"/>
                  </a:lnTo>
                  <a:lnTo>
                    <a:pt x="51734" y="663000"/>
                  </a:lnTo>
                  <a:close/>
                </a:path>
                <a:path w="1000125" h="699135">
                  <a:moveTo>
                    <a:pt x="83106" y="660570"/>
                  </a:moveTo>
                  <a:lnTo>
                    <a:pt x="51734" y="663000"/>
                  </a:lnTo>
                  <a:lnTo>
                    <a:pt x="40259" y="687577"/>
                  </a:lnTo>
                  <a:lnTo>
                    <a:pt x="44096" y="687577"/>
                  </a:lnTo>
                  <a:lnTo>
                    <a:pt x="83106" y="660570"/>
                  </a:lnTo>
                  <a:close/>
                </a:path>
                <a:path w="1000125" h="699135">
                  <a:moveTo>
                    <a:pt x="981583" y="0"/>
                  </a:moveTo>
                  <a:lnTo>
                    <a:pt x="65061" y="634459"/>
                  </a:lnTo>
                  <a:lnTo>
                    <a:pt x="51734" y="663000"/>
                  </a:lnTo>
                  <a:lnTo>
                    <a:pt x="83106" y="660570"/>
                  </a:lnTo>
                  <a:lnTo>
                    <a:pt x="999616" y="26034"/>
                  </a:lnTo>
                  <a:lnTo>
                    <a:pt x="981583" y="0"/>
                  </a:lnTo>
                  <a:close/>
                </a:path>
              </a:pathLst>
            </a:custGeom>
            <a:solidFill>
              <a:srgbClr val="000000">
                <a:alpha val="85881"/>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61" name="object 25"/>
            <p:cNvSpPr>
              <a:spLocks/>
            </p:cNvSpPr>
            <p:nvPr/>
          </p:nvSpPr>
          <p:spPr bwMode="auto">
            <a:xfrm>
              <a:off x="6029325" y="2798763"/>
              <a:ext cx="1220788" cy="222250"/>
            </a:xfrm>
            <a:custGeom>
              <a:avLst/>
              <a:gdLst>
                <a:gd name="T0" fmla="*/ 1099376 w 1221740"/>
                <a:gd name="T1" fmla="*/ 41556 h 223520"/>
                <a:gd name="T2" fmla="*/ 0 w 1221740"/>
                <a:gd name="T3" fmla="*/ 157209 h 223520"/>
                <a:gd name="T4" fmla="*/ 3832 w 1221740"/>
                <a:gd name="T5" fmla="*/ 183008 h 223520"/>
                <a:gd name="T6" fmla="*/ 1103284 w 1221740"/>
                <a:gd name="T7" fmla="*/ 67352 h 223520"/>
                <a:gd name="T8" fmla="*/ 1127581 w 1221740"/>
                <a:gd name="T9" fmla="*/ 51700 h 223520"/>
                <a:gd name="T10" fmla="*/ 1099376 w 1221740"/>
                <a:gd name="T11" fmla="*/ 41556 h 223520"/>
                <a:gd name="T12" fmla="*/ 1161551 w 1221740"/>
                <a:gd name="T13" fmla="*/ 35587 h 223520"/>
                <a:gd name="T14" fmla="*/ 1156108 w 1221740"/>
                <a:gd name="T15" fmla="*/ 35587 h 223520"/>
                <a:gd name="T16" fmla="*/ 1159939 w 1221740"/>
                <a:gd name="T17" fmla="*/ 61390 h 223520"/>
                <a:gd name="T18" fmla="*/ 1103284 w 1221740"/>
                <a:gd name="T19" fmla="*/ 67352 h 223520"/>
                <a:gd name="T20" fmla="*/ 1063421 w 1221740"/>
                <a:gd name="T21" fmla="*/ 93017 h 223520"/>
                <a:gd name="T22" fmla="*/ 1059360 w 1221740"/>
                <a:gd name="T23" fmla="*/ 96900 h 223520"/>
                <a:gd name="T24" fmla="*/ 1057442 w 1221740"/>
                <a:gd name="T25" fmla="*/ 101614 h 223520"/>
                <a:gd name="T26" fmla="*/ 1057773 w 1221740"/>
                <a:gd name="T27" fmla="*/ 106581 h 223520"/>
                <a:gd name="T28" fmla="*/ 1060454 w 1221740"/>
                <a:gd name="T29" fmla="*/ 111225 h 223520"/>
                <a:gd name="T30" fmla="*/ 1065066 w 1221740"/>
                <a:gd name="T31" fmla="*/ 114643 h 223520"/>
                <a:gd name="T32" fmla="*/ 1070666 w 1221740"/>
                <a:gd name="T33" fmla="*/ 116259 h 223520"/>
                <a:gd name="T34" fmla="*/ 1076567 w 1221740"/>
                <a:gd name="T35" fmla="*/ 115976 h 223520"/>
                <a:gd name="T36" fmla="*/ 1082086 w 1221740"/>
                <a:gd name="T37" fmla="*/ 113720 h 223520"/>
                <a:gd name="T38" fmla="*/ 1188485 w 1221740"/>
                <a:gd name="T39" fmla="*/ 45262 h 223520"/>
                <a:gd name="T40" fmla="*/ 1161551 w 1221740"/>
                <a:gd name="T41" fmla="*/ 35587 h 223520"/>
                <a:gd name="T42" fmla="*/ 1127581 w 1221740"/>
                <a:gd name="T43" fmla="*/ 51700 h 223520"/>
                <a:gd name="T44" fmla="*/ 1103284 w 1221740"/>
                <a:gd name="T45" fmla="*/ 67352 h 223520"/>
                <a:gd name="T46" fmla="*/ 1159939 w 1221740"/>
                <a:gd name="T47" fmla="*/ 61390 h 223520"/>
                <a:gd name="T48" fmla="*/ 1159798 w 1221740"/>
                <a:gd name="T49" fmla="*/ 60455 h 223520"/>
                <a:gd name="T50" fmla="*/ 1151905 w 1221740"/>
                <a:gd name="T51" fmla="*/ 60455 h 223520"/>
                <a:gd name="T52" fmla="*/ 1127581 w 1221740"/>
                <a:gd name="T53" fmla="*/ 51700 h 223520"/>
                <a:gd name="T54" fmla="*/ 1148569 w 1221740"/>
                <a:gd name="T55" fmla="*/ 38190 h 223520"/>
                <a:gd name="T56" fmla="*/ 1127581 w 1221740"/>
                <a:gd name="T57" fmla="*/ 51700 h 223520"/>
                <a:gd name="T58" fmla="*/ 1151905 w 1221740"/>
                <a:gd name="T59" fmla="*/ 60455 h 223520"/>
                <a:gd name="T60" fmla="*/ 1148569 w 1221740"/>
                <a:gd name="T61" fmla="*/ 38190 h 223520"/>
                <a:gd name="T62" fmla="*/ 1156493 w 1221740"/>
                <a:gd name="T63" fmla="*/ 38190 h 223520"/>
                <a:gd name="T64" fmla="*/ 1148569 w 1221740"/>
                <a:gd name="T65" fmla="*/ 38190 h 223520"/>
                <a:gd name="T66" fmla="*/ 1151905 w 1221740"/>
                <a:gd name="T67" fmla="*/ 60455 h 223520"/>
                <a:gd name="T68" fmla="*/ 1159798 w 1221740"/>
                <a:gd name="T69" fmla="*/ 60455 h 223520"/>
                <a:gd name="T70" fmla="*/ 1156493 w 1221740"/>
                <a:gd name="T71" fmla="*/ 38190 h 223520"/>
                <a:gd name="T72" fmla="*/ 1156108 w 1221740"/>
                <a:gd name="T73" fmla="*/ 35587 h 223520"/>
                <a:gd name="T74" fmla="*/ 1099376 w 1221740"/>
                <a:gd name="T75" fmla="*/ 41556 h 223520"/>
                <a:gd name="T76" fmla="*/ 1127581 w 1221740"/>
                <a:gd name="T77" fmla="*/ 51700 h 223520"/>
                <a:gd name="T78" fmla="*/ 1148569 w 1221740"/>
                <a:gd name="T79" fmla="*/ 38190 h 223520"/>
                <a:gd name="T80" fmla="*/ 1156493 w 1221740"/>
                <a:gd name="T81" fmla="*/ 38190 h 223520"/>
                <a:gd name="T82" fmla="*/ 1156108 w 1221740"/>
                <a:gd name="T83" fmla="*/ 35587 h 223520"/>
                <a:gd name="T84" fmla="*/ 1059417 w 1221740"/>
                <a:gd name="T85" fmla="*/ 0 h 223520"/>
                <a:gd name="T86" fmla="*/ 1053596 w 1221740"/>
                <a:gd name="T87" fmla="*/ 933 h 223520"/>
                <a:gd name="T88" fmla="*/ 1048610 w 1221740"/>
                <a:gd name="T89" fmla="*/ 3637 h 223520"/>
                <a:gd name="T90" fmla="*/ 1045131 w 1221740"/>
                <a:gd name="T91" fmla="*/ 7914 h 223520"/>
                <a:gd name="T92" fmla="*/ 1043885 w 1221740"/>
                <a:gd name="T93" fmla="*/ 12952 h 223520"/>
                <a:gd name="T94" fmla="*/ 1044992 w 1221740"/>
                <a:gd name="T95" fmla="*/ 17850 h 223520"/>
                <a:gd name="T96" fmla="*/ 1048207 w 1221740"/>
                <a:gd name="T97" fmla="*/ 22049 h 223520"/>
                <a:gd name="T98" fmla="*/ 1053287 w 1221740"/>
                <a:gd name="T99" fmla="*/ 24977 h 223520"/>
                <a:gd name="T100" fmla="*/ 1099376 w 1221740"/>
                <a:gd name="T101" fmla="*/ 41556 h 223520"/>
                <a:gd name="T102" fmla="*/ 1156108 w 1221740"/>
                <a:gd name="T103" fmla="*/ 35587 h 223520"/>
                <a:gd name="T104" fmla="*/ 1161551 w 1221740"/>
                <a:gd name="T105" fmla="*/ 35587 h 223520"/>
                <a:gd name="T106" fmla="*/ 1065398 w 1221740"/>
                <a:gd name="T107" fmla="*/ 1049 h 223520"/>
                <a:gd name="T108" fmla="*/ 1059417 w 1221740"/>
                <a:gd name="T109" fmla="*/ 0 h 223520"/>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221740" h="223520">
                  <a:moveTo>
                    <a:pt x="1129784" y="50729"/>
                  </a:moveTo>
                  <a:lnTo>
                    <a:pt x="0" y="191906"/>
                  </a:lnTo>
                  <a:lnTo>
                    <a:pt x="3937" y="223402"/>
                  </a:lnTo>
                  <a:lnTo>
                    <a:pt x="1133799" y="82215"/>
                  </a:lnTo>
                  <a:lnTo>
                    <a:pt x="1158770" y="63115"/>
                  </a:lnTo>
                  <a:lnTo>
                    <a:pt x="1129784" y="50729"/>
                  </a:lnTo>
                  <a:close/>
                </a:path>
                <a:path w="1221740" h="223520">
                  <a:moveTo>
                    <a:pt x="1193679" y="43443"/>
                  </a:moveTo>
                  <a:lnTo>
                    <a:pt x="1188085" y="43443"/>
                  </a:lnTo>
                  <a:lnTo>
                    <a:pt x="1192022" y="74939"/>
                  </a:lnTo>
                  <a:lnTo>
                    <a:pt x="1133799" y="82215"/>
                  </a:lnTo>
                  <a:lnTo>
                    <a:pt x="1092835" y="113547"/>
                  </a:lnTo>
                  <a:lnTo>
                    <a:pt x="1088661" y="118288"/>
                  </a:lnTo>
                  <a:lnTo>
                    <a:pt x="1086691" y="124041"/>
                  </a:lnTo>
                  <a:lnTo>
                    <a:pt x="1087030" y="130103"/>
                  </a:lnTo>
                  <a:lnTo>
                    <a:pt x="1089787" y="135772"/>
                  </a:lnTo>
                  <a:lnTo>
                    <a:pt x="1094527" y="139946"/>
                  </a:lnTo>
                  <a:lnTo>
                    <a:pt x="1100280" y="141916"/>
                  </a:lnTo>
                  <a:lnTo>
                    <a:pt x="1106342" y="141577"/>
                  </a:lnTo>
                  <a:lnTo>
                    <a:pt x="1112012" y="138820"/>
                  </a:lnTo>
                  <a:lnTo>
                    <a:pt x="1221359" y="55254"/>
                  </a:lnTo>
                  <a:lnTo>
                    <a:pt x="1193679" y="43443"/>
                  </a:lnTo>
                  <a:close/>
                </a:path>
                <a:path w="1221740" h="223520">
                  <a:moveTo>
                    <a:pt x="1158770" y="63115"/>
                  </a:moveTo>
                  <a:lnTo>
                    <a:pt x="1133799" y="82215"/>
                  </a:lnTo>
                  <a:lnTo>
                    <a:pt x="1192022" y="74939"/>
                  </a:lnTo>
                  <a:lnTo>
                    <a:pt x="1191879" y="73796"/>
                  </a:lnTo>
                  <a:lnTo>
                    <a:pt x="1183766" y="73796"/>
                  </a:lnTo>
                  <a:lnTo>
                    <a:pt x="1158770" y="63115"/>
                  </a:lnTo>
                  <a:close/>
                </a:path>
                <a:path w="1221740" h="223520">
                  <a:moveTo>
                    <a:pt x="1180338" y="46618"/>
                  </a:moveTo>
                  <a:lnTo>
                    <a:pt x="1158770" y="63115"/>
                  </a:lnTo>
                  <a:lnTo>
                    <a:pt x="1183766" y="73796"/>
                  </a:lnTo>
                  <a:lnTo>
                    <a:pt x="1180338" y="46618"/>
                  </a:lnTo>
                  <a:close/>
                </a:path>
                <a:path w="1221740" h="223520">
                  <a:moveTo>
                    <a:pt x="1188481" y="46618"/>
                  </a:moveTo>
                  <a:lnTo>
                    <a:pt x="1180338" y="46618"/>
                  </a:lnTo>
                  <a:lnTo>
                    <a:pt x="1183766" y="73796"/>
                  </a:lnTo>
                  <a:lnTo>
                    <a:pt x="1191879" y="73796"/>
                  </a:lnTo>
                  <a:lnTo>
                    <a:pt x="1188481" y="46618"/>
                  </a:lnTo>
                  <a:close/>
                </a:path>
                <a:path w="1221740" h="223520">
                  <a:moveTo>
                    <a:pt x="1188085" y="43443"/>
                  </a:moveTo>
                  <a:lnTo>
                    <a:pt x="1129784" y="50729"/>
                  </a:lnTo>
                  <a:lnTo>
                    <a:pt x="1158770" y="63115"/>
                  </a:lnTo>
                  <a:lnTo>
                    <a:pt x="1180338" y="46618"/>
                  </a:lnTo>
                  <a:lnTo>
                    <a:pt x="1188481" y="46618"/>
                  </a:lnTo>
                  <a:lnTo>
                    <a:pt x="1188085" y="43443"/>
                  </a:lnTo>
                  <a:close/>
                </a:path>
                <a:path w="1221740" h="223520">
                  <a:moveTo>
                    <a:pt x="1088719" y="0"/>
                  </a:moveTo>
                  <a:lnTo>
                    <a:pt x="1082738" y="1137"/>
                  </a:lnTo>
                  <a:lnTo>
                    <a:pt x="1077614" y="4441"/>
                  </a:lnTo>
                  <a:lnTo>
                    <a:pt x="1074039" y="9661"/>
                  </a:lnTo>
                  <a:lnTo>
                    <a:pt x="1072759" y="15809"/>
                  </a:lnTo>
                  <a:lnTo>
                    <a:pt x="1073896" y="21790"/>
                  </a:lnTo>
                  <a:lnTo>
                    <a:pt x="1077200" y="26914"/>
                  </a:lnTo>
                  <a:lnTo>
                    <a:pt x="1082421" y="30489"/>
                  </a:lnTo>
                  <a:lnTo>
                    <a:pt x="1129784" y="50729"/>
                  </a:lnTo>
                  <a:lnTo>
                    <a:pt x="1188085" y="43443"/>
                  </a:lnTo>
                  <a:lnTo>
                    <a:pt x="1193679" y="43443"/>
                  </a:lnTo>
                  <a:lnTo>
                    <a:pt x="1094866" y="1279"/>
                  </a:lnTo>
                  <a:lnTo>
                    <a:pt x="1088719" y="0"/>
                  </a:lnTo>
                  <a:close/>
                </a:path>
              </a:pathLst>
            </a:custGeom>
            <a:solidFill>
              <a:srgbClr val="000000">
                <a:alpha val="85881"/>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62" name="object 26"/>
            <p:cNvSpPr>
              <a:spLocks/>
            </p:cNvSpPr>
            <p:nvPr/>
          </p:nvSpPr>
          <p:spPr bwMode="auto">
            <a:xfrm>
              <a:off x="8326438" y="2471738"/>
              <a:ext cx="142875" cy="382587"/>
            </a:xfrm>
            <a:custGeom>
              <a:avLst/>
              <a:gdLst>
                <a:gd name="T0" fmla="*/ 13805 w 142875"/>
                <a:gd name="T1" fmla="*/ 260098 h 381635"/>
                <a:gd name="T2" fmla="*/ 7822 w 142875"/>
                <a:gd name="T3" fmla="*/ 262316 h 381635"/>
                <a:gd name="T4" fmla="*/ 3087 w 142875"/>
                <a:gd name="T5" fmla="*/ 266837 h 381635"/>
                <a:gd name="T6" fmla="*/ 424 w 142875"/>
                <a:gd name="T7" fmla="*/ 272811 h 381635"/>
                <a:gd name="T8" fmla="*/ 0 w 142875"/>
                <a:gd name="T9" fmla="*/ 279467 h 381635"/>
                <a:gd name="T10" fmla="*/ 1980 w 142875"/>
                <a:gd name="T11" fmla="*/ 286011 h 381635"/>
                <a:gd name="T12" fmla="*/ 70814 w 142875"/>
                <a:gd name="T13" fmla="*/ 415852 h 381635"/>
                <a:gd name="T14" fmla="*/ 89347 w 142875"/>
                <a:gd name="T15" fmla="*/ 381489 h 381635"/>
                <a:gd name="T16" fmla="*/ 55066 w 142875"/>
                <a:gd name="T17" fmla="*/ 381351 h 381635"/>
                <a:gd name="T18" fmla="*/ 55322 w 142875"/>
                <a:gd name="T19" fmla="*/ 317370 h 381635"/>
                <a:gd name="T20" fmla="*/ 29539 w 142875"/>
                <a:gd name="T21" fmla="*/ 268691 h 381635"/>
                <a:gd name="T22" fmla="*/ 25342 w 142875"/>
                <a:gd name="T23" fmla="*/ 263505 h 381635"/>
                <a:gd name="T24" fmla="*/ 19871 w 142875"/>
                <a:gd name="T25" fmla="*/ 260566 h 381635"/>
                <a:gd name="T26" fmla="*/ 13805 w 142875"/>
                <a:gd name="T27" fmla="*/ 260098 h 381635"/>
                <a:gd name="T28" fmla="*/ 55322 w 142875"/>
                <a:gd name="T29" fmla="*/ 317370 h 381635"/>
                <a:gd name="T30" fmla="*/ 55066 w 142875"/>
                <a:gd name="T31" fmla="*/ 381351 h 381635"/>
                <a:gd name="T32" fmla="*/ 86816 w 142875"/>
                <a:gd name="T33" fmla="*/ 381489 h 381635"/>
                <a:gd name="T34" fmla="*/ 86851 w 142875"/>
                <a:gd name="T35" fmla="*/ 372758 h 381635"/>
                <a:gd name="T36" fmla="*/ 57225 w 142875"/>
                <a:gd name="T37" fmla="*/ 372758 h 381635"/>
                <a:gd name="T38" fmla="*/ 71069 w 142875"/>
                <a:gd name="T39" fmla="*/ 347109 h 381635"/>
                <a:gd name="T40" fmla="*/ 55322 w 142875"/>
                <a:gd name="T41" fmla="*/ 317370 h 381635"/>
                <a:gd name="T42" fmla="*/ 129020 w 142875"/>
                <a:gd name="T43" fmla="*/ 260626 h 381635"/>
                <a:gd name="T44" fmla="*/ 87072 w 142875"/>
                <a:gd name="T45" fmla="*/ 317447 h 381635"/>
                <a:gd name="T46" fmla="*/ 86816 w 142875"/>
                <a:gd name="T47" fmla="*/ 381489 h 381635"/>
                <a:gd name="T48" fmla="*/ 89347 w 142875"/>
                <a:gd name="T49" fmla="*/ 381489 h 381635"/>
                <a:gd name="T50" fmla="*/ 140537 w 142875"/>
                <a:gd name="T51" fmla="*/ 286566 h 381635"/>
                <a:gd name="T52" fmla="*/ 142611 w 142875"/>
                <a:gd name="T53" fmla="*/ 280097 h 381635"/>
                <a:gd name="T54" fmla="*/ 142267 w 142875"/>
                <a:gd name="T55" fmla="*/ 273470 h 381635"/>
                <a:gd name="T56" fmla="*/ 139662 w 142875"/>
                <a:gd name="T57" fmla="*/ 267470 h 381635"/>
                <a:gd name="T58" fmla="*/ 134949 w 142875"/>
                <a:gd name="T59" fmla="*/ 262870 h 381635"/>
                <a:gd name="T60" fmla="*/ 129020 w 142875"/>
                <a:gd name="T61" fmla="*/ 260626 h 381635"/>
                <a:gd name="T62" fmla="*/ 71069 w 142875"/>
                <a:gd name="T63" fmla="*/ 347109 h 381635"/>
                <a:gd name="T64" fmla="*/ 57225 w 142875"/>
                <a:gd name="T65" fmla="*/ 372758 h 381635"/>
                <a:gd name="T66" fmla="*/ 84657 w 142875"/>
                <a:gd name="T67" fmla="*/ 372758 h 381635"/>
                <a:gd name="T68" fmla="*/ 71069 w 142875"/>
                <a:gd name="T69" fmla="*/ 347109 h 381635"/>
                <a:gd name="T70" fmla="*/ 87072 w 142875"/>
                <a:gd name="T71" fmla="*/ 317447 h 381635"/>
                <a:gd name="T72" fmla="*/ 71069 w 142875"/>
                <a:gd name="T73" fmla="*/ 347109 h 381635"/>
                <a:gd name="T74" fmla="*/ 84657 w 142875"/>
                <a:gd name="T75" fmla="*/ 372758 h 381635"/>
                <a:gd name="T76" fmla="*/ 86851 w 142875"/>
                <a:gd name="T77" fmla="*/ 372758 h 381635"/>
                <a:gd name="T78" fmla="*/ 87072 w 142875"/>
                <a:gd name="T79" fmla="*/ 317447 h 381635"/>
                <a:gd name="T80" fmla="*/ 56590 w 142875"/>
                <a:gd name="T81" fmla="*/ 0 h 381635"/>
                <a:gd name="T82" fmla="*/ 55473 w 142875"/>
                <a:gd name="T83" fmla="*/ 279467 h 381635"/>
                <a:gd name="T84" fmla="*/ 55362 w 142875"/>
                <a:gd name="T85" fmla="*/ 317447 h 381635"/>
                <a:gd name="T86" fmla="*/ 71069 w 142875"/>
                <a:gd name="T87" fmla="*/ 347109 h 381635"/>
                <a:gd name="T88" fmla="*/ 87072 w 142875"/>
                <a:gd name="T89" fmla="*/ 317447 h 381635"/>
                <a:gd name="T90" fmla="*/ 88340 w 142875"/>
                <a:gd name="T91" fmla="*/ 126 h 381635"/>
                <a:gd name="T92" fmla="*/ 56590 w 142875"/>
                <a:gd name="T93" fmla="*/ 0 h 38163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42875" h="381635">
                  <a:moveTo>
                    <a:pt x="13805" y="238377"/>
                  </a:moveTo>
                  <a:lnTo>
                    <a:pt x="7822" y="240411"/>
                  </a:lnTo>
                  <a:lnTo>
                    <a:pt x="3087" y="244554"/>
                  </a:lnTo>
                  <a:lnTo>
                    <a:pt x="424" y="250031"/>
                  </a:lnTo>
                  <a:lnTo>
                    <a:pt x="0" y="256127"/>
                  </a:lnTo>
                  <a:lnTo>
                    <a:pt x="1980" y="262127"/>
                  </a:lnTo>
                  <a:lnTo>
                    <a:pt x="70814" y="381126"/>
                  </a:lnTo>
                  <a:lnTo>
                    <a:pt x="89347" y="349630"/>
                  </a:lnTo>
                  <a:lnTo>
                    <a:pt x="55066" y="349503"/>
                  </a:lnTo>
                  <a:lnTo>
                    <a:pt x="55322" y="290867"/>
                  </a:lnTo>
                  <a:lnTo>
                    <a:pt x="29539" y="246252"/>
                  </a:lnTo>
                  <a:lnTo>
                    <a:pt x="25342" y="241500"/>
                  </a:lnTo>
                  <a:lnTo>
                    <a:pt x="19871" y="238807"/>
                  </a:lnTo>
                  <a:lnTo>
                    <a:pt x="13805" y="238377"/>
                  </a:lnTo>
                  <a:close/>
                </a:path>
                <a:path w="142875" h="381635">
                  <a:moveTo>
                    <a:pt x="55322" y="290867"/>
                  </a:moveTo>
                  <a:lnTo>
                    <a:pt x="55066" y="349503"/>
                  </a:lnTo>
                  <a:lnTo>
                    <a:pt x="86816" y="349630"/>
                  </a:lnTo>
                  <a:lnTo>
                    <a:pt x="86851" y="341629"/>
                  </a:lnTo>
                  <a:lnTo>
                    <a:pt x="57225" y="341629"/>
                  </a:lnTo>
                  <a:lnTo>
                    <a:pt x="71069" y="318117"/>
                  </a:lnTo>
                  <a:lnTo>
                    <a:pt x="55322" y="290867"/>
                  </a:lnTo>
                  <a:close/>
                </a:path>
                <a:path w="142875" h="381635">
                  <a:moveTo>
                    <a:pt x="129020" y="238863"/>
                  </a:moveTo>
                  <a:lnTo>
                    <a:pt x="87072" y="290937"/>
                  </a:lnTo>
                  <a:lnTo>
                    <a:pt x="86816" y="349630"/>
                  </a:lnTo>
                  <a:lnTo>
                    <a:pt x="89347" y="349630"/>
                  </a:lnTo>
                  <a:lnTo>
                    <a:pt x="140537" y="262636"/>
                  </a:lnTo>
                  <a:lnTo>
                    <a:pt x="142611" y="256706"/>
                  </a:lnTo>
                  <a:lnTo>
                    <a:pt x="142267" y="250634"/>
                  </a:lnTo>
                  <a:lnTo>
                    <a:pt x="139662" y="245133"/>
                  </a:lnTo>
                  <a:lnTo>
                    <a:pt x="134949" y="240918"/>
                  </a:lnTo>
                  <a:lnTo>
                    <a:pt x="129020" y="238863"/>
                  </a:lnTo>
                  <a:close/>
                </a:path>
                <a:path w="142875" h="381635">
                  <a:moveTo>
                    <a:pt x="71069" y="318117"/>
                  </a:moveTo>
                  <a:lnTo>
                    <a:pt x="57225" y="341629"/>
                  </a:lnTo>
                  <a:lnTo>
                    <a:pt x="84657" y="341629"/>
                  </a:lnTo>
                  <a:lnTo>
                    <a:pt x="71069" y="318117"/>
                  </a:lnTo>
                  <a:close/>
                </a:path>
                <a:path w="142875" h="381635">
                  <a:moveTo>
                    <a:pt x="87072" y="290937"/>
                  </a:moveTo>
                  <a:lnTo>
                    <a:pt x="71069" y="318117"/>
                  </a:lnTo>
                  <a:lnTo>
                    <a:pt x="84657" y="341629"/>
                  </a:lnTo>
                  <a:lnTo>
                    <a:pt x="86851" y="341629"/>
                  </a:lnTo>
                  <a:lnTo>
                    <a:pt x="87072" y="290937"/>
                  </a:lnTo>
                  <a:close/>
                </a:path>
                <a:path w="142875" h="381635">
                  <a:moveTo>
                    <a:pt x="56590" y="0"/>
                  </a:moveTo>
                  <a:lnTo>
                    <a:pt x="55473" y="256127"/>
                  </a:lnTo>
                  <a:lnTo>
                    <a:pt x="55362" y="290937"/>
                  </a:lnTo>
                  <a:lnTo>
                    <a:pt x="71069" y="318117"/>
                  </a:lnTo>
                  <a:lnTo>
                    <a:pt x="87072" y="290937"/>
                  </a:lnTo>
                  <a:lnTo>
                    <a:pt x="88340" y="126"/>
                  </a:lnTo>
                  <a:lnTo>
                    <a:pt x="56590" y="0"/>
                  </a:lnTo>
                  <a:close/>
                </a:path>
              </a:pathLst>
            </a:custGeom>
            <a:solidFill>
              <a:srgbClr val="FF0000">
                <a:alpha val="63136"/>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63" name="object 27"/>
            <p:cNvSpPr>
              <a:spLocks/>
            </p:cNvSpPr>
            <p:nvPr/>
          </p:nvSpPr>
          <p:spPr bwMode="auto">
            <a:xfrm>
              <a:off x="8399463" y="3386138"/>
              <a:ext cx="142875" cy="382587"/>
            </a:xfrm>
            <a:custGeom>
              <a:avLst/>
              <a:gdLst>
                <a:gd name="T0" fmla="*/ 71583 w 142875"/>
                <a:gd name="T1" fmla="*/ 68698 h 381635"/>
                <a:gd name="T2" fmla="*/ 55647 w 142875"/>
                <a:gd name="T3" fmla="*/ 98297 h 381635"/>
                <a:gd name="T4" fmla="*/ 54379 w 142875"/>
                <a:gd name="T5" fmla="*/ 415715 h 381635"/>
                <a:gd name="T6" fmla="*/ 86129 w 142875"/>
                <a:gd name="T7" fmla="*/ 415852 h 381635"/>
                <a:gd name="T8" fmla="*/ 87274 w 142875"/>
                <a:gd name="T9" fmla="*/ 129288 h 381635"/>
                <a:gd name="T10" fmla="*/ 87274 w 142875"/>
                <a:gd name="T11" fmla="*/ 98297 h 381635"/>
                <a:gd name="T12" fmla="*/ 71583 w 142875"/>
                <a:gd name="T13" fmla="*/ 68698 h 381635"/>
                <a:gd name="T14" fmla="*/ 90017 w 142875"/>
                <a:gd name="T15" fmla="*/ 34225 h 381635"/>
                <a:gd name="T16" fmla="*/ 55903 w 142875"/>
                <a:gd name="T17" fmla="*/ 34225 h 381635"/>
                <a:gd name="T18" fmla="*/ 87653 w 142875"/>
                <a:gd name="T19" fmla="*/ 34366 h 381635"/>
                <a:gd name="T20" fmla="*/ 87397 w 142875"/>
                <a:gd name="T21" fmla="*/ 98530 h 381635"/>
                <a:gd name="T22" fmla="*/ 113180 w 142875"/>
                <a:gd name="T23" fmla="*/ 147164 h 381635"/>
                <a:gd name="T24" fmla="*/ 117322 w 142875"/>
                <a:gd name="T25" fmla="*/ 152348 h 381635"/>
                <a:gd name="T26" fmla="*/ 122785 w 142875"/>
                <a:gd name="T27" fmla="*/ 155287 h 381635"/>
                <a:gd name="T28" fmla="*/ 128843 w 142875"/>
                <a:gd name="T29" fmla="*/ 155758 h 381635"/>
                <a:gd name="T30" fmla="*/ 134770 w 142875"/>
                <a:gd name="T31" fmla="*/ 153536 h 381635"/>
                <a:gd name="T32" fmla="*/ 139523 w 142875"/>
                <a:gd name="T33" fmla="*/ 148959 h 381635"/>
                <a:gd name="T34" fmla="*/ 142216 w 142875"/>
                <a:gd name="T35" fmla="*/ 142989 h 381635"/>
                <a:gd name="T36" fmla="*/ 142646 w 142875"/>
                <a:gd name="T37" fmla="*/ 136368 h 381635"/>
                <a:gd name="T38" fmla="*/ 140612 w 142875"/>
                <a:gd name="T39" fmla="*/ 129842 h 381635"/>
                <a:gd name="T40" fmla="*/ 90017 w 142875"/>
                <a:gd name="T41" fmla="*/ 34225 h 381635"/>
                <a:gd name="T42" fmla="*/ 71905 w 142875"/>
                <a:gd name="T43" fmla="*/ 0 h 381635"/>
                <a:gd name="T44" fmla="*/ 2055 w 142875"/>
                <a:gd name="T45" fmla="*/ 129288 h 381635"/>
                <a:gd name="T46" fmla="*/ 0 w 142875"/>
                <a:gd name="T47" fmla="*/ 135756 h 381635"/>
                <a:gd name="T48" fmla="*/ 373 w 142875"/>
                <a:gd name="T49" fmla="*/ 142382 h 381635"/>
                <a:gd name="T50" fmla="*/ 2984 w 142875"/>
                <a:gd name="T51" fmla="*/ 148384 h 381635"/>
                <a:gd name="T52" fmla="*/ 7643 w 142875"/>
                <a:gd name="T53" fmla="*/ 152982 h 381635"/>
                <a:gd name="T54" fmla="*/ 13646 w 142875"/>
                <a:gd name="T55" fmla="*/ 155225 h 381635"/>
                <a:gd name="T56" fmla="*/ 19756 w 142875"/>
                <a:gd name="T57" fmla="*/ 154818 h 381635"/>
                <a:gd name="T58" fmla="*/ 25271 w 142875"/>
                <a:gd name="T59" fmla="*/ 151969 h 381635"/>
                <a:gd name="T60" fmla="*/ 29487 w 142875"/>
                <a:gd name="T61" fmla="*/ 146885 h 381635"/>
                <a:gd name="T62" fmla="*/ 55647 w 142875"/>
                <a:gd name="T63" fmla="*/ 98297 h 381635"/>
                <a:gd name="T64" fmla="*/ 55903 w 142875"/>
                <a:gd name="T65" fmla="*/ 34225 h 381635"/>
                <a:gd name="T66" fmla="*/ 90017 w 142875"/>
                <a:gd name="T67" fmla="*/ 34225 h 381635"/>
                <a:gd name="T68" fmla="*/ 71905 w 142875"/>
                <a:gd name="T69" fmla="*/ 0 h 381635"/>
                <a:gd name="T70" fmla="*/ 87619 w 142875"/>
                <a:gd name="T71" fmla="*/ 42955 h 381635"/>
                <a:gd name="T72" fmla="*/ 57935 w 142875"/>
                <a:gd name="T73" fmla="*/ 42955 h 381635"/>
                <a:gd name="T74" fmla="*/ 85367 w 142875"/>
                <a:gd name="T75" fmla="*/ 43097 h 381635"/>
                <a:gd name="T76" fmla="*/ 71583 w 142875"/>
                <a:gd name="T77" fmla="*/ 68698 h 381635"/>
                <a:gd name="T78" fmla="*/ 87397 w 142875"/>
                <a:gd name="T79" fmla="*/ 98530 h 381635"/>
                <a:gd name="T80" fmla="*/ 87619 w 142875"/>
                <a:gd name="T81" fmla="*/ 42955 h 381635"/>
                <a:gd name="T82" fmla="*/ 55903 w 142875"/>
                <a:gd name="T83" fmla="*/ 34225 h 381635"/>
                <a:gd name="T84" fmla="*/ 55647 w 142875"/>
                <a:gd name="T85" fmla="*/ 98297 h 381635"/>
                <a:gd name="T86" fmla="*/ 71583 w 142875"/>
                <a:gd name="T87" fmla="*/ 68698 h 381635"/>
                <a:gd name="T88" fmla="*/ 57935 w 142875"/>
                <a:gd name="T89" fmla="*/ 42955 h 381635"/>
                <a:gd name="T90" fmla="*/ 87619 w 142875"/>
                <a:gd name="T91" fmla="*/ 42955 h 381635"/>
                <a:gd name="T92" fmla="*/ 87653 w 142875"/>
                <a:gd name="T93" fmla="*/ 34366 h 381635"/>
                <a:gd name="T94" fmla="*/ 55903 w 142875"/>
                <a:gd name="T95" fmla="*/ 34225 h 381635"/>
                <a:gd name="T96" fmla="*/ 57935 w 142875"/>
                <a:gd name="T97" fmla="*/ 42955 h 381635"/>
                <a:gd name="T98" fmla="*/ 71583 w 142875"/>
                <a:gd name="T99" fmla="*/ 68698 h 381635"/>
                <a:gd name="T100" fmla="*/ 85367 w 142875"/>
                <a:gd name="T101" fmla="*/ 43097 h 381635"/>
                <a:gd name="T102" fmla="*/ 57935 w 142875"/>
                <a:gd name="T103" fmla="*/ 42955 h 38163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142875" h="381635">
                  <a:moveTo>
                    <a:pt x="71583" y="62962"/>
                  </a:moveTo>
                  <a:lnTo>
                    <a:pt x="55647" y="90088"/>
                  </a:lnTo>
                  <a:lnTo>
                    <a:pt x="54379" y="381000"/>
                  </a:lnTo>
                  <a:lnTo>
                    <a:pt x="86129" y="381126"/>
                  </a:lnTo>
                  <a:lnTo>
                    <a:pt x="87274" y="118490"/>
                  </a:lnTo>
                  <a:lnTo>
                    <a:pt x="87274" y="90088"/>
                  </a:lnTo>
                  <a:lnTo>
                    <a:pt x="71583" y="62962"/>
                  </a:lnTo>
                  <a:close/>
                </a:path>
                <a:path w="142875" h="381635">
                  <a:moveTo>
                    <a:pt x="90017" y="31368"/>
                  </a:moveTo>
                  <a:lnTo>
                    <a:pt x="55903" y="31368"/>
                  </a:lnTo>
                  <a:lnTo>
                    <a:pt x="87653" y="31495"/>
                  </a:lnTo>
                  <a:lnTo>
                    <a:pt x="87397" y="90301"/>
                  </a:lnTo>
                  <a:lnTo>
                    <a:pt x="113180" y="134874"/>
                  </a:lnTo>
                  <a:lnTo>
                    <a:pt x="117322" y="139626"/>
                  </a:lnTo>
                  <a:lnTo>
                    <a:pt x="122785" y="142319"/>
                  </a:lnTo>
                  <a:lnTo>
                    <a:pt x="128843" y="142749"/>
                  </a:lnTo>
                  <a:lnTo>
                    <a:pt x="134770" y="140715"/>
                  </a:lnTo>
                  <a:lnTo>
                    <a:pt x="139523" y="136519"/>
                  </a:lnTo>
                  <a:lnTo>
                    <a:pt x="142216" y="131048"/>
                  </a:lnTo>
                  <a:lnTo>
                    <a:pt x="142646" y="124981"/>
                  </a:lnTo>
                  <a:lnTo>
                    <a:pt x="140612" y="118999"/>
                  </a:lnTo>
                  <a:lnTo>
                    <a:pt x="90017" y="31368"/>
                  </a:lnTo>
                  <a:close/>
                </a:path>
                <a:path w="142875" h="381635">
                  <a:moveTo>
                    <a:pt x="71905" y="0"/>
                  </a:moveTo>
                  <a:lnTo>
                    <a:pt x="2055" y="118490"/>
                  </a:lnTo>
                  <a:lnTo>
                    <a:pt x="0" y="124420"/>
                  </a:lnTo>
                  <a:lnTo>
                    <a:pt x="373" y="130492"/>
                  </a:lnTo>
                  <a:lnTo>
                    <a:pt x="2984" y="135993"/>
                  </a:lnTo>
                  <a:lnTo>
                    <a:pt x="7643" y="140207"/>
                  </a:lnTo>
                  <a:lnTo>
                    <a:pt x="13646" y="142263"/>
                  </a:lnTo>
                  <a:lnTo>
                    <a:pt x="19756" y="141890"/>
                  </a:lnTo>
                  <a:lnTo>
                    <a:pt x="25271" y="139279"/>
                  </a:lnTo>
                  <a:lnTo>
                    <a:pt x="29487" y="134619"/>
                  </a:lnTo>
                  <a:lnTo>
                    <a:pt x="55647" y="90088"/>
                  </a:lnTo>
                  <a:lnTo>
                    <a:pt x="55903" y="31368"/>
                  </a:lnTo>
                  <a:lnTo>
                    <a:pt x="90017" y="31368"/>
                  </a:lnTo>
                  <a:lnTo>
                    <a:pt x="71905" y="0"/>
                  </a:lnTo>
                  <a:close/>
                </a:path>
                <a:path w="142875" h="381635">
                  <a:moveTo>
                    <a:pt x="87619" y="39369"/>
                  </a:moveTo>
                  <a:lnTo>
                    <a:pt x="57935" y="39369"/>
                  </a:lnTo>
                  <a:lnTo>
                    <a:pt x="85367" y="39496"/>
                  </a:lnTo>
                  <a:lnTo>
                    <a:pt x="71583" y="62962"/>
                  </a:lnTo>
                  <a:lnTo>
                    <a:pt x="87397" y="90301"/>
                  </a:lnTo>
                  <a:lnTo>
                    <a:pt x="87619" y="39369"/>
                  </a:lnTo>
                  <a:close/>
                </a:path>
                <a:path w="142875" h="381635">
                  <a:moveTo>
                    <a:pt x="55903" y="31368"/>
                  </a:moveTo>
                  <a:lnTo>
                    <a:pt x="55647" y="90088"/>
                  </a:lnTo>
                  <a:lnTo>
                    <a:pt x="71583" y="62962"/>
                  </a:lnTo>
                  <a:lnTo>
                    <a:pt x="57935" y="39369"/>
                  </a:lnTo>
                  <a:lnTo>
                    <a:pt x="87619" y="39369"/>
                  </a:lnTo>
                  <a:lnTo>
                    <a:pt x="87653" y="31495"/>
                  </a:lnTo>
                  <a:lnTo>
                    <a:pt x="55903" y="31368"/>
                  </a:lnTo>
                  <a:close/>
                </a:path>
                <a:path w="142875" h="381635">
                  <a:moveTo>
                    <a:pt x="57935" y="39369"/>
                  </a:moveTo>
                  <a:lnTo>
                    <a:pt x="71583" y="62962"/>
                  </a:lnTo>
                  <a:lnTo>
                    <a:pt x="85367" y="39496"/>
                  </a:lnTo>
                  <a:lnTo>
                    <a:pt x="57935" y="39369"/>
                  </a:lnTo>
                  <a:close/>
                </a:path>
              </a:pathLst>
            </a:custGeom>
            <a:solidFill>
              <a:srgbClr val="FF0000">
                <a:alpha val="63136"/>
              </a:srgbClr>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28" name="object 28">
              <a:extLst>
                <a:ext uri="{FF2B5EF4-FFF2-40B4-BE49-F238E27FC236}">
                  <a16:creationId xmlns:a16="http://schemas.microsoft.com/office/drawing/2014/main" xmlns="" id="{605EBF18-0169-40ED-9B48-812B7ADCDEE5}"/>
                </a:ext>
              </a:extLst>
            </p:cNvPr>
            <p:cNvSpPr txBox="1"/>
            <p:nvPr/>
          </p:nvSpPr>
          <p:spPr>
            <a:xfrm>
              <a:off x="8202613" y="4911725"/>
              <a:ext cx="788987" cy="234950"/>
            </a:xfrm>
            <a:prstGeom prst="rect">
              <a:avLst/>
            </a:prstGeom>
          </p:spPr>
          <p:txBody>
            <a:bodyPr lIns="0" tIns="0" rIns="0" bIns="0">
              <a:spAutoFit/>
            </a:bodyPr>
            <a:lstStyle/>
            <a:p>
              <a:pPr marL="12700">
                <a:defRPr/>
              </a:pPr>
              <a:r>
                <a:rPr sz="1400" b="1" u="heavy" dirty="0">
                  <a:latin typeface="Calibri"/>
                  <a:cs typeface="Calibri"/>
                </a:rPr>
                <a:t>Scenario</a:t>
              </a:r>
              <a:r>
                <a:rPr sz="1400" b="1" u="heavy" spc="-125" dirty="0">
                  <a:latin typeface="Calibri"/>
                  <a:cs typeface="Calibri"/>
                </a:rPr>
                <a:t> </a:t>
              </a:r>
              <a:r>
                <a:rPr sz="1400" b="1" u="heavy" dirty="0">
                  <a:latin typeface="Calibri"/>
                  <a:cs typeface="Calibri"/>
                </a:rPr>
                <a:t>2</a:t>
              </a:r>
              <a:endParaRPr sz="1400">
                <a:latin typeface="Calibri"/>
                <a:cs typeface="Calibri"/>
              </a:endParaRPr>
            </a:p>
          </p:txBody>
        </p:sp>
        <p:sp>
          <p:nvSpPr>
            <p:cNvPr id="29" name="object 29">
              <a:extLst>
                <a:ext uri="{FF2B5EF4-FFF2-40B4-BE49-F238E27FC236}">
                  <a16:creationId xmlns:a16="http://schemas.microsoft.com/office/drawing/2014/main" xmlns="" id="{A15516C2-477F-4010-9E0B-3E8192CC1C60}"/>
                </a:ext>
              </a:extLst>
            </p:cNvPr>
            <p:cNvSpPr txBox="1"/>
            <p:nvPr/>
          </p:nvSpPr>
          <p:spPr>
            <a:xfrm>
              <a:off x="5162550" y="4859338"/>
              <a:ext cx="788988" cy="236537"/>
            </a:xfrm>
            <a:prstGeom prst="rect">
              <a:avLst/>
            </a:prstGeom>
          </p:spPr>
          <p:txBody>
            <a:bodyPr lIns="0" tIns="0" rIns="0" bIns="0">
              <a:spAutoFit/>
            </a:bodyPr>
            <a:lstStyle/>
            <a:p>
              <a:pPr marL="12700">
                <a:defRPr/>
              </a:pPr>
              <a:r>
                <a:rPr sz="1400" b="1" u="heavy" dirty="0">
                  <a:latin typeface="Calibri"/>
                  <a:cs typeface="Calibri"/>
                </a:rPr>
                <a:t>Scenario</a:t>
              </a:r>
              <a:r>
                <a:rPr sz="1400" b="1" u="heavy" spc="-125" dirty="0">
                  <a:latin typeface="Calibri"/>
                  <a:cs typeface="Calibri"/>
                </a:rPr>
                <a:t> </a:t>
              </a:r>
              <a:r>
                <a:rPr sz="1400" b="1" u="heavy" dirty="0">
                  <a:latin typeface="Calibri"/>
                  <a:cs typeface="Calibri"/>
                </a:rPr>
                <a:t>1</a:t>
              </a:r>
              <a:endParaRPr sz="1400">
                <a:latin typeface="Calibri"/>
                <a:cs typeface="Calibri"/>
              </a:endParaRPr>
            </a:p>
          </p:txBody>
        </p:sp>
        <p:sp>
          <p:nvSpPr>
            <p:cNvPr id="91166" name="object 30"/>
            <p:cNvSpPr txBox="1">
              <a:spLocks noChangeArrowheads="1"/>
            </p:cNvSpPr>
            <p:nvPr/>
          </p:nvSpPr>
          <p:spPr bwMode="auto">
            <a:xfrm>
              <a:off x="2435225" y="2963863"/>
              <a:ext cx="6473825" cy="15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559276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400" b="1" dirty="0"/>
                <a:t>Compliance</a:t>
              </a:r>
              <a:endParaRPr lang="en-US" altLang="en-US" sz="1400" dirty="0"/>
            </a:p>
            <a:p>
              <a:pPr>
                <a:spcBef>
                  <a:spcPts val="25"/>
                </a:spcBef>
                <a:buFontTx/>
                <a:buNone/>
              </a:pPr>
              <a:endParaRPr lang="en-US" altLang="en-US" sz="1600" dirty="0">
                <a:latin typeface="Times New Roman" panose="02020603050405020304" pitchFamily="18" charset="0"/>
                <a:cs typeface="Times New Roman" panose="02020603050405020304" pitchFamily="18" charset="0"/>
              </a:endParaRPr>
            </a:p>
            <a:p>
              <a:pPr>
                <a:spcBef>
                  <a:spcPct val="0"/>
                </a:spcBef>
                <a:buFontTx/>
                <a:buNone/>
              </a:pPr>
              <a:r>
                <a:rPr lang="en-US" altLang="en-US" sz="1400" b="1" dirty="0"/>
                <a:t>Target  SEC</a:t>
              </a:r>
              <a:endParaRPr lang="en-US" altLang="en-US" sz="1400" dirty="0"/>
            </a:p>
            <a:p>
              <a:pPr>
                <a:spcBef>
                  <a:spcPts val="500"/>
                </a:spcBef>
                <a:buFontTx/>
                <a:buNone/>
              </a:pPr>
              <a:r>
                <a:rPr lang="en-US" altLang="en-US" sz="1800" b="1" dirty="0"/>
                <a:t>Purchase  </a:t>
              </a:r>
              <a:r>
                <a:rPr lang="en-US" altLang="en-US" sz="1800" b="1" dirty="0" err="1"/>
                <a:t>Escerts</a:t>
              </a:r>
              <a:endParaRPr lang="en-US" altLang="en-US" sz="1800" dirty="0"/>
            </a:p>
          </p:txBody>
        </p:sp>
        <p:sp>
          <p:nvSpPr>
            <p:cNvPr id="31" name="object 31">
              <a:extLst>
                <a:ext uri="{FF2B5EF4-FFF2-40B4-BE49-F238E27FC236}">
                  <a16:creationId xmlns:a16="http://schemas.microsoft.com/office/drawing/2014/main" xmlns="" id="{CC2AC38A-66D9-42FA-8C75-B35BB7745862}"/>
                </a:ext>
              </a:extLst>
            </p:cNvPr>
            <p:cNvSpPr txBox="1"/>
            <p:nvPr/>
          </p:nvSpPr>
          <p:spPr>
            <a:xfrm>
              <a:off x="763588" y="1524000"/>
              <a:ext cx="7459662" cy="876300"/>
            </a:xfrm>
            <a:prstGeom prst="rect">
              <a:avLst/>
            </a:prstGeom>
          </p:spPr>
          <p:txBody>
            <a:bodyPr lIns="0" tIns="0" rIns="0" bIns="0">
              <a:spAutoFit/>
            </a:bodyPr>
            <a:lstStyle/>
            <a:p>
              <a:pPr marL="2870835">
                <a:tabLst>
                  <a:tab pos="6731634" algn="l"/>
                </a:tabLst>
                <a:defRPr/>
              </a:pPr>
              <a:r>
                <a:rPr b="1" dirty="0">
                  <a:latin typeface="Calibri"/>
                  <a:cs typeface="Calibri"/>
                </a:rPr>
                <a:t>Iss</a:t>
              </a:r>
              <a:r>
                <a:rPr b="1" spc="5" dirty="0">
                  <a:latin typeface="Calibri"/>
                  <a:cs typeface="Calibri"/>
                </a:rPr>
                <a:t>u</a:t>
              </a:r>
              <a:r>
                <a:rPr b="1" dirty="0">
                  <a:latin typeface="Calibri"/>
                  <a:cs typeface="Calibri"/>
                </a:rPr>
                <a:t>ed</a:t>
              </a:r>
              <a:r>
                <a:rPr b="1" spc="-55" dirty="0">
                  <a:latin typeface="Calibri"/>
                  <a:cs typeface="Calibri"/>
                </a:rPr>
                <a:t> </a:t>
              </a:r>
              <a:r>
                <a:rPr b="1" dirty="0">
                  <a:latin typeface="Calibri"/>
                  <a:cs typeface="Calibri"/>
                </a:rPr>
                <a:t>Esc</a:t>
              </a:r>
              <a:r>
                <a:rPr b="1" spc="5" dirty="0">
                  <a:latin typeface="Calibri"/>
                  <a:cs typeface="Calibri"/>
                </a:rPr>
                <a:t>e</a:t>
              </a:r>
              <a:r>
                <a:rPr b="1" spc="-5" dirty="0">
                  <a:latin typeface="Calibri"/>
                  <a:cs typeface="Calibri"/>
                </a:rPr>
                <a:t>rt</a:t>
              </a:r>
              <a:r>
                <a:rPr b="1" dirty="0">
                  <a:latin typeface="Calibri"/>
                  <a:cs typeface="Calibri"/>
                </a:rPr>
                <a:t>s	</a:t>
              </a:r>
              <a:r>
                <a:rPr sz="2700" b="1" spc="-37" baseline="3086" dirty="0">
                  <a:latin typeface="Calibri"/>
                  <a:cs typeface="Calibri"/>
                </a:rPr>
                <a:t>P</a:t>
              </a:r>
              <a:r>
                <a:rPr sz="2700" b="1" baseline="3086" dirty="0">
                  <a:latin typeface="Calibri"/>
                  <a:cs typeface="Calibri"/>
                </a:rPr>
                <a:t>enalty</a:t>
              </a:r>
              <a:endParaRPr sz="2700" baseline="3086" dirty="0">
                <a:latin typeface="Calibri"/>
                <a:cs typeface="Calibri"/>
              </a:endParaRPr>
            </a:p>
            <a:p>
              <a:pPr>
                <a:spcBef>
                  <a:spcPts val="15"/>
                </a:spcBef>
                <a:defRPr/>
              </a:pPr>
              <a:endParaRPr sz="2500" dirty="0">
                <a:latin typeface="Times New Roman"/>
                <a:cs typeface="Times New Roman"/>
              </a:endParaRPr>
            </a:p>
            <a:p>
              <a:pPr marL="12700">
                <a:spcBef>
                  <a:spcPts val="5"/>
                </a:spcBef>
                <a:defRPr/>
              </a:pPr>
              <a:r>
                <a:rPr sz="1400" b="1" dirty="0">
                  <a:latin typeface="Calibri"/>
                  <a:cs typeface="Calibri"/>
                </a:rPr>
                <a:t>Baseline</a:t>
              </a:r>
              <a:r>
                <a:rPr sz="1400" b="1" spc="-120" dirty="0">
                  <a:latin typeface="Calibri"/>
                  <a:cs typeface="Calibri"/>
                </a:rPr>
                <a:t> </a:t>
              </a:r>
              <a:r>
                <a:rPr sz="1400" b="1" spc="-15" dirty="0">
                  <a:latin typeface="Calibri"/>
                  <a:cs typeface="Calibri"/>
                </a:rPr>
                <a:t>SEC</a:t>
              </a:r>
              <a:endParaRPr sz="1400" dirty="0">
                <a:latin typeface="Calibri"/>
                <a:cs typeface="Calibri"/>
              </a:endParaRPr>
            </a:p>
          </p:txBody>
        </p:sp>
        <p:sp>
          <p:nvSpPr>
            <p:cNvPr id="91168" name="object 32"/>
            <p:cNvSpPr>
              <a:spLocks/>
            </p:cNvSpPr>
            <p:nvPr/>
          </p:nvSpPr>
          <p:spPr bwMode="auto">
            <a:xfrm>
              <a:off x="4432300" y="1789113"/>
              <a:ext cx="200025" cy="1606550"/>
            </a:xfrm>
            <a:custGeom>
              <a:avLst/>
              <a:gdLst>
                <a:gd name="T0" fmla="*/ 108038 w 199389"/>
                <a:gd name="T1" fmla="*/ 1499489 h 1606550"/>
                <a:gd name="T2" fmla="*/ 102508 w 199389"/>
                <a:gd name="T3" fmla="*/ 1503045 h 1606550"/>
                <a:gd name="T4" fmla="*/ 96826 w 199389"/>
                <a:gd name="T5" fmla="*/ 1506601 h 1606550"/>
                <a:gd name="T6" fmla="*/ 95549 w 199389"/>
                <a:gd name="T7" fmla="*/ 1513459 h 1606550"/>
                <a:gd name="T8" fmla="*/ 99523 w 199389"/>
                <a:gd name="T9" fmla="*/ 1518539 h 1606550"/>
                <a:gd name="T10" fmla="*/ 168664 w 199389"/>
                <a:gd name="T11" fmla="*/ 1606169 h 1606550"/>
                <a:gd name="T12" fmla="*/ 179734 w 199389"/>
                <a:gd name="T13" fmla="*/ 1585214 h 1606550"/>
                <a:gd name="T14" fmla="*/ 154183 w 199389"/>
                <a:gd name="T15" fmla="*/ 1585214 h 1606550"/>
                <a:gd name="T16" fmla="*/ 150195 w 199389"/>
                <a:gd name="T17" fmla="*/ 1544214 h 1606550"/>
                <a:gd name="T18" fmla="*/ 119825 w 199389"/>
                <a:gd name="T19" fmla="*/ 1505712 h 1606550"/>
                <a:gd name="T20" fmla="*/ 115852 w 199389"/>
                <a:gd name="T21" fmla="*/ 1500759 h 1606550"/>
                <a:gd name="T22" fmla="*/ 108038 w 199389"/>
                <a:gd name="T23" fmla="*/ 1499489 h 1606550"/>
                <a:gd name="T24" fmla="*/ 150195 w 199389"/>
                <a:gd name="T25" fmla="*/ 1544214 h 1606550"/>
                <a:gd name="T26" fmla="*/ 154183 w 199389"/>
                <a:gd name="T27" fmla="*/ 1585214 h 1606550"/>
                <a:gd name="T28" fmla="*/ 178888 w 199389"/>
                <a:gd name="T29" fmla="*/ 1583182 h 1606550"/>
                <a:gd name="T30" fmla="*/ 178519 w 199389"/>
                <a:gd name="T31" fmla="*/ 1579372 h 1606550"/>
                <a:gd name="T32" fmla="*/ 155319 w 199389"/>
                <a:gd name="T33" fmla="*/ 1579372 h 1606550"/>
                <a:gd name="T34" fmla="*/ 164372 w 199389"/>
                <a:gd name="T35" fmla="*/ 1562194 h 1606550"/>
                <a:gd name="T36" fmla="*/ 150195 w 199389"/>
                <a:gd name="T37" fmla="*/ 1544214 h 1606550"/>
                <a:gd name="T38" fmla="*/ 207712 w 199389"/>
                <a:gd name="T39" fmla="*/ 1491742 h 1606550"/>
                <a:gd name="T40" fmla="*/ 200326 w 199389"/>
                <a:gd name="T41" fmla="*/ 1494155 h 1606550"/>
                <a:gd name="T42" fmla="*/ 197345 w 199389"/>
                <a:gd name="T43" fmla="*/ 1499616 h 1606550"/>
                <a:gd name="T44" fmla="*/ 174898 w 199389"/>
                <a:gd name="T45" fmla="*/ 1542215 h 1606550"/>
                <a:gd name="T46" fmla="*/ 178888 w 199389"/>
                <a:gd name="T47" fmla="*/ 1583182 h 1606550"/>
                <a:gd name="T48" fmla="*/ 154183 w 199389"/>
                <a:gd name="T49" fmla="*/ 1585214 h 1606550"/>
                <a:gd name="T50" fmla="*/ 179734 w 199389"/>
                <a:gd name="T51" fmla="*/ 1585214 h 1606550"/>
                <a:gd name="T52" fmla="*/ 219922 w 199389"/>
                <a:gd name="T53" fmla="*/ 1509141 h 1606550"/>
                <a:gd name="T54" fmla="*/ 222759 w 199389"/>
                <a:gd name="T55" fmla="*/ 1503553 h 1606550"/>
                <a:gd name="T56" fmla="*/ 220200 w 199389"/>
                <a:gd name="T57" fmla="*/ 1496949 h 1606550"/>
                <a:gd name="T58" fmla="*/ 213950 w 199389"/>
                <a:gd name="T59" fmla="*/ 1494409 h 1606550"/>
                <a:gd name="T60" fmla="*/ 207712 w 199389"/>
                <a:gd name="T61" fmla="*/ 1491742 h 1606550"/>
                <a:gd name="T62" fmla="*/ 164372 w 199389"/>
                <a:gd name="T63" fmla="*/ 1562194 h 1606550"/>
                <a:gd name="T64" fmla="*/ 155319 w 199389"/>
                <a:gd name="T65" fmla="*/ 1579372 h 1606550"/>
                <a:gd name="T66" fmla="*/ 176617 w 199389"/>
                <a:gd name="T67" fmla="*/ 1577721 h 1606550"/>
                <a:gd name="T68" fmla="*/ 164372 w 199389"/>
                <a:gd name="T69" fmla="*/ 1562194 h 1606550"/>
                <a:gd name="T70" fmla="*/ 174898 w 199389"/>
                <a:gd name="T71" fmla="*/ 1542215 h 1606550"/>
                <a:gd name="T72" fmla="*/ 164372 w 199389"/>
                <a:gd name="T73" fmla="*/ 1562194 h 1606550"/>
                <a:gd name="T74" fmla="*/ 176617 w 199389"/>
                <a:gd name="T75" fmla="*/ 1577721 h 1606550"/>
                <a:gd name="T76" fmla="*/ 155319 w 199389"/>
                <a:gd name="T77" fmla="*/ 1579372 h 1606550"/>
                <a:gd name="T78" fmla="*/ 178519 w 199389"/>
                <a:gd name="T79" fmla="*/ 1579372 h 1606550"/>
                <a:gd name="T80" fmla="*/ 174898 w 199389"/>
                <a:gd name="T81" fmla="*/ 1542215 h 1606550"/>
                <a:gd name="T82" fmla="*/ 24704 w 199389"/>
                <a:gd name="T83" fmla="*/ 0 h 1606550"/>
                <a:gd name="T84" fmla="*/ 0 w 199389"/>
                <a:gd name="T85" fmla="*/ 1905 h 1606550"/>
                <a:gd name="T86" fmla="*/ 150195 w 199389"/>
                <a:gd name="T87" fmla="*/ 1544214 h 1606550"/>
                <a:gd name="T88" fmla="*/ 164372 w 199389"/>
                <a:gd name="T89" fmla="*/ 1562194 h 1606550"/>
                <a:gd name="T90" fmla="*/ 174898 w 199389"/>
                <a:gd name="T91" fmla="*/ 1542215 h 1606550"/>
                <a:gd name="T92" fmla="*/ 24704 w 199389"/>
                <a:gd name="T93" fmla="*/ 0 h 160655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99389" h="1606550">
                  <a:moveTo>
                    <a:pt x="96647" y="1499489"/>
                  </a:moveTo>
                  <a:lnTo>
                    <a:pt x="91693" y="1503045"/>
                  </a:lnTo>
                  <a:lnTo>
                    <a:pt x="86613" y="1506601"/>
                  </a:lnTo>
                  <a:lnTo>
                    <a:pt x="85471" y="1513459"/>
                  </a:lnTo>
                  <a:lnTo>
                    <a:pt x="89026" y="1518539"/>
                  </a:lnTo>
                  <a:lnTo>
                    <a:pt x="150875" y="1606169"/>
                  </a:lnTo>
                  <a:lnTo>
                    <a:pt x="160777" y="1585214"/>
                  </a:lnTo>
                  <a:lnTo>
                    <a:pt x="137922" y="1585214"/>
                  </a:lnTo>
                  <a:lnTo>
                    <a:pt x="134350" y="1544214"/>
                  </a:lnTo>
                  <a:lnTo>
                    <a:pt x="107187" y="1505712"/>
                  </a:lnTo>
                  <a:lnTo>
                    <a:pt x="103631" y="1500759"/>
                  </a:lnTo>
                  <a:lnTo>
                    <a:pt x="96647" y="1499489"/>
                  </a:lnTo>
                  <a:close/>
                </a:path>
                <a:path w="199389" h="1606550">
                  <a:moveTo>
                    <a:pt x="134350" y="1544214"/>
                  </a:moveTo>
                  <a:lnTo>
                    <a:pt x="137922" y="1585214"/>
                  </a:lnTo>
                  <a:lnTo>
                    <a:pt x="160020" y="1583182"/>
                  </a:lnTo>
                  <a:lnTo>
                    <a:pt x="159688" y="1579372"/>
                  </a:lnTo>
                  <a:lnTo>
                    <a:pt x="138937" y="1579372"/>
                  </a:lnTo>
                  <a:lnTo>
                    <a:pt x="147034" y="1562194"/>
                  </a:lnTo>
                  <a:lnTo>
                    <a:pt x="134350" y="1544214"/>
                  </a:lnTo>
                  <a:close/>
                </a:path>
                <a:path w="199389" h="1606550">
                  <a:moveTo>
                    <a:pt x="185800" y="1491742"/>
                  </a:moveTo>
                  <a:lnTo>
                    <a:pt x="179197" y="1494155"/>
                  </a:lnTo>
                  <a:lnTo>
                    <a:pt x="176529" y="1499616"/>
                  </a:lnTo>
                  <a:lnTo>
                    <a:pt x="156451" y="1542215"/>
                  </a:lnTo>
                  <a:lnTo>
                    <a:pt x="160020" y="1583182"/>
                  </a:lnTo>
                  <a:lnTo>
                    <a:pt x="137922" y="1585214"/>
                  </a:lnTo>
                  <a:lnTo>
                    <a:pt x="160777" y="1585214"/>
                  </a:lnTo>
                  <a:lnTo>
                    <a:pt x="196723" y="1509141"/>
                  </a:lnTo>
                  <a:lnTo>
                    <a:pt x="199262" y="1503553"/>
                  </a:lnTo>
                  <a:lnTo>
                    <a:pt x="196976" y="1496949"/>
                  </a:lnTo>
                  <a:lnTo>
                    <a:pt x="191388" y="1494409"/>
                  </a:lnTo>
                  <a:lnTo>
                    <a:pt x="185800" y="1491742"/>
                  </a:lnTo>
                  <a:close/>
                </a:path>
                <a:path w="199389" h="1606550">
                  <a:moveTo>
                    <a:pt x="147034" y="1562194"/>
                  </a:moveTo>
                  <a:lnTo>
                    <a:pt x="138937" y="1579372"/>
                  </a:lnTo>
                  <a:lnTo>
                    <a:pt x="157987" y="1577721"/>
                  </a:lnTo>
                  <a:lnTo>
                    <a:pt x="147034" y="1562194"/>
                  </a:lnTo>
                  <a:close/>
                </a:path>
                <a:path w="199389" h="1606550">
                  <a:moveTo>
                    <a:pt x="156451" y="1542215"/>
                  </a:moveTo>
                  <a:lnTo>
                    <a:pt x="147034" y="1562194"/>
                  </a:lnTo>
                  <a:lnTo>
                    <a:pt x="157987" y="1577721"/>
                  </a:lnTo>
                  <a:lnTo>
                    <a:pt x="138937" y="1579372"/>
                  </a:lnTo>
                  <a:lnTo>
                    <a:pt x="159688" y="1579372"/>
                  </a:lnTo>
                  <a:lnTo>
                    <a:pt x="156451" y="1542215"/>
                  </a:lnTo>
                  <a:close/>
                </a:path>
                <a:path w="199389" h="1606550">
                  <a:moveTo>
                    <a:pt x="22098" y="0"/>
                  </a:moveTo>
                  <a:lnTo>
                    <a:pt x="0" y="1905"/>
                  </a:lnTo>
                  <a:lnTo>
                    <a:pt x="134350" y="1544214"/>
                  </a:lnTo>
                  <a:lnTo>
                    <a:pt x="147034" y="1562194"/>
                  </a:lnTo>
                  <a:lnTo>
                    <a:pt x="156451" y="1542215"/>
                  </a:lnTo>
                  <a:lnTo>
                    <a:pt x="22098" y="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91169" name="object 33"/>
            <p:cNvSpPr>
              <a:spLocks/>
            </p:cNvSpPr>
            <p:nvPr/>
          </p:nvSpPr>
          <p:spPr bwMode="auto">
            <a:xfrm>
              <a:off x="6376988" y="3184525"/>
              <a:ext cx="1001712" cy="774700"/>
            </a:xfrm>
            <a:custGeom>
              <a:avLst/>
              <a:gdLst>
                <a:gd name="T0" fmla="*/ 956008 w 1002029"/>
                <a:gd name="T1" fmla="*/ 26196 h 775335"/>
                <a:gd name="T2" fmla="*/ 934413 w 1002029"/>
                <a:gd name="T3" fmla="*/ 28944 h 775335"/>
                <a:gd name="T4" fmla="*/ 0 w 1002029"/>
                <a:gd name="T5" fmla="*/ 736016 h 775335"/>
                <a:gd name="T6" fmla="*/ 13448 w 1002029"/>
                <a:gd name="T7" fmla="*/ 753170 h 775335"/>
                <a:gd name="T8" fmla="*/ 947832 w 1002029"/>
                <a:gd name="T9" fmla="*/ 45992 h 775335"/>
                <a:gd name="T10" fmla="*/ 956008 w 1002029"/>
                <a:gd name="T11" fmla="*/ 26196 h 775335"/>
                <a:gd name="T12" fmla="*/ 988730 w 1002029"/>
                <a:gd name="T13" fmla="*/ 4559 h 775335"/>
                <a:gd name="T14" fmla="*/ 966628 w 1002029"/>
                <a:gd name="T15" fmla="*/ 4559 h 775335"/>
                <a:gd name="T16" fmla="*/ 980068 w 1002029"/>
                <a:gd name="T17" fmla="*/ 21594 h 775335"/>
                <a:gd name="T18" fmla="*/ 947832 w 1002029"/>
                <a:gd name="T19" fmla="*/ 45992 h 775335"/>
                <a:gd name="T20" fmla="*/ 930328 w 1002029"/>
                <a:gd name="T21" fmla="*/ 88361 h 775335"/>
                <a:gd name="T22" fmla="*/ 927943 w 1002029"/>
                <a:gd name="T23" fmla="*/ 93914 h 775335"/>
                <a:gd name="T24" fmla="*/ 930705 w 1002029"/>
                <a:gd name="T25" fmla="*/ 100210 h 775335"/>
                <a:gd name="T26" fmla="*/ 936359 w 1002029"/>
                <a:gd name="T27" fmla="*/ 102430 h 775335"/>
                <a:gd name="T28" fmla="*/ 942012 w 1002029"/>
                <a:gd name="T29" fmla="*/ 104774 h 775335"/>
                <a:gd name="T30" fmla="*/ 948417 w 1002029"/>
                <a:gd name="T31" fmla="*/ 102058 h 775335"/>
                <a:gd name="T32" fmla="*/ 950677 w 1002029"/>
                <a:gd name="T33" fmla="*/ 96507 h 775335"/>
                <a:gd name="T34" fmla="*/ 988730 w 1002029"/>
                <a:gd name="T35" fmla="*/ 4559 h 775335"/>
                <a:gd name="T36" fmla="*/ 970135 w 1002029"/>
                <a:gd name="T37" fmla="*/ 9010 h 775335"/>
                <a:gd name="T38" fmla="*/ 963112 w 1002029"/>
                <a:gd name="T39" fmla="*/ 9010 h 775335"/>
                <a:gd name="T40" fmla="*/ 974792 w 1002029"/>
                <a:gd name="T41" fmla="*/ 23810 h 775335"/>
                <a:gd name="T42" fmla="*/ 956008 w 1002029"/>
                <a:gd name="T43" fmla="*/ 26196 h 775335"/>
                <a:gd name="T44" fmla="*/ 947832 w 1002029"/>
                <a:gd name="T45" fmla="*/ 45992 h 775335"/>
                <a:gd name="T46" fmla="*/ 980068 w 1002029"/>
                <a:gd name="T47" fmla="*/ 21594 h 775335"/>
                <a:gd name="T48" fmla="*/ 970135 w 1002029"/>
                <a:gd name="T49" fmla="*/ 9010 h 775335"/>
                <a:gd name="T50" fmla="*/ 990619 w 1002029"/>
                <a:gd name="T51" fmla="*/ 0 h 775335"/>
                <a:gd name="T52" fmla="*/ 879336 w 1002029"/>
                <a:gd name="T53" fmla="*/ 14057 h 775335"/>
                <a:gd name="T54" fmla="*/ 875191 w 1002029"/>
                <a:gd name="T55" fmla="*/ 19505 h 775335"/>
                <a:gd name="T56" fmla="*/ 876698 w 1002029"/>
                <a:gd name="T57" fmla="*/ 31347 h 775335"/>
                <a:gd name="T58" fmla="*/ 882225 w 1002029"/>
                <a:gd name="T59" fmla="*/ 35541 h 775335"/>
                <a:gd name="T60" fmla="*/ 934413 w 1002029"/>
                <a:gd name="T61" fmla="*/ 28944 h 775335"/>
                <a:gd name="T62" fmla="*/ 966628 w 1002029"/>
                <a:gd name="T63" fmla="*/ 4559 h 775335"/>
                <a:gd name="T64" fmla="*/ 988730 w 1002029"/>
                <a:gd name="T65" fmla="*/ 4559 h 775335"/>
                <a:gd name="T66" fmla="*/ 990619 w 1002029"/>
                <a:gd name="T67" fmla="*/ 0 h 775335"/>
                <a:gd name="T68" fmla="*/ 966628 w 1002029"/>
                <a:gd name="T69" fmla="*/ 4559 h 775335"/>
                <a:gd name="T70" fmla="*/ 934413 w 1002029"/>
                <a:gd name="T71" fmla="*/ 28944 h 775335"/>
                <a:gd name="T72" fmla="*/ 956008 w 1002029"/>
                <a:gd name="T73" fmla="*/ 26196 h 775335"/>
                <a:gd name="T74" fmla="*/ 963112 w 1002029"/>
                <a:gd name="T75" fmla="*/ 9010 h 775335"/>
                <a:gd name="T76" fmla="*/ 970135 w 1002029"/>
                <a:gd name="T77" fmla="*/ 9010 h 775335"/>
                <a:gd name="T78" fmla="*/ 966628 w 1002029"/>
                <a:gd name="T79" fmla="*/ 4559 h 775335"/>
                <a:gd name="T80" fmla="*/ 963112 w 1002029"/>
                <a:gd name="T81" fmla="*/ 9010 h 775335"/>
                <a:gd name="T82" fmla="*/ 956008 w 1002029"/>
                <a:gd name="T83" fmla="*/ 26196 h 775335"/>
                <a:gd name="T84" fmla="*/ 974792 w 1002029"/>
                <a:gd name="T85" fmla="*/ 23810 h 775335"/>
                <a:gd name="T86" fmla="*/ 963112 w 1002029"/>
                <a:gd name="T87" fmla="*/ 9010 h 77533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002029" h="775335">
                  <a:moveTo>
                    <a:pt x="966654" y="26964"/>
                  </a:moveTo>
                  <a:lnTo>
                    <a:pt x="944818" y="29784"/>
                  </a:lnTo>
                  <a:lnTo>
                    <a:pt x="0" y="757427"/>
                  </a:lnTo>
                  <a:lnTo>
                    <a:pt x="13588" y="775080"/>
                  </a:lnTo>
                  <a:lnTo>
                    <a:pt x="958386" y="47331"/>
                  </a:lnTo>
                  <a:lnTo>
                    <a:pt x="966654" y="26964"/>
                  </a:lnTo>
                  <a:close/>
                </a:path>
                <a:path w="1002029" h="775335">
                  <a:moveTo>
                    <a:pt x="999738" y="4699"/>
                  </a:moveTo>
                  <a:lnTo>
                    <a:pt x="977391" y="4699"/>
                  </a:lnTo>
                  <a:lnTo>
                    <a:pt x="990981" y="22224"/>
                  </a:lnTo>
                  <a:lnTo>
                    <a:pt x="958386" y="47331"/>
                  </a:lnTo>
                  <a:lnTo>
                    <a:pt x="940688" y="90931"/>
                  </a:lnTo>
                  <a:lnTo>
                    <a:pt x="938276" y="96646"/>
                  </a:lnTo>
                  <a:lnTo>
                    <a:pt x="941069" y="103123"/>
                  </a:lnTo>
                  <a:lnTo>
                    <a:pt x="946785" y="105409"/>
                  </a:lnTo>
                  <a:lnTo>
                    <a:pt x="952500" y="107822"/>
                  </a:lnTo>
                  <a:lnTo>
                    <a:pt x="958977" y="105028"/>
                  </a:lnTo>
                  <a:lnTo>
                    <a:pt x="961263" y="99313"/>
                  </a:lnTo>
                  <a:lnTo>
                    <a:pt x="999738" y="4699"/>
                  </a:lnTo>
                  <a:close/>
                </a:path>
                <a:path w="1002029" h="775335">
                  <a:moveTo>
                    <a:pt x="980936" y="9270"/>
                  </a:moveTo>
                  <a:lnTo>
                    <a:pt x="973836" y="9270"/>
                  </a:lnTo>
                  <a:lnTo>
                    <a:pt x="985647" y="24510"/>
                  </a:lnTo>
                  <a:lnTo>
                    <a:pt x="966654" y="26964"/>
                  </a:lnTo>
                  <a:lnTo>
                    <a:pt x="958386" y="47331"/>
                  </a:lnTo>
                  <a:lnTo>
                    <a:pt x="990981" y="22224"/>
                  </a:lnTo>
                  <a:lnTo>
                    <a:pt x="980936" y="9270"/>
                  </a:lnTo>
                  <a:close/>
                </a:path>
                <a:path w="1002029" h="775335">
                  <a:moveTo>
                    <a:pt x="1001649" y="0"/>
                  </a:moveTo>
                  <a:lnTo>
                    <a:pt x="889127" y="14477"/>
                  </a:lnTo>
                  <a:lnTo>
                    <a:pt x="884936" y="20065"/>
                  </a:lnTo>
                  <a:lnTo>
                    <a:pt x="886460" y="32257"/>
                  </a:lnTo>
                  <a:lnTo>
                    <a:pt x="892048" y="36575"/>
                  </a:lnTo>
                  <a:lnTo>
                    <a:pt x="944818" y="29784"/>
                  </a:lnTo>
                  <a:lnTo>
                    <a:pt x="977391" y="4699"/>
                  </a:lnTo>
                  <a:lnTo>
                    <a:pt x="999738" y="4699"/>
                  </a:lnTo>
                  <a:lnTo>
                    <a:pt x="1001649" y="0"/>
                  </a:lnTo>
                  <a:close/>
                </a:path>
                <a:path w="1002029" h="775335">
                  <a:moveTo>
                    <a:pt x="977391" y="4699"/>
                  </a:moveTo>
                  <a:lnTo>
                    <a:pt x="944818" y="29784"/>
                  </a:lnTo>
                  <a:lnTo>
                    <a:pt x="966654" y="26964"/>
                  </a:lnTo>
                  <a:lnTo>
                    <a:pt x="973836" y="9270"/>
                  </a:lnTo>
                  <a:lnTo>
                    <a:pt x="980936" y="9270"/>
                  </a:lnTo>
                  <a:lnTo>
                    <a:pt x="977391" y="4699"/>
                  </a:lnTo>
                  <a:close/>
                </a:path>
                <a:path w="1002029" h="775335">
                  <a:moveTo>
                    <a:pt x="973836" y="9270"/>
                  </a:moveTo>
                  <a:lnTo>
                    <a:pt x="966654" y="26964"/>
                  </a:lnTo>
                  <a:lnTo>
                    <a:pt x="985647" y="24510"/>
                  </a:lnTo>
                  <a:lnTo>
                    <a:pt x="973836" y="9270"/>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IN"/>
            </a:p>
          </p:txBody>
        </p:sp>
        <p:sp>
          <p:nvSpPr>
            <p:cNvPr id="34" name="object 23">
              <a:extLst>
                <a:ext uri="{FF2B5EF4-FFF2-40B4-BE49-F238E27FC236}">
                  <a16:creationId xmlns:a16="http://schemas.microsoft.com/office/drawing/2014/main" xmlns="" id="{71BB2F38-A4F7-4814-83D2-50BEA361B7E1}"/>
                </a:ext>
              </a:extLst>
            </p:cNvPr>
            <p:cNvSpPr txBox="1"/>
            <p:nvPr/>
          </p:nvSpPr>
          <p:spPr>
            <a:xfrm>
              <a:off x="5494338" y="4056063"/>
              <a:ext cx="1362075" cy="246062"/>
            </a:xfrm>
            <a:prstGeom prst="rect">
              <a:avLst/>
            </a:prstGeom>
          </p:spPr>
          <p:txBody>
            <a:bodyPr lIns="0" tIns="0" rIns="0" bIns="0">
              <a:spAutoFit/>
            </a:bodyPr>
            <a:lstStyle/>
            <a:p>
              <a:pPr marL="12700">
                <a:defRPr/>
              </a:pPr>
              <a:r>
                <a:rPr lang="en-US" sz="1600" b="1" spc="-55" dirty="0">
                  <a:latin typeface="Calibri"/>
                  <a:cs typeface="Calibri"/>
                </a:rPr>
                <a:t>Purchase ESCerts</a:t>
              </a:r>
              <a:endParaRPr sz="1600" dirty="0">
                <a:latin typeface="Calibri"/>
                <a:cs typeface="Calibri"/>
              </a:endParaRPr>
            </a:p>
          </p:txBody>
        </p:sp>
      </p:grpSp>
      <p:sp>
        <p:nvSpPr>
          <p:cNvPr id="91171" name="TextBox 2"/>
          <p:cNvSpPr txBox="1">
            <a:spLocks noChangeArrowheads="1"/>
          </p:cNvSpPr>
          <p:nvPr/>
        </p:nvSpPr>
        <p:spPr bwMode="auto">
          <a:xfrm>
            <a:off x="446088" y="5425336"/>
            <a:ext cx="86804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1800" dirty="0">
                <a:latin typeface="+mn-lt"/>
              </a:rPr>
              <a:t>When a designated consumer (DC) achieve and surpass the targets, </a:t>
            </a:r>
            <a:r>
              <a:rPr lang="en-US" altLang="en-US" sz="1800" dirty="0" err="1">
                <a:latin typeface="+mn-lt"/>
              </a:rPr>
              <a:t>ESCerts</a:t>
            </a:r>
            <a:r>
              <a:rPr lang="en-US" altLang="en-US" sz="1800" dirty="0">
                <a:latin typeface="+mn-lt"/>
              </a:rPr>
              <a:t> are to be issued by </a:t>
            </a:r>
            <a:r>
              <a:rPr lang="en-US" altLang="en-US" sz="1800" dirty="0" err="1">
                <a:latin typeface="+mn-lt"/>
              </a:rPr>
              <a:t>MoP</a:t>
            </a:r>
            <a:r>
              <a:rPr lang="en-US" altLang="en-US" sz="1800" dirty="0">
                <a:latin typeface="+mn-lt"/>
              </a:rPr>
              <a:t> and the same can be sold to DC who fail to achieve their targets so as to comply energy consumption norms and standards </a:t>
            </a:r>
          </a:p>
        </p:txBody>
      </p:sp>
      <p:sp>
        <p:nvSpPr>
          <p:cNvPr id="91172" name="Rectangle 2"/>
          <p:cNvSpPr>
            <a:spLocks noChangeArrowheads="1"/>
          </p:cNvSpPr>
          <p:nvPr/>
        </p:nvSpPr>
        <p:spPr bwMode="auto">
          <a:xfrm>
            <a:off x="412750" y="965200"/>
            <a:ext cx="7459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800" b="1" dirty="0">
                <a:latin typeface="+mn-lt"/>
              </a:rPr>
              <a:t>One </a:t>
            </a:r>
            <a:r>
              <a:rPr lang="en-US" altLang="en-US" sz="1800" b="1" dirty="0" err="1">
                <a:latin typeface="+mn-lt"/>
              </a:rPr>
              <a:t>ESCert</a:t>
            </a:r>
            <a:r>
              <a:rPr lang="en-US" altLang="en-US" sz="1800" b="1" dirty="0">
                <a:latin typeface="+mn-lt"/>
              </a:rPr>
              <a:t> = One </a:t>
            </a:r>
            <a:r>
              <a:rPr lang="en-US" altLang="en-US" sz="1800" b="1" dirty="0" err="1">
                <a:latin typeface="+mn-lt"/>
              </a:rPr>
              <a:t>Tonne</a:t>
            </a:r>
            <a:r>
              <a:rPr lang="en-US" altLang="en-US" sz="1800" b="1" dirty="0">
                <a:latin typeface="+mn-lt"/>
              </a:rPr>
              <a:t> of Oil Equivalent  = 11.63 MWh</a:t>
            </a:r>
          </a:p>
        </p:txBody>
      </p:sp>
    </p:spTree>
    <p:extLst>
      <p:ext uri="{BB962C8B-B14F-4D97-AF65-F5344CB8AC3E}">
        <p14:creationId xmlns:p14="http://schemas.microsoft.com/office/powerpoint/2010/main" val="30849799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6"/>
          <p:cNvSpPr txBox="1">
            <a:spLocks noGrp="1" noChangeArrowheads="1"/>
          </p:cNvSpPr>
          <p:nvPr/>
        </p:nvSpPr>
        <p:spPr bwMode="auto">
          <a:xfrm>
            <a:off x="612775" y="6356350"/>
            <a:ext cx="1981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91281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9128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9128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9128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dirty="0">
              <a:latin typeface="Arial" panose="020B0604020202020204" pitchFamily="34" charset="0"/>
            </a:endParaRPr>
          </a:p>
          <a:p>
            <a:pPr eaLnBrk="1" hangingPunct="1">
              <a:spcBef>
                <a:spcPct val="0"/>
              </a:spcBef>
              <a:buFontTx/>
              <a:buNone/>
            </a:pPr>
            <a:r>
              <a:rPr lang="en-US" altLang="en-US" sz="1400" dirty="0">
                <a:latin typeface="Arial" panose="020B0604020202020204" pitchFamily="34" charset="0"/>
              </a:rPr>
              <a:t>        	`</a:t>
            </a:r>
          </a:p>
        </p:txBody>
      </p:sp>
      <p:sp>
        <p:nvSpPr>
          <p:cNvPr id="81924" name="TextBox 9">
            <a:extLst>
              <a:ext uri="{FF2B5EF4-FFF2-40B4-BE49-F238E27FC236}">
                <a16:creationId xmlns:a16="http://schemas.microsoft.com/office/drawing/2014/main" xmlns="" id="{F058BC75-F9BE-430D-A661-FC00F9E41412}"/>
              </a:ext>
            </a:extLst>
          </p:cNvPr>
          <p:cNvSpPr txBox="1">
            <a:spLocks noChangeArrowheads="1"/>
          </p:cNvSpPr>
          <p:nvPr/>
        </p:nvSpPr>
        <p:spPr bwMode="auto">
          <a:xfrm>
            <a:off x="228600" y="299846"/>
            <a:ext cx="7391400" cy="523220"/>
          </a:xfrm>
          <a:prstGeom prst="rect">
            <a:avLst/>
          </a:prstGeom>
          <a:noFill/>
          <a:ln w="9525">
            <a:noFill/>
            <a:miter lim="800000"/>
            <a:headEnd/>
            <a:tailEnd/>
          </a:ln>
        </p:spPr>
        <p:txBody>
          <a:bodyPr>
            <a:spAutoFit/>
          </a:bodyPr>
          <a:lstStyle/>
          <a:p>
            <a:pPr eaLnBrk="1" hangingPunct="1">
              <a:defRPr/>
            </a:pPr>
            <a:r>
              <a:rPr lang="en-US" altLang="en-US" sz="2800" b="1" dirty="0">
                <a:solidFill>
                  <a:schemeClr val="accent1">
                    <a:lumMod val="50000"/>
                  </a:schemeClr>
                </a:solidFill>
                <a:latin typeface="Calibri" panose="020F0502020204030204" pitchFamily="34" charset="0"/>
              </a:rPr>
              <a:t>Key Features – ESCerts Transactions </a:t>
            </a:r>
            <a:endParaRPr lang="en-IN" altLang="en-US" sz="2800" b="1" dirty="0">
              <a:solidFill>
                <a:schemeClr val="accent1">
                  <a:lumMod val="50000"/>
                </a:schemeClr>
              </a:solidFill>
              <a:latin typeface="Calibri" panose="020F0502020204030204" pitchFamily="34" charset="0"/>
            </a:endParaRPr>
          </a:p>
        </p:txBody>
      </p:sp>
      <p:sp>
        <p:nvSpPr>
          <p:cNvPr id="77829" name="TextBox 1">
            <a:extLst>
              <a:ext uri="{FF2B5EF4-FFF2-40B4-BE49-F238E27FC236}">
                <a16:creationId xmlns:a16="http://schemas.microsoft.com/office/drawing/2014/main" xmlns="" id="{48C7B035-7A39-4F90-9A7E-35CA21A149AC}"/>
              </a:ext>
            </a:extLst>
          </p:cNvPr>
          <p:cNvSpPr txBox="1">
            <a:spLocks noChangeArrowheads="1"/>
          </p:cNvSpPr>
          <p:nvPr/>
        </p:nvSpPr>
        <p:spPr bwMode="auto">
          <a:xfrm>
            <a:off x="134938" y="941232"/>
            <a:ext cx="8847137"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algn="just" eaLnBrk="1" hangingPunct="1">
              <a:spcBef>
                <a:spcPct val="0"/>
              </a:spcBef>
              <a:buFont typeface="Wingdings" panose="05000000000000000000" pitchFamily="2" charset="2"/>
              <a:buChar char="Ø"/>
              <a:defRPr/>
            </a:pPr>
            <a:r>
              <a:rPr lang="en-US" sz="1800" dirty="0">
                <a:latin typeface="+mn-lt"/>
              </a:rPr>
              <a:t>Sellers – ESCerts issued to Designed Consumers (DC)</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Buyer – DCs who under achieved the targets obligated to purchase ESCerts</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ESCerts once purchase can not be resold. </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DCs may use balance ESCerts after the compliance in first cycle , if any, and such banked ESCerts may be used for the compliance of their next cycle or sold.</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Validity for ESCerts - till the completion of the compliance period of respective DC’s next cycle. </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As per procedure, registration has to be done with in 30 working days with Registry.</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After registration with Registry, the DCs to register with Power exchanges, for trading. </a:t>
            </a:r>
          </a:p>
          <a:p>
            <a:pPr marL="285750" indent="-285750" algn="just" eaLnBrk="1" hangingPunct="1">
              <a:spcBef>
                <a:spcPct val="0"/>
              </a:spcBef>
              <a:buFont typeface="Wingdings" panose="05000000000000000000" pitchFamily="2" charset="2"/>
              <a:buChar char="Ø"/>
              <a:defRPr/>
            </a:pPr>
            <a:endParaRPr lang="en-US" sz="1800" dirty="0">
              <a:latin typeface="+mn-lt"/>
            </a:endParaRPr>
          </a:p>
          <a:p>
            <a:pPr marL="285750" indent="-285750" algn="just" eaLnBrk="1" hangingPunct="1">
              <a:spcBef>
                <a:spcPct val="0"/>
              </a:spcBef>
              <a:buFont typeface="Wingdings" panose="05000000000000000000" pitchFamily="2" charset="2"/>
              <a:buChar char="Ø"/>
              <a:defRPr/>
            </a:pPr>
            <a:r>
              <a:rPr lang="en-US" sz="1800" dirty="0">
                <a:latin typeface="+mn-lt"/>
              </a:rPr>
              <a:t>Trading of ESCerts shall be done through closed double sided uniform price auction.</a:t>
            </a:r>
          </a:p>
          <a:p>
            <a:pPr algn="just" eaLnBrk="1" hangingPunct="1">
              <a:spcBef>
                <a:spcPct val="0"/>
              </a:spcBef>
              <a:buFont typeface="Arial" panose="020B0604020202020204" pitchFamily="34" charset="0"/>
              <a:buNone/>
              <a:defRPr/>
            </a:pPr>
            <a:endParaRPr lang="en-US" sz="1800" dirty="0">
              <a:latin typeface="+mn-lt"/>
            </a:endParaRPr>
          </a:p>
          <a:p>
            <a:pPr marL="285750" indent="-285750" algn="just" eaLnBrk="1" hangingPunct="1">
              <a:spcBef>
                <a:spcPct val="0"/>
              </a:spcBef>
              <a:buFont typeface="Wingdings" panose="05000000000000000000" pitchFamily="2" charset="2"/>
              <a:buChar char="ü"/>
              <a:defRPr/>
            </a:pPr>
            <a:r>
              <a:rPr lang="en-US" sz="1800" dirty="0">
                <a:latin typeface="+mn-lt"/>
              </a:rPr>
              <a:t>Bilateral trading even within the same corporate group not permitted</a:t>
            </a:r>
          </a:p>
        </p:txBody>
      </p:sp>
      <p:sp>
        <p:nvSpPr>
          <p:cNvPr id="7" name="Slide Number Placeholder 3">
            <a:extLst>
              <a:ext uri="{FF2B5EF4-FFF2-40B4-BE49-F238E27FC236}">
                <a16:creationId xmlns:a16="http://schemas.microsoft.com/office/drawing/2014/main" xmlns="" id="{57F29E33-65F2-4376-898A-EC7652DD41C8}"/>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29</a:t>
            </a:fld>
            <a:r>
              <a:rPr lang="en-US" altLang="en-US" sz="1200" dirty="0">
                <a:solidFill>
                  <a:schemeClr val="bg1"/>
                </a:solidFill>
              </a:rPr>
              <a:t> 	</a:t>
            </a:r>
          </a:p>
        </p:txBody>
      </p:sp>
    </p:spTree>
    <p:extLst>
      <p:ext uri="{BB962C8B-B14F-4D97-AF65-F5344CB8AC3E}">
        <p14:creationId xmlns:p14="http://schemas.microsoft.com/office/powerpoint/2010/main" val="189261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5" descr="presention 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1524000"/>
            <a:ext cx="7315200" cy="25146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dirty="0"/>
          </a:p>
        </p:txBody>
      </p:sp>
      <p:sp>
        <p:nvSpPr>
          <p:cNvPr id="9" name="TextBox 8"/>
          <p:cNvSpPr txBox="1"/>
          <p:nvPr/>
        </p:nvSpPr>
        <p:spPr>
          <a:xfrm>
            <a:off x="2133600" y="3112353"/>
            <a:ext cx="6553200" cy="830997"/>
          </a:xfrm>
          <a:prstGeom prst="rect">
            <a:avLst/>
          </a:prstGeom>
          <a:solidFill>
            <a:schemeClr val="bg1">
              <a:lumMod val="65000"/>
            </a:schemeClr>
          </a:solidFill>
        </p:spPr>
        <p:txBody>
          <a:bodyPr wrap="square">
            <a:spAutoFit/>
          </a:bodyPr>
          <a:lstStyle/>
          <a:p>
            <a:pPr lvl="0" algn="r"/>
            <a:r>
              <a:rPr lang="en-US" sz="2400" b="1" dirty="0"/>
              <a:t>Introduction of Tata Power &amp; </a:t>
            </a:r>
          </a:p>
          <a:p>
            <a:pPr lvl="0" algn="r"/>
            <a:r>
              <a:rPr lang="en-US" sz="2400" b="1" dirty="0"/>
              <a:t>Tata Power Trading Company Limited</a:t>
            </a:r>
          </a:p>
        </p:txBody>
      </p:sp>
      <p:pic>
        <p:nvPicPr>
          <p:cNvPr id="164869" name="Picture 10" descr="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676400"/>
            <a:ext cx="3171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37050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6"/>
          <p:cNvSpPr txBox="1">
            <a:spLocks noGrp="1" noChangeArrowheads="1"/>
          </p:cNvSpPr>
          <p:nvPr/>
        </p:nvSpPr>
        <p:spPr bwMode="auto">
          <a:xfrm>
            <a:off x="612775" y="6356350"/>
            <a:ext cx="1981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912813">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912813">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912813">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912813">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912813"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Arial" panose="020B0604020202020204" pitchFamily="34" charset="0"/>
            </a:endParaRPr>
          </a:p>
          <a:p>
            <a:pPr eaLnBrk="1" hangingPunct="1">
              <a:spcBef>
                <a:spcPct val="0"/>
              </a:spcBef>
              <a:buFontTx/>
              <a:buNone/>
            </a:pPr>
            <a:r>
              <a:rPr lang="en-US" altLang="en-US" sz="1400">
                <a:latin typeface="Arial" panose="020B0604020202020204" pitchFamily="34" charset="0"/>
              </a:rPr>
              <a:t>        	`</a:t>
            </a:r>
          </a:p>
        </p:txBody>
      </p:sp>
      <p:sp>
        <p:nvSpPr>
          <p:cNvPr id="81924" name="TextBox 9">
            <a:extLst>
              <a:ext uri="{FF2B5EF4-FFF2-40B4-BE49-F238E27FC236}">
                <a16:creationId xmlns:a16="http://schemas.microsoft.com/office/drawing/2014/main" xmlns="" id="{6B8AD0D8-4F74-4CC6-BD3F-329568753F21}"/>
              </a:ext>
            </a:extLst>
          </p:cNvPr>
          <p:cNvSpPr txBox="1">
            <a:spLocks noChangeArrowheads="1"/>
          </p:cNvSpPr>
          <p:nvPr/>
        </p:nvSpPr>
        <p:spPr bwMode="auto">
          <a:xfrm>
            <a:off x="258763" y="327986"/>
            <a:ext cx="8001000" cy="523220"/>
          </a:xfrm>
          <a:prstGeom prst="rect">
            <a:avLst/>
          </a:prstGeom>
          <a:noFill/>
          <a:ln w="9525">
            <a:noFill/>
            <a:miter lim="800000"/>
            <a:headEnd/>
            <a:tailEnd/>
          </a:ln>
        </p:spPr>
        <p:txBody>
          <a:bodyPr>
            <a:spAutoFit/>
          </a:bodyPr>
          <a:lstStyle/>
          <a:p>
            <a:pPr eaLnBrk="1" hangingPunct="1">
              <a:defRPr/>
            </a:pPr>
            <a:r>
              <a:rPr lang="en-US" altLang="en-US" sz="2800" b="1" dirty="0">
                <a:solidFill>
                  <a:schemeClr val="accent1">
                    <a:lumMod val="50000"/>
                  </a:schemeClr>
                </a:solidFill>
                <a:latin typeface="Calibri" panose="020F0502020204030204" pitchFamily="34" charset="0"/>
              </a:rPr>
              <a:t>ESCerts Trading Under PAT Scheme </a:t>
            </a:r>
            <a:endParaRPr lang="en-IN" altLang="en-US" sz="2800" b="1" dirty="0">
              <a:solidFill>
                <a:schemeClr val="accent1">
                  <a:lumMod val="50000"/>
                </a:schemeClr>
              </a:solidFill>
              <a:latin typeface="Calibri" panose="020F0502020204030204" pitchFamily="34" charset="0"/>
            </a:endParaRPr>
          </a:p>
        </p:txBody>
      </p:sp>
      <p:sp>
        <p:nvSpPr>
          <p:cNvPr id="93189" name="TextBox 1">
            <a:extLst>
              <a:ext uri="{FF2B5EF4-FFF2-40B4-BE49-F238E27FC236}">
                <a16:creationId xmlns:a16="http://schemas.microsoft.com/office/drawing/2014/main" xmlns="" id="{9F73446C-22FA-40E1-AA5E-3F0D91D3C572}"/>
              </a:ext>
            </a:extLst>
          </p:cNvPr>
          <p:cNvSpPr txBox="1">
            <a:spLocks noChangeArrowheads="1"/>
          </p:cNvSpPr>
          <p:nvPr/>
        </p:nvSpPr>
        <p:spPr bwMode="auto">
          <a:xfrm>
            <a:off x="258763" y="954088"/>
            <a:ext cx="8494712"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US" altLang="en-US" sz="1800" b="1" dirty="0">
                <a:latin typeface="Arial" panose="020B0604020202020204" pitchFamily="34" charset="0"/>
              </a:rPr>
              <a:t>PAT cycle I – April 2012 to March 2015</a:t>
            </a:r>
          </a:p>
          <a:p>
            <a:pPr eaLnBrk="1" hangingPunct="1">
              <a:spcBef>
                <a:spcPct val="0"/>
              </a:spcBef>
              <a:buFontTx/>
              <a:buNone/>
              <a:defRPr/>
            </a:pPr>
            <a:endParaRPr lang="en-US" altLang="en-US" sz="1800" b="1" dirty="0">
              <a:latin typeface="Arial" panose="020B0604020202020204" pitchFamily="34" charset="0"/>
            </a:endParaRP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Target – Reduction of 6.686 million </a:t>
            </a:r>
            <a:r>
              <a:rPr lang="en-US" altLang="en-US" sz="1600" dirty="0" err="1">
                <a:latin typeface="Arial" panose="020B0604020202020204" pitchFamily="34" charset="0"/>
              </a:rPr>
              <a:t>tonnes</a:t>
            </a:r>
            <a:r>
              <a:rPr lang="en-US" altLang="en-US" sz="1600" dirty="0">
                <a:latin typeface="Arial" panose="020B0604020202020204" pitchFamily="34" charset="0"/>
              </a:rPr>
              <a:t> of oil equivalent (</a:t>
            </a:r>
            <a:r>
              <a:rPr lang="en-US" altLang="en-US" sz="1600" dirty="0" err="1">
                <a:latin typeface="Arial" panose="020B0604020202020204" pitchFamily="34" charset="0"/>
              </a:rPr>
              <a:t>mtoe</a:t>
            </a:r>
            <a:r>
              <a:rPr lang="en-US" altLang="en-US" sz="1600" dirty="0">
                <a:latin typeface="Arial" panose="020B0604020202020204" pitchFamily="34" charset="0"/>
              </a:rPr>
              <a:t>) </a:t>
            </a: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Designated Consumers – 478 entities in total 8 Sectors </a:t>
            </a:r>
          </a:p>
          <a:p>
            <a:pPr eaLnBrk="1" hangingPunct="1">
              <a:spcBef>
                <a:spcPct val="0"/>
              </a:spcBef>
              <a:buFontTx/>
              <a:buNone/>
              <a:defRPr/>
            </a:pPr>
            <a:endParaRPr lang="en-US" altLang="en-US" sz="1800" dirty="0">
              <a:latin typeface="Arial" panose="020B0604020202020204" pitchFamily="34" charset="0"/>
            </a:endParaRPr>
          </a:p>
          <a:p>
            <a:pPr eaLnBrk="1" hangingPunct="1">
              <a:spcBef>
                <a:spcPct val="0"/>
              </a:spcBef>
              <a:buFontTx/>
              <a:buNone/>
              <a:defRPr/>
            </a:pPr>
            <a:r>
              <a:rPr lang="en-US" altLang="en-US" sz="1800" b="1" dirty="0">
                <a:latin typeface="Arial" panose="020B0604020202020204" pitchFamily="34" charset="0"/>
              </a:rPr>
              <a:t>PAT Cycle II – April 2016 to March 2018 </a:t>
            </a:r>
          </a:p>
          <a:p>
            <a:pPr eaLnBrk="1" hangingPunct="1">
              <a:spcBef>
                <a:spcPct val="0"/>
              </a:spcBef>
              <a:buFontTx/>
              <a:buNone/>
              <a:defRPr/>
            </a:pPr>
            <a:endParaRPr lang="en-US" altLang="en-US" sz="1800" b="1" dirty="0">
              <a:latin typeface="Arial" panose="020B0604020202020204" pitchFamily="34" charset="0"/>
            </a:endParaRP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Target – Reduction of 8.869 million </a:t>
            </a:r>
            <a:r>
              <a:rPr lang="en-US" altLang="en-US" sz="1600" dirty="0" err="1">
                <a:latin typeface="Arial" panose="020B0604020202020204" pitchFamily="34" charset="0"/>
              </a:rPr>
              <a:t>tonnes</a:t>
            </a:r>
            <a:r>
              <a:rPr lang="en-US" altLang="en-US" sz="1600" dirty="0">
                <a:latin typeface="Arial" panose="020B0604020202020204" pitchFamily="34" charset="0"/>
              </a:rPr>
              <a:t> of oil equivalent (</a:t>
            </a:r>
            <a:r>
              <a:rPr lang="en-US" altLang="en-US" sz="1600" dirty="0" err="1">
                <a:latin typeface="Arial" panose="020B0604020202020204" pitchFamily="34" charset="0"/>
              </a:rPr>
              <a:t>mtoe</a:t>
            </a:r>
            <a:r>
              <a:rPr lang="en-US" altLang="en-US" sz="1600" dirty="0">
                <a:latin typeface="Arial" panose="020B0604020202020204" pitchFamily="34" charset="0"/>
              </a:rPr>
              <a:t>) </a:t>
            </a: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Designated Consumers – 621 entities in total 11 Sectors </a:t>
            </a: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PAT deepening/widening – Railways, DISOCMs &amp; Refinery covered</a:t>
            </a:r>
          </a:p>
          <a:p>
            <a:pPr marL="285750" indent="-285750" eaLnBrk="1" hangingPunct="1">
              <a:spcBef>
                <a:spcPct val="0"/>
              </a:spcBef>
              <a:buFont typeface="Wingdings" panose="05000000000000000000" pitchFamily="2" charset="2"/>
              <a:buChar char="ü"/>
              <a:defRPr/>
            </a:pPr>
            <a:endParaRPr lang="en-US" altLang="en-US" sz="1800" b="1" u="sng" dirty="0">
              <a:latin typeface="Arial" panose="020B0604020202020204" pitchFamily="34" charset="0"/>
            </a:endParaRPr>
          </a:p>
          <a:p>
            <a:pPr eaLnBrk="1" hangingPunct="1">
              <a:spcBef>
                <a:spcPct val="0"/>
              </a:spcBef>
              <a:buFont typeface="Arial" panose="020B0604020202020204" pitchFamily="34" charset="0"/>
              <a:buNone/>
              <a:defRPr/>
            </a:pPr>
            <a:r>
              <a:rPr lang="en-US" altLang="en-US" sz="1800" b="1" u="sng" dirty="0">
                <a:latin typeface="Arial" panose="020B0604020202020204" pitchFamily="34" charset="0"/>
              </a:rPr>
              <a:t>Trading of </a:t>
            </a:r>
            <a:r>
              <a:rPr lang="en-US" altLang="en-US" sz="1800" b="1" u="sng" dirty="0" err="1">
                <a:latin typeface="Arial" panose="020B0604020202020204" pitchFamily="34" charset="0"/>
              </a:rPr>
              <a:t>ESCerts</a:t>
            </a:r>
            <a:r>
              <a:rPr lang="en-US" altLang="en-US" sz="1800" b="1" u="sng" dirty="0">
                <a:latin typeface="Arial" panose="020B0604020202020204" pitchFamily="34" charset="0"/>
              </a:rPr>
              <a:t> under PAT cycle I </a:t>
            </a:r>
          </a:p>
          <a:p>
            <a:pPr eaLnBrk="1" hangingPunct="1">
              <a:spcBef>
                <a:spcPct val="0"/>
              </a:spcBef>
              <a:buFont typeface="Arial" panose="020B0604020202020204" pitchFamily="34" charset="0"/>
              <a:buNone/>
              <a:defRPr/>
            </a:pPr>
            <a:endParaRPr lang="en-US" altLang="en-US" sz="1800" b="1" dirty="0">
              <a:latin typeface="Arial" panose="020B0604020202020204" pitchFamily="34" charset="0"/>
            </a:endParaRP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Total 38 lakhs ESCerts issued and total 14.25 lakhs ESCerts were to be purchased.</a:t>
            </a: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Out of total 14.25 lakhs ESCerts purchase (as a compliance), 12.98 lakhs ESCerts were purchased by DCs on Average Discovered prices </a:t>
            </a:r>
            <a:r>
              <a:rPr lang="en-US" altLang="en-US" sz="1600" dirty="0" err="1">
                <a:latin typeface="Arial" panose="020B0604020202020204" pitchFamily="34" charset="0"/>
              </a:rPr>
              <a:t>Rs</a:t>
            </a:r>
            <a:r>
              <a:rPr lang="en-US" altLang="en-US" sz="1600" dirty="0">
                <a:latin typeface="Arial" panose="020B0604020202020204" pitchFamily="34" charset="0"/>
              </a:rPr>
              <a:t> 619 per </a:t>
            </a:r>
            <a:r>
              <a:rPr lang="en-US" altLang="en-US" sz="1600" dirty="0" err="1">
                <a:latin typeface="Arial" panose="020B0604020202020204" pitchFamily="34" charset="0"/>
              </a:rPr>
              <a:t>ESCert</a:t>
            </a:r>
            <a:r>
              <a:rPr lang="en-US" altLang="en-US" sz="1600" dirty="0">
                <a:latin typeface="Arial" panose="020B0604020202020204" pitchFamily="34" charset="0"/>
              </a:rPr>
              <a:t>.</a:t>
            </a: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TPTCL Traded total 1.76 lakhs ESCerts with 10% market share</a:t>
            </a:r>
          </a:p>
          <a:p>
            <a:pPr marL="285750" indent="-285750" eaLnBrk="1" hangingPunct="1">
              <a:spcBef>
                <a:spcPct val="0"/>
              </a:spcBef>
              <a:buFont typeface="Wingdings" panose="05000000000000000000" pitchFamily="2" charset="2"/>
              <a:buChar char="ü"/>
              <a:defRPr/>
            </a:pPr>
            <a:r>
              <a:rPr lang="en-US" altLang="en-US" sz="1600" dirty="0">
                <a:latin typeface="Arial" panose="020B0604020202020204" pitchFamily="34" charset="0"/>
              </a:rPr>
              <a:t>Major clients were UP Thermal Power Station </a:t>
            </a:r>
            <a:r>
              <a:rPr lang="en-US" altLang="en-US" sz="1600" dirty="0" err="1">
                <a:latin typeface="Arial" panose="020B0604020202020204" pitchFamily="34" charset="0"/>
              </a:rPr>
              <a:t>Harduaganj</a:t>
            </a:r>
            <a:r>
              <a:rPr lang="en-US" altLang="en-US" sz="1600" dirty="0">
                <a:latin typeface="Arial" panose="020B0604020202020204" pitchFamily="34" charset="0"/>
              </a:rPr>
              <a:t>,  Rajasthan </a:t>
            </a:r>
            <a:r>
              <a:rPr lang="en-US" altLang="en-US" sz="1600" dirty="0" err="1">
                <a:latin typeface="Arial" panose="020B0604020202020204" pitchFamily="34" charset="0"/>
              </a:rPr>
              <a:t>Barmer</a:t>
            </a:r>
            <a:r>
              <a:rPr lang="en-US" altLang="en-US" sz="1600" dirty="0">
                <a:latin typeface="Arial" panose="020B0604020202020204" pitchFamily="34" charset="0"/>
              </a:rPr>
              <a:t> Thermal Station, SAIL </a:t>
            </a:r>
            <a:r>
              <a:rPr lang="en-US" altLang="en-US" sz="1600" dirty="0" err="1">
                <a:latin typeface="Arial" panose="020B0604020202020204" pitchFamily="34" charset="0"/>
              </a:rPr>
              <a:t>Bokaro</a:t>
            </a:r>
            <a:r>
              <a:rPr lang="en-US" altLang="en-US" sz="1600" dirty="0">
                <a:latin typeface="Arial" panose="020B0604020202020204" pitchFamily="34" charset="0"/>
              </a:rPr>
              <a:t>, Tata Steel</a:t>
            </a:r>
          </a:p>
        </p:txBody>
      </p:sp>
      <p:sp>
        <p:nvSpPr>
          <p:cNvPr id="6" name="Slide Number Placeholder 3">
            <a:extLst>
              <a:ext uri="{FF2B5EF4-FFF2-40B4-BE49-F238E27FC236}">
                <a16:creationId xmlns:a16="http://schemas.microsoft.com/office/drawing/2014/main" xmlns="" id="{E02AAC61-9737-42D7-B754-E7949FF7A97C}"/>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30</a:t>
            </a:fld>
            <a:r>
              <a:rPr lang="en-US" altLang="en-US" sz="1200" dirty="0">
                <a:solidFill>
                  <a:schemeClr val="bg1"/>
                </a:solidFill>
              </a:rPr>
              <a:t> 	</a:t>
            </a:r>
          </a:p>
        </p:txBody>
      </p:sp>
    </p:spTree>
    <p:extLst>
      <p:ext uri="{BB962C8B-B14F-4D97-AF65-F5344CB8AC3E}">
        <p14:creationId xmlns:p14="http://schemas.microsoft.com/office/powerpoint/2010/main" val="7043158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5" descr="presention 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1524000"/>
            <a:ext cx="7315200" cy="25146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dirty="0"/>
          </a:p>
        </p:txBody>
      </p:sp>
      <p:sp>
        <p:nvSpPr>
          <p:cNvPr id="9" name="TextBox 8"/>
          <p:cNvSpPr txBox="1"/>
          <p:nvPr/>
        </p:nvSpPr>
        <p:spPr>
          <a:xfrm>
            <a:off x="2057400" y="3124200"/>
            <a:ext cx="6553200" cy="461665"/>
          </a:xfrm>
          <a:prstGeom prst="rect">
            <a:avLst/>
          </a:prstGeom>
          <a:solidFill>
            <a:schemeClr val="bg1">
              <a:lumMod val="65000"/>
            </a:schemeClr>
          </a:solidFill>
        </p:spPr>
        <p:txBody>
          <a:bodyPr wrap="square">
            <a:spAutoFit/>
          </a:bodyPr>
          <a:lstStyle/>
          <a:p>
            <a:pPr lvl="0" algn="r"/>
            <a:r>
              <a:rPr lang="en-US" sz="2400" b="1" dirty="0"/>
              <a:t>Group Captive</a:t>
            </a:r>
            <a:endParaRPr lang="en-US" sz="2400" dirty="0"/>
          </a:p>
        </p:txBody>
      </p:sp>
      <p:pic>
        <p:nvPicPr>
          <p:cNvPr id="164869" name="Picture 10" descr="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676400"/>
            <a:ext cx="3171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7721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1"/>
          <p:cNvSpPr txBox="1">
            <a:spLocks noChangeArrowheads="1"/>
          </p:cNvSpPr>
          <p:nvPr/>
        </p:nvSpPr>
        <p:spPr bwMode="auto">
          <a:xfrm>
            <a:off x="242926" y="354890"/>
            <a:ext cx="807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800" b="1" dirty="0">
                <a:solidFill>
                  <a:schemeClr val="accent1">
                    <a:lumMod val="50000"/>
                  </a:schemeClr>
                </a:solidFill>
                <a:latin typeface="Calibri" panose="020F0502020204030204" pitchFamily="34" charset="0"/>
              </a:rPr>
              <a:t>Power Procurement- Consumers (Group Captive) </a:t>
            </a:r>
          </a:p>
        </p:txBody>
      </p:sp>
      <p:sp>
        <p:nvSpPr>
          <p:cNvPr id="55299" name="TextBox 2"/>
          <p:cNvSpPr txBox="1">
            <a:spLocks noChangeArrowheads="1"/>
          </p:cNvSpPr>
          <p:nvPr/>
        </p:nvSpPr>
        <p:spPr bwMode="auto">
          <a:xfrm>
            <a:off x="152400" y="1157288"/>
            <a:ext cx="8763000" cy="872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pPr>
            <a:endParaRPr lang="en-US" altLang="en-US" dirty="0">
              <a:solidFill>
                <a:srgbClr val="000000"/>
              </a:solidFill>
              <a:latin typeface="Calibri" panose="020F0502020204030204" pitchFamily="34" charset="0"/>
            </a:endParaRPr>
          </a:p>
          <a:p>
            <a:pPr algn="just">
              <a:lnSpc>
                <a:spcPct val="150000"/>
              </a:lnSpc>
              <a:buFont typeface="Wingdings" panose="05000000000000000000" pitchFamily="2" charset="2"/>
              <a:buChar char="Ø"/>
            </a:pPr>
            <a:endParaRPr lang="en-US" altLang="en-US" dirty="0">
              <a:solidFill>
                <a:srgbClr val="000000"/>
              </a:solidFill>
            </a:endParaRPr>
          </a:p>
        </p:txBody>
      </p:sp>
      <p:sp>
        <p:nvSpPr>
          <p:cNvPr id="2" name="Rectangle 1"/>
          <p:cNvSpPr/>
          <p:nvPr/>
        </p:nvSpPr>
        <p:spPr>
          <a:xfrm>
            <a:off x="268536" y="895553"/>
            <a:ext cx="8606928" cy="5524589"/>
          </a:xfrm>
          <a:prstGeom prst="rect">
            <a:avLst/>
          </a:prstGeom>
        </p:spPr>
        <p:txBody>
          <a:bodyPr wrap="square">
            <a:spAutoFit/>
          </a:bodyPr>
          <a:lstStyle/>
          <a:p>
            <a:pPr marL="174625" lvl="0" indent="-174625" algn="just">
              <a:lnSpc>
                <a:spcPct val="150000"/>
              </a:lnSpc>
              <a:buFont typeface="Wingdings" panose="05000000000000000000" pitchFamily="2" charset="2"/>
              <a:buChar char="Ø"/>
            </a:pPr>
            <a:r>
              <a:rPr lang="en-US" dirty="0">
                <a:solidFill>
                  <a:srgbClr val="000000"/>
                </a:solidFill>
                <a:latin typeface="+mn-lt"/>
              </a:rPr>
              <a:t>Captive Consumers can be:</a:t>
            </a:r>
          </a:p>
          <a:p>
            <a:pPr marL="630238" lvl="1" indent="-174625" algn="just">
              <a:buFont typeface="Wingdings" panose="05000000000000000000" pitchFamily="2" charset="2"/>
              <a:buChar char="Ø"/>
            </a:pPr>
            <a:r>
              <a:rPr lang="en-US" sz="1600" dirty="0">
                <a:solidFill>
                  <a:srgbClr val="000000"/>
                </a:solidFill>
                <a:latin typeface="+mn-lt"/>
              </a:rPr>
              <a:t>Association of Persons or a Co-operative Society: Such captive user(s) shall hold at least </a:t>
            </a:r>
            <a:r>
              <a:rPr lang="en-US" sz="1600" b="1" dirty="0">
                <a:solidFill>
                  <a:srgbClr val="000000"/>
                </a:solidFill>
                <a:latin typeface="+mn-lt"/>
              </a:rPr>
              <a:t>26%</a:t>
            </a:r>
            <a:r>
              <a:rPr lang="en-US" sz="1600" dirty="0">
                <a:solidFill>
                  <a:srgbClr val="000000"/>
                </a:solidFill>
                <a:latin typeface="+mn-lt"/>
              </a:rPr>
              <a:t> of the ownership in the generating plant and consume not less than </a:t>
            </a:r>
            <a:r>
              <a:rPr lang="en-US" sz="1600" b="1" dirty="0">
                <a:solidFill>
                  <a:srgbClr val="000000"/>
                </a:solidFill>
                <a:latin typeface="+mn-lt"/>
              </a:rPr>
              <a:t>51%</a:t>
            </a:r>
            <a:r>
              <a:rPr lang="en-US" sz="1600" dirty="0">
                <a:solidFill>
                  <a:srgbClr val="000000"/>
                </a:solidFill>
                <a:latin typeface="+mn-lt"/>
              </a:rPr>
              <a:t> of the electricity generated, on an annual basis, in proportion to their shares in ownership of the power plant within a variation not exceeding ten percent</a:t>
            </a:r>
          </a:p>
          <a:p>
            <a:pPr lvl="1" indent="0" algn="just"/>
            <a:endParaRPr lang="en-US" sz="1600" dirty="0">
              <a:solidFill>
                <a:srgbClr val="000000"/>
              </a:solidFill>
              <a:latin typeface="+mn-lt"/>
            </a:endParaRPr>
          </a:p>
          <a:p>
            <a:pPr marL="174625" indent="-174625" algn="just">
              <a:lnSpc>
                <a:spcPct val="150000"/>
              </a:lnSpc>
              <a:buFont typeface="Wingdings" panose="05000000000000000000" pitchFamily="2" charset="2"/>
              <a:buChar char="Ø"/>
            </a:pPr>
            <a:r>
              <a:rPr lang="en-US" altLang="en-US" dirty="0">
                <a:solidFill>
                  <a:srgbClr val="000000"/>
                </a:solidFill>
                <a:latin typeface="+mn-lt"/>
              </a:rPr>
              <a:t>Advantages </a:t>
            </a:r>
          </a:p>
          <a:p>
            <a:pPr marL="630238" lvl="1" indent="-174625" algn="just">
              <a:buFont typeface="Wingdings" panose="05000000000000000000" pitchFamily="2" charset="2"/>
              <a:buChar char="Ø"/>
            </a:pPr>
            <a:r>
              <a:rPr lang="en-US" altLang="en-US" sz="1400" dirty="0">
                <a:solidFill>
                  <a:srgbClr val="000000"/>
                </a:solidFill>
                <a:latin typeface="+mn-lt"/>
              </a:rPr>
              <a:t> </a:t>
            </a:r>
            <a:r>
              <a:rPr lang="en-US" altLang="en-US" sz="1600" dirty="0">
                <a:solidFill>
                  <a:srgbClr val="000000"/>
                </a:solidFill>
                <a:latin typeface="+mn-lt"/>
              </a:rPr>
              <a:t>Avoidance of Cross Subsidy Charges </a:t>
            </a:r>
          </a:p>
          <a:p>
            <a:pPr marL="630238" lvl="1" indent="-174625" algn="just">
              <a:buFont typeface="Wingdings" panose="05000000000000000000" pitchFamily="2" charset="2"/>
              <a:buChar char="Ø"/>
            </a:pPr>
            <a:r>
              <a:rPr lang="en-US" sz="1600" dirty="0">
                <a:solidFill>
                  <a:srgbClr val="000000"/>
                </a:solidFill>
                <a:latin typeface="+mn-lt"/>
              </a:rPr>
              <a:t> Minimal intervention of the area distribution company</a:t>
            </a:r>
          </a:p>
          <a:p>
            <a:pPr lvl="1" indent="0" algn="just"/>
            <a:endParaRPr lang="en-US" sz="1600" dirty="0">
              <a:solidFill>
                <a:srgbClr val="000000"/>
              </a:solidFill>
              <a:latin typeface="+mn-lt"/>
            </a:endParaRPr>
          </a:p>
          <a:p>
            <a:pPr marL="174625" lvl="1" indent="-174625" algn="just">
              <a:lnSpc>
                <a:spcPct val="150000"/>
              </a:lnSpc>
              <a:buFont typeface="Wingdings" panose="05000000000000000000" pitchFamily="2" charset="2"/>
              <a:buChar char="Ø"/>
            </a:pPr>
            <a:r>
              <a:rPr lang="en-US" dirty="0">
                <a:solidFill>
                  <a:srgbClr val="000000"/>
                </a:solidFill>
                <a:latin typeface="+mn-lt"/>
              </a:rPr>
              <a:t>Typical Attributes of GCPP Route of Power Procurement </a:t>
            </a:r>
          </a:p>
          <a:p>
            <a:pPr marL="630238" lvl="1" indent="-174625" algn="just">
              <a:buFont typeface="Wingdings" panose="05000000000000000000" pitchFamily="2" charset="2"/>
              <a:buChar char="Ø"/>
            </a:pPr>
            <a:r>
              <a:rPr lang="en-US" sz="1600" dirty="0">
                <a:latin typeface="+mn-lt"/>
              </a:rPr>
              <a:t>Share Capital per MW ranges anywhere between Rs. 40,000 to Rs.56 Lakh,  based on equity structure</a:t>
            </a:r>
          </a:p>
          <a:p>
            <a:pPr marL="630238" lvl="1" indent="-174625" algn="just">
              <a:buFont typeface="Wingdings" panose="05000000000000000000" pitchFamily="2" charset="2"/>
              <a:buChar char="Ø"/>
            </a:pPr>
            <a:r>
              <a:rPr lang="en-US" altLang="en-US" sz="1600" dirty="0">
                <a:solidFill>
                  <a:srgbClr val="000000"/>
                </a:solidFill>
                <a:latin typeface="+mn-lt"/>
              </a:rPr>
              <a:t>Involves Fuel Risk</a:t>
            </a:r>
          </a:p>
          <a:p>
            <a:pPr marL="630238" lvl="1" indent="-174625" algn="just">
              <a:buFont typeface="Wingdings" panose="05000000000000000000" pitchFamily="2" charset="2"/>
              <a:buChar char="Ø"/>
            </a:pPr>
            <a:r>
              <a:rPr lang="en-US" altLang="en-US" sz="1600" dirty="0">
                <a:solidFill>
                  <a:srgbClr val="000000"/>
                </a:solidFill>
                <a:latin typeface="+mn-lt"/>
              </a:rPr>
              <a:t>2 to 5 years of contract period </a:t>
            </a:r>
          </a:p>
          <a:p>
            <a:pPr marL="630238" lvl="1" indent="-174625" algn="just">
              <a:buFont typeface="Wingdings" panose="05000000000000000000" pitchFamily="2" charset="2"/>
              <a:buChar char="Ø"/>
            </a:pPr>
            <a:r>
              <a:rPr lang="en-US" altLang="en-US" sz="1600" dirty="0">
                <a:solidFill>
                  <a:srgbClr val="000000"/>
                </a:solidFill>
                <a:latin typeface="+mn-lt"/>
              </a:rPr>
              <a:t>The power prices is sensitive to the quantum contracted </a:t>
            </a:r>
          </a:p>
          <a:p>
            <a:pPr marL="630238" lvl="1" indent="-174625" algn="just">
              <a:buFont typeface="Wingdings" panose="05000000000000000000" pitchFamily="2" charset="2"/>
              <a:buChar char="Ø"/>
            </a:pPr>
            <a:r>
              <a:rPr lang="en-US" altLang="en-US" sz="1600" dirty="0">
                <a:solidFill>
                  <a:srgbClr val="000000"/>
                </a:solidFill>
                <a:latin typeface="+mn-lt"/>
              </a:rPr>
              <a:t>Monthly Billing</a:t>
            </a:r>
          </a:p>
          <a:p>
            <a:pPr marL="630238" lvl="1" indent="-174625" algn="just">
              <a:buFont typeface="Wingdings" panose="05000000000000000000" pitchFamily="2" charset="2"/>
              <a:buChar char="Ø"/>
            </a:pPr>
            <a:r>
              <a:rPr lang="en-US" altLang="en-US" sz="1600" dirty="0">
                <a:solidFill>
                  <a:srgbClr val="000000"/>
                </a:solidFill>
                <a:latin typeface="+mn-lt"/>
              </a:rPr>
              <a:t>Involve Lock In period</a:t>
            </a:r>
          </a:p>
          <a:p>
            <a:pPr marL="630238" lvl="1" indent="-174625" algn="just">
              <a:buFont typeface="Wingdings" panose="05000000000000000000" pitchFamily="2" charset="2"/>
              <a:buChar char="Ø"/>
            </a:pPr>
            <a:r>
              <a:rPr lang="en-US" altLang="en-US" sz="1600" dirty="0">
                <a:solidFill>
                  <a:srgbClr val="000000"/>
                </a:solidFill>
                <a:latin typeface="+mn-lt"/>
              </a:rPr>
              <a:t>RPO to be separately met by participating entities</a:t>
            </a:r>
          </a:p>
          <a:p>
            <a:pPr marL="630238" lvl="1" indent="-174625" algn="just">
              <a:buFont typeface="Wingdings" panose="05000000000000000000" pitchFamily="2" charset="2"/>
              <a:buChar char="Ø"/>
            </a:pPr>
            <a:r>
              <a:rPr lang="en-US" altLang="en-US" sz="1600" dirty="0">
                <a:solidFill>
                  <a:srgbClr val="000000"/>
                </a:solidFill>
                <a:latin typeface="+mn-lt"/>
              </a:rPr>
              <a:t>100 % scheduling for allotted capacity</a:t>
            </a:r>
          </a:p>
        </p:txBody>
      </p:sp>
      <p:sp>
        <p:nvSpPr>
          <p:cNvPr id="6" name="Slide Number Placeholder 3">
            <a:extLst>
              <a:ext uri="{FF2B5EF4-FFF2-40B4-BE49-F238E27FC236}">
                <a16:creationId xmlns:a16="http://schemas.microsoft.com/office/drawing/2014/main" xmlns="" id="{F4994EC3-6B71-406A-8B63-AC595992E6F0}"/>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endParaRPr lang="en-US" altLang="en-US" sz="1200" dirty="0">
              <a:solidFill>
                <a:schemeClr val="bg1"/>
              </a:solidFill>
            </a:endParaRPr>
          </a:p>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32</a:t>
            </a:fld>
            <a:r>
              <a:rPr lang="en-US" altLang="en-US" sz="1200" dirty="0">
                <a:solidFill>
                  <a:schemeClr val="bg1"/>
                </a:solidFill>
              </a:rPr>
              <a:t> 	</a:t>
            </a:r>
          </a:p>
        </p:txBody>
      </p:sp>
    </p:spTree>
    <p:extLst>
      <p:ext uri="{BB962C8B-B14F-4D97-AF65-F5344CB8AC3E}">
        <p14:creationId xmlns:p14="http://schemas.microsoft.com/office/powerpoint/2010/main" val="2836071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1"/>
          <p:cNvSpPr txBox="1">
            <a:spLocks noChangeArrowheads="1"/>
          </p:cNvSpPr>
          <p:nvPr/>
        </p:nvSpPr>
        <p:spPr bwMode="auto">
          <a:xfrm>
            <a:off x="32428" y="94924"/>
            <a:ext cx="8077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b="1" dirty="0">
                <a:solidFill>
                  <a:schemeClr val="accent1">
                    <a:lumMod val="50000"/>
                  </a:schemeClr>
                </a:solidFill>
                <a:latin typeface="Calibri" panose="020F0502020204030204" pitchFamily="34" charset="0"/>
              </a:rPr>
              <a:t>GCPP Structure </a:t>
            </a:r>
          </a:p>
          <a:p>
            <a:r>
              <a:rPr lang="en-US" sz="2800" b="1" dirty="0">
                <a:solidFill>
                  <a:schemeClr val="accent1">
                    <a:lumMod val="50000"/>
                  </a:schemeClr>
                </a:solidFill>
                <a:latin typeface="Calibri" panose="020F0502020204030204" pitchFamily="34" charset="0"/>
              </a:rPr>
              <a:t>Association of Persons (for example SPVs)</a:t>
            </a:r>
          </a:p>
        </p:txBody>
      </p:sp>
      <p:graphicFrame>
        <p:nvGraphicFramePr>
          <p:cNvPr id="5" name="Table 4">
            <a:extLst>
              <a:ext uri="{FF2B5EF4-FFF2-40B4-BE49-F238E27FC236}">
                <a16:creationId xmlns:a16="http://schemas.microsoft.com/office/drawing/2014/main" xmlns="" id="{9CA72E90-4A49-4F3F-A4AC-817074CFA611}"/>
              </a:ext>
            </a:extLst>
          </p:cNvPr>
          <p:cNvGraphicFramePr>
            <a:graphicFrameLocks noGrp="1"/>
          </p:cNvGraphicFramePr>
          <p:nvPr>
            <p:extLst>
              <p:ext uri="{D42A27DB-BD31-4B8C-83A1-F6EECF244321}">
                <p14:modId xmlns:p14="http://schemas.microsoft.com/office/powerpoint/2010/main" val="1363208067"/>
              </p:ext>
            </p:extLst>
          </p:nvPr>
        </p:nvGraphicFramePr>
        <p:xfrm>
          <a:off x="190499" y="4114800"/>
          <a:ext cx="8763001" cy="2086039"/>
        </p:xfrm>
        <a:graphic>
          <a:graphicData uri="http://schemas.openxmlformats.org/drawingml/2006/table">
            <a:tbl>
              <a:tblPr firstRow="1" bandRow="1">
                <a:tableStyleId>{5C22544A-7EE6-4342-B048-85BDC9FD1C3A}</a:tableStyleId>
              </a:tblPr>
              <a:tblGrid>
                <a:gridCol w="659082">
                  <a:extLst>
                    <a:ext uri="{9D8B030D-6E8A-4147-A177-3AD203B41FA5}">
                      <a16:colId xmlns:a16="http://schemas.microsoft.com/office/drawing/2014/main" xmlns="" val="20000"/>
                    </a:ext>
                  </a:extLst>
                </a:gridCol>
                <a:gridCol w="1160908">
                  <a:extLst>
                    <a:ext uri="{9D8B030D-6E8A-4147-A177-3AD203B41FA5}">
                      <a16:colId xmlns:a16="http://schemas.microsoft.com/office/drawing/2014/main" xmlns="" val="20001"/>
                    </a:ext>
                  </a:extLst>
                </a:gridCol>
                <a:gridCol w="1600200">
                  <a:extLst>
                    <a:ext uri="{9D8B030D-6E8A-4147-A177-3AD203B41FA5}">
                      <a16:colId xmlns:a16="http://schemas.microsoft.com/office/drawing/2014/main" xmlns="" val="20002"/>
                    </a:ext>
                  </a:extLst>
                </a:gridCol>
                <a:gridCol w="1524000">
                  <a:extLst>
                    <a:ext uri="{9D8B030D-6E8A-4147-A177-3AD203B41FA5}">
                      <a16:colId xmlns:a16="http://schemas.microsoft.com/office/drawing/2014/main" xmlns="" val="20003"/>
                    </a:ext>
                  </a:extLst>
                </a:gridCol>
                <a:gridCol w="1524000">
                  <a:extLst>
                    <a:ext uri="{9D8B030D-6E8A-4147-A177-3AD203B41FA5}">
                      <a16:colId xmlns:a16="http://schemas.microsoft.com/office/drawing/2014/main" xmlns="" val="20004"/>
                    </a:ext>
                  </a:extLst>
                </a:gridCol>
                <a:gridCol w="2294811">
                  <a:extLst>
                    <a:ext uri="{9D8B030D-6E8A-4147-A177-3AD203B41FA5}">
                      <a16:colId xmlns:a16="http://schemas.microsoft.com/office/drawing/2014/main" xmlns="" val="20005"/>
                    </a:ext>
                  </a:extLst>
                </a:gridCol>
              </a:tblGrid>
              <a:tr h="0">
                <a:tc>
                  <a:txBody>
                    <a:bodyPr/>
                    <a:lstStyle/>
                    <a:p>
                      <a:pPr marL="0" marR="0" algn="ctr">
                        <a:lnSpc>
                          <a:spcPct val="107000"/>
                        </a:lnSpc>
                        <a:spcBef>
                          <a:spcPts val="0"/>
                        </a:spcBef>
                        <a:spcAft>
                          <a:spcPts val="0"/>
                        </a:spcAft>
                      </a:pPr>
                      <a:r>
                        <a:rPr lang="en-US" sz="1400" dirty="0">
                          <a:effectLst/>
                        </a:rPr>
                        <a:t>S. No.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Captive consumer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Ownership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Consumption </a:t>
                      </a:r>
                    </a:p>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Variation allowed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Allowed Consumption </a:t>
                      </a:r>
                    </a:p>
                    <a:p>
                      <a:pPr marL="0" marR="0" algn="ctr">
                        <a:lnSpc>
                          <a:spcPct val="107000"/>
                        </a:lnSpc>
                        <a:spcBef>
                          <a:spcPts val="0"/>
                        </a:spcBef>
                        <a:spcAft>
                          <a:spcPts val="0"/>
                        </a:spcAft>
                      </a:pPr>
                      <a:r>
                        <a:rPr lang="en-US" sz="14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0000"/>
                  </a:ext>
                </a:extLst>
              </a:tr>
              <a:tr h="230505">
                <a:tc>
                  <a:txBody>
                    <a:bodyPr/>
                    <a:lstStyle/>
                    <a:p>
                      <a:pPr marL="0" marR="0" algn="ct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latin typeface="+mn-lt"/>
                          <a:ea typeface="+mn-ea"/>
                          <a:cs typeface="+mn-cs"/>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12%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+/- 10% of 12%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Within 10.8% - 13.2%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0001"/>
                  </a:ext>
                </a:extLst>
              </a:tr>
              <a:tr h="238760">
                <a:tc>
                  <a:txBody>
                    <a:bodyPr/>
                    <a:lstStyle/>
                    <a:p>
                      <a:pPr marL="0" marR="0" algn="ct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latin typeface="+mn-lt"/>
                          <a:ea typeface="+mn-ea"/>
                          <a:cs typeface="+mn-cs"/>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10%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+/- 10% of 20%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Within 18% - 22%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0002"/>
                  </a:ext>
                </a:extLst>
              </a:tr>
              <a:tr h="238760">
                <a:tc>
                  <a:txBody>
                    <a:bodyPr/>
                    <a:lstStyle/>
                    <a:p>
                      <a:pPr marL="0" marR="0" algn="ctr">
                        <a:lnSpc>
                          <a:spcPct val="107000"/>
                        </a:lnSpc>
                        <a:spcBef>
                          <a:spcPts val="0"/>
                        </a:spcBef>
                        <a:spcAft>
                          <a:spcPts val="0"/>
                        </a:spcAft>
                      </a:pPr>
                      <a:r>
                        <a:rPr lang="en-US" sz="14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latin typeface="+mn-lt"/>
                          <a:ea typeface="+mn-ea"/>
                          <a:cs typeface="+mn-cs"/>
                        </a:rPr>
                        <a:t>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a:effectLst/>
                        </a:rPr>
                        <a:t>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+/- 10% of 16%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Within 14.4% - 17.6%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0003"/>
                  </a:ext>
                </a:extLst>
              </a:tr>
              <a:tr h="238760">
                <a:tc>
                  <a:txBody>
                    <a:bodyPr/>
                    <a:lstStyle/>
                    <a:p>
                      <a:pPr marL="0" marR="0" algn="ct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latin typeface="+mn-lt"/>
                          <a:ea typeface="+mn-ea"/>
                          <a:cs typeface="+mn-cs"/>
                        </a:rPr>
                        <a:t>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+/- 10% of 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dirty="0">
                          <a:effectLst/>
                        </a:rPr>
                        <a:t>Within 3.6% - 4.4%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0004"/>
                  </a:ext>
                </a:extLst>
              </a:tr>
              <a:tr h="227330">
                <a:tc>
                  <a:txBody>
                    <a:bodyPr/>
                    <a:lstStyle/>
                    <a:p>
                      <a:pPr>
                        <a:lnSpc>
                          <a:spcPct val="107000"/>
                        </a:lnSpc>
                      </a:pPr>
                      <a:endParaRPr lang="en-US" sz="1400" b="1" dirty="0">
                        <a:effectLst/>
                        <a:latin typeface="Calibri" panose="020F0502020204030204" pitchFamily="34" charset="0"/>
                      </a:endParaRPr>
                    </a:p>
                  </a:txBody>
                  <a:tcPr/>
                </a:tc>
                <a:tc>
                  <a:txBody>
                    <a:bodyPr/>
                    <a:lstStyle/>
                    <a:p>
                      <a:pPr>
                        <a:lnSpc>
                          <a:spcPct val="107000"/>
                        </a:lnSpc>
                      </a:pPr>
                      <a:endParaRPr lang="en-US" sz="1400" b="1" dirty="0">
                        <a:effectLst/>
                        <a:latin typeface="Calibri" panose="020F0502020204030204" pitchFamily="34" charset="0"/>
                      </a:endParaRPr>
                    </a:p>
                  </a:txBody>
                  <a:tcPr/>
                </a:tc>
                <a:tc>
                  <a:txBody>
                    <a:bodyPr/>
                    <a:lstStyle/>
                    <a:p>
                      <a:pPr marL="0" marR="0" algn="ctr">
                        <a:lnSpc>
                          <a:spcPct val="107000"/>
                        </a:lnSpc>
                        <a:spcBef>
                          <a:spcPts val="0"/>
                        </a:spcBef>
                        <a:spcAft>
                          <a:spcPts val="0"/>
                        </a:spcAft>
                      </a:pPr>
                      <a:r>
                        <a:rPr lang="en-US" sz="1400" b="1" dirty="0">
                          <a:effectLst/>
                        </a:rPr>
                        <a:t>26%</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b="1" dirty="0">
                          <a:effectLst/>
                        </a:rPr>
                        <a:t>51%</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b="1" dirty="0">
                          <a:effectLst/>
                        </a:rPr>
                        <a:t>51%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gn="ctr">
                        <a:lnSpc>
                          <a:spcPct val="107000"/>
                        </a:lnSpc>
                        <a:spcBef>
                          <a:spcPts val="0"/>
                        </a:spcBef>
                        <a:spcAft>
                          <a:spcPts val="0"/>
                        </a:spcAft>
                      </a:pPr>
                      <a:r>
                        <a:rPr lang="en-US" sz="1400" b="1" dirty="0">
                          <a:effectLst/>
                        </a:rPr>
                        <a:t>Equal to or more than 51%</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xmlns="" val="10005"/>
                  </a:ext>
                </a:extLst>
              </a:tr>
            </a:tbl>
          </a:graphicData>
        </a:graphic>
      </p:graphicFrame>
      <p:sp>
        <p:nvSpPr>
          <p:cNvPr id="6" name="Rectangle 5">
            <a:extLst>
              <a:ext uri="{FF2B5EF4-FFF2-40B4-BE49-F238E27FC236}">
                <a16:creationId xmlns:a16="http://schemas.microsoft.com/office/drawing/2014/main" xmlns="" id="{C1738593-B4C2-45FD-BD87-AADB59E9D6FD}"/>
              </a:ext>
            </a:extLst>
          </p:cNvPr>
          <p:cNvSpPr/>
          <p:nvPr/>
        </p:nvSpPr>
        <p:spPr>
          <a:xfrm>
            <a:off x="152400" y="2895600"/>
            <a:ext cx="8801100" cy="1169551"/>
          </a:xfrm>
          <a:prstGeom prst="rect">
            <a:avLst/>
          </a:prstGeom>
        </p:spPr>
        <p:txBody>
          <a:bodyPr wrap="square">
            <a:spAutoFit/>
          </a:bodyPr>
          <a:lstStyle/>
          <a:p>
            <a:pPr marL="342900" lvl="0" indent="-342900" algn="just">
              <a:buFont typeface="+mj-lt"/>
              <a:buAutoNum type="arabicPeriod"/>
            </a:pPr>
            <a:r>
              <a:rPr lang="en-US" sz="1400" dirty="0"/>
              <a:t>Each captive user retains its own individual identity as consumer of power.  </a:t>
            </a:r>
          </a:p>
          <a:p>
            <a:pPr marL="342900" lvl="0" indent="-342900" algn="just">
              <a:buFont typeface="+mj-lt"/>
              <a:buAutoNum type="arabicPeriod"/>
            </a:pPr>
            <a:r>
              <a:rPr lang="en-US" sz="1400" dirty="0"/>
              <a:t>GCPP feasible with only one captive user provided it complies with the ownership and consumption requirements specified.   </a:t>
            </a:r>
          </a:p>
          <a:p>
            <a:pPr marL="342900" lvl="0" indent="-342900" algn="just">
              <a:buFont typeface="+mj-lt"/>
              <a:buAutoNum type="arabicPeriod"/>
            </a:pPr>
            <a:r>
              <a:rPr lang="en-US" sz="1400" dirty="0"/>
              <a:t>Association of Persons (in various forms like SPVs) formed with more than one captive user for the generating plant. </a:t>
            </a:r>
          </a:p>
        </p:txBody>
      </p:sp>
      <p:sp>
        <p:nvSpPr>
          <p:cNvPr id="7" name="Text Box 2">
            <a:extLst>
              <a:ext uri="{FF2B5EF4-FFF2-40B4-BE49-F238E27FC236}">
                <a16:creationId xmlns:a16="http://schemas.microsoft.com/office/drawing/2014/main" xmlns="" id="{0F2CF5A5-F22D-4CE5-8423-4C568A5162A7}"/>
              </a:ext>
            </a:extLst>
          </p:cNvPr>
          <p:cNvSpPr txBox="1">
            <a:spLocks noChangeArrowheads="1"/>
          </p:cNvSpPr>
          <p:nvPr/>
        </p:nvSpPr>
        <p:spPr bwMode="auto">
          <a:xfrm>
            <a:off x="609600" y="1208599"/>
            <a:ext cx="2215165" cy="4762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Promoter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2">
            <a:extLst>
              <a:ext uri="{FF2B5EF4-FFF2-40B4-BE49-F238E27FC236}">
                <a16:creationId xmlns:a16="http://schemas.microsoft.com/office/drawing/2014/main" xmlns="" id="{B6BE9CD0-9854-4442-A79E-36FACB930AE1}"/>
              </a:ext>
            </a:extLst>
          </p:cNvPr>
          <p:cNvSpPr txBox="1">
            <a:spLocks noChangeArrowheads="1"/>
          </p:cNvSpPr>
          <p:nvPr/>
        </p:nvSpPr>
        <p:spPr bwMode="auto">
          <a:xfrm>
            <a:off x="3485040" y="1214233"/>
            <a:ext cx="1171977" cy="4667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Captive consumer 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2">
            <a:extLst>
              <a:ext uri="{FF2B5EF4-FFF2-40B4-BE49-F238E27FC236}">
                <a16:creationId xmlns:a16="http://schemas.microsoft.com/office/drawing/2014/main" xmlns="" id="{6F0C1570-D645-4534-96B4-E948B63F7421}"/>
              </a:ext>
            </a:extLst>
          </p:cNvPr>
          <p:cNvSpPr txBox="1">
            <a:spLocks noChangeArrowheads="1"/>
          </p:cNvSpPr>
          <p:nvPr/>
        </p:nvSpPr>
        <p:spPr bwMode="auto">
          <a:xfrm>
            <a:off x="4988058" y="1224594"/>
            <a:ext cx="1171977" cy="4667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Captive consumer 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2">
            <a:extLst>
              <a:ext uri="{FF2B5EF4-FFF2-40B4-BE49-F238E27FC236}">
                <a16:creationId xmlns:a16="http://schemas.microsoft.com/office/drawing/2014/main" xmlns="" id="{FE257D4B-3066-48FD-9E99-4B73A3169BC6}"/>
              </a:ext>
            </a:extLst>
          </p:cNvPr>
          <p:cNvSpPr txBox="1">
            <a:spLocks noChangeArrowheads="1"/>
          </p:cNvSpPr>
          <p:nvPr/>
        </p:nvSpPr>
        <p:spPr bwMode="auto">
          <a:xfrm>
            <a:off x="6386931" y="1214578"/>
            <a:ext cx="1171977" cy="48278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Captive consumer 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2">
            <a:extLst>
              <a:ext uri="{FF2B5EF4-FFF2-40B4-BE49-F238E27FC236}">
                <a16:creationId xmlns:a16="http://schemas.microsoft.com/office/drawing/2014/main" xmlns="" id="{F2EDF8F3-1D14-49C1-B1CC-499AB0EED799}"/>
              </a:ext>
            </a:extLst>
          </p:cNvPr>
          <p:cNvSpPr txBox="1">
            <a:spLocks noChangeArrowheads="1"/>
          </p:cNvSpPr>
          <p:nvPr/>
        </p:nvSpPr>
        <p:spPr bwMode="auto">
          <a:xfrm>
            <a:off x="7781523" y="1214233"/>
            <a:ext cx="1171977" cy="4667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Captive consumer 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xmlns="" id="{D05EF5F4-8C95-4AF9-B416-FABC35CE6491}"/>
              </a:ext>
            </a:extLst>
          </p:cNvPr>
          <p:cNvSpPr txBox="1">
            <a:spLocks noChangeArrowheads="1"/>
          </p:cNvSpPr>
          <p:nvPr/>
        </p:nvSpPr>
        <p:spPr bwMode="auto">
          <a:xfrm>
            <a:off x="579549" y="2379134"/>
            <a:ext cx="8342031" cy="35580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07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Generating Plant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2">
            <a:extLst>
              <a:ext uri="{FF2B5EF4-FFF2-40B4-BE49-F238E27FC236}">
                <a16:creationId xmlns:a16="http://schemas.microsoft.com/office/drawing/2014/main" xmlns="" id="{27E3F04C-62AF-4D76-8722-E52A9CF04967}"/>
              </a:ext>
            </a:extLst>
          </p:cNvPr>
          <p:cNvSpPr txBox="1">
            <a:spLocks noChangeArrowheads="1"/>
          </p:cNvSpPr>
          <p:nvPr/>
        </p:nvSpPr>
        <p:spPr bwMode="auto">
          <a:xfrm>
            <a:off x="2057400" y="1909663"/>
            <a:ext cx="517305" cy="2286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74%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
            <a:extLst>
              <a:ext uri="{FF2B5EF4-FFF2-40B4-BE49-F238E27FC236}">
                <a16:creationId xmlns:a16="http://schemas.microsoft.com/office/drawing/2014/main" xmlns="" id="{A1F1D973-2F70-4C63-A61A-71FCBDA651F3}"/>
              </a:ext>
            </a:extLst>
          </p:cNvPr>
          <p:cNvSpPr txBox="1">
            <a:spLocks noChangeArrowheads="1"/>
          </p:cNvSpPr>
          <p:nvPr/>
        </p:nvSpPr>
        <p:spPr bwMode="auto">
          <a:xfrm>
            <a:off x="4333459" y="1929700"/>
            <a:ext cx="400050" cy="2286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6%</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 Box 2">
            <a:extLst>
              <a:ext uri="{FF2B5EF4-FFF2-40B4-BE49-F238E27FC236}">
                <a16:creationId xmlns:a16="http://schemas.microsoft.com/office/drawing/2014/main" xmlns="" id="{C35B8C36-7BD6-4717-BDE9-871DD9A167ED}"/>
              </a:ext>
            </a:extLst>
          </p:cNvPr>
          <p:cNvSpPr txBox="1">
            <a:spLocks noChangeArrowheads="1"/>
          </p:cNvSpPr>
          <p:nvPr/>
        </p:nvSpPr>
        <p:spPr bwMode="auto">
          <a:xfrm>
            <a:off x="5626222" y="1889626"/>
            <a:ext cx="522945" cy="24089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1200" dirty="0">
                <a:latin typeface="Calibri" panose="020F0502020204030204" pitchFamily="34" charset="0"/>
                <a:ea typeface="Calibri" panose="020F0502020204030204" pitchFamily="34" charset="0"/>
                <a:cs typeface="Times New Roman" panose="02020603050405020304" pitchFamily="18" charset="0"/>
              </a:rPr>
              <a:t>10</a:t>
            </a:r>
            <a:r>
              <a:rPr lang="en-US" sz="1200"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xmlns="" id="{FC2EDCF0-6886-4D16-BF99-2C1ED2A357A1}"/>
              </a:ext>
            </a:extLst>
          </p:cNvPr>
          <p:cNvSpPr txBox="1">
            <a:spLocks noChangeArrowheads="1"/>
          </p:cNvSpPr>
          <p:nvPr/>
        </p:nvSpPr>
        <p:spPr bwMode="auto">
          <a:xfrm>
            <a:off x="7229058" y="1914194"/>
            <a:ext cx="400050" cy="2286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1200" dirty="0">
                <a:latin typeface="Calibri" panose="020F0502020204030204" pitchFamily="34" charset="0"/>
                <a:ea typeface="Calibri" panose="020F0502020204030204" pitchFamily="34" charset="0"/>
                <a:cs typeface="Times New Roman" panose="02020603050405020304" pitchFamily="18" charset="0"/>
              </a:rPr>
              <a:t>8</a:t>
            </a:r>
            <a:r>
              <a:rPr lang="en-US" sz="1200"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2">
            <a:extLst>
              <a:ext uri="{FF2B5EF4-FFF2-40B4-BE49-F238E27FC236}">
                <a16:creationId xmlns:a16="http://schemas.microsoft.com/office/drawing/2014/main" xmlns="" id="{92B831D0-FFF5-4368-9864-57C3A842A532}"/>
              </a:ext>
            </a:extLst>
          </p:cNvPr>
          <p:cNvSpPr txBox="1">
            <a:spLocks noChangeArrowheads="1"/>
          </p:cNvSpPr>
          <p:nvPr/>
        </p:nvSpPr>
        <p:spPr bwMode="auto">
          <a:xfrm>
            <a:off x="8521534" y="1889626"/>
            <a:ext cx="400050" cy="2286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1200" dirty="0">
                <a:latin typeface="Calibri" panose="020F0502020204030204" pitchFamily="34" charset="0"/>
                <a:ea typeface="Calibri" panose="020F0502020204030204" pitchFamily="34" charset="0"/>
                <a:cs typeface="Times New Roman" panose="02020603050405020304" pitchFamily="18" charset="0"/>
              </a:rPr>
              <a:t>2</a:t>
            </a:r>
            <a:r>
              <a:rPr lang="en-US" sz="1200" dirty="0">
                <a:effectLst/>
                <a:latin typeface="Calibri" panose="020F0502020204030204" pitchFamily="34" charset="0"/>
                <a:ea typeface="Calibri" panose="020F0502020204030204" pitchFamily="34" charset="0"/>
                <a:cs typeface="Times New Roman" panose="02020603050405020304" pitchFamily="18" charset="0"/>
              </a:rPr>
              <a: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8" name="Straight Arrow Connector 17">
            <a:extLst>
              <a:ext uri="{FF2B5EF4-FFF2-40B4-BE49-F238E27FC236}">
                <a16:creationId xmlns:a16="http://schemas.microsoft.com/office/drawing/2014/main" xmlns="" id="{02756FFE-D9F7-46F9-B522-E4687ECFFF10}"/>
              </a:ext>
            </a:extLst>
          </p:cNvPr>
          <p:cNvCxnSpPr/>
          <p:nvPr/>
        </p:nvCxnSpPr>
        <p:spPr>
          <a:xfrm>
            <a:off x="2667000" y="1808822"/>
            <a:ext cx="0" cy="470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xmlns="" id="{B3478475-D8E1-4417-8775-03F13C9A95FA}"/>
              </a:ext>
            </a:extLst>
          </p:cNvPr>
          <p:cNvCxnSpPr/>
          <p:nvPr/>
        </p:nvCxnSpPr>
        <p:spPr>
          <a:xfrm>
            <a:off x="4159926" y="1808822"/>
            <a:ext cx="0" cy="470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xmlns="" id="{22A979B1-301D-4DB6-9A95-7CDF1E551699}"/>
              </a:ext>
            </a:extLst>
          </p:cNvPr>
          <p:cNvCxnSpPr/>
          <p:nvPr/>
        </p:nvCxnSpPr>
        <p:spPr>
          <a:xfrm>
            <a:off x="5562600" y="1846643"/>
            <a:ext cx="0" cy="470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xmlns="" id="{B3360CCA-B2D1-406F-956D-7F67E0D7A305}"/>
              </a:ext>
            </a:extLst>
          </p:cNvPr>
          <p:cNvCxnSpPr/>
          <p:nvPr/>
        </p:nvCxnSpPr>
        <p:spPr>
          <a:xfrm>
            <a:off x="7010400" y="1846643"/>
            <a:ext cx="0" cy="470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xmlns="" id="{434D11C9-BEC6-4C53-AA98-3F50FFF9646B}"/>
              </a:ext>
            </a:extLst>
          </p:cNvPr>
          <p:cNvCxnSpPr/>
          <p:nvPr/>
        </p:nvCxnSpPr>
        <p:spPr>
          <a:xfrm>
            <a:off x="8347313" y="1802360"/>
            <a:ext cx="0" cy="4703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Slide Number Placeholder 3">
            <a:extLst>
              <a:ext uri="{FF2B5EF4-FFF2-40B4-BE49-F238E27FC236}">
                <a16:creationId xmlns:a16="http://schemas.microsoft.com/office/drawing/2014/main" xmlns="" id="{C5CC8CA0-111A-4BE1-881E-C30158E5BB74}"/>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33</a:t>
            </a:fld>
            <a:r>
              <a:rPr lang="en-US" altLang="en-US" sz="1200" dirty="0">
                <a:solidFill>
                  <a:schemeClr val="bg1"/>
                </a:solidFill>
              </a:rPr>
              <a:t> 	</a:t>
            </a:r>
          </a:p>
        </p:txBody>
      </p:sp>
    </p:spTree>
    <p:extLst>
      <p:ext uri="{BB962C8B-B14F-4D97-AF65-F5344CB8AC3E}">
        <p14:creationId xmlns:p14="http://schemas.microsoft.com/office/powerpoint/2010/main" val="11125943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1"/>
          <p:cNvSpPr txBox="1">
            <a:spLocks noChangeArrowheads="1"/>
          </p:cNvSpPr>
          <p:nvPr/>
        </p:nvSpPr>
        <p:spPr bwMode="auto">
          <a:xfrm>
            <a:off x="197208" y="433590"/>
            <a:ext cx="807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800" b="1" dirty="0">
                <a:solidFill>
                  <a:schemeClr val="accent1">
                    <a:lumMod val="50000"/>
                  </a:schemeClr>
                </a:solidFill>
                <a:latin typeface="Calibri" panose="020F0502020204030204" pitchFamily="34" charset="0"/>
              </a:rPr>
              <a:t>Key Risks_ (Group Captive) </a:t>
            </a:r>
          </a:p>
        </p:txBody>
      </p:sp>
      <p:sp>
        <p:nvSpPr>
          <p:cNvPr id="55299" name="TextBox 2"/>
          <p:cNvSpPr txBox="1">
            <a:spLocks noChangeArrowheads="1"/>
          </p:cNvSpPr>
          <p:nvPr/>
        </p:nvSpPr>
        <p:spPr bwMode="auto">
          <a:xfrm>
            <a:off x="152400" y="1157288"/>
            <a:ext cx="8763000" cy="872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pPr>
            <a:endParaRPr lang="en-US" altLang="en-US" dirty="0">
              <a:solidFill>
                <a:srgbClr val="000000"/>
              </a:solidFill>
              <a:latin typeface="Calibri" panose="020F0502020204030204" pitchFamily="34" charset="0"/>
            </a:endParaRPr>
          </a:p>
          <a:p>
            <a:pPr algn="just">
              <a:lnSpc>
                <a:spcPct val="150000"/>
              </a:lnSpc>
              <a:buFont typeface="Wingdings" panose="05000000000000000000" pitchFamily="2" charset="2"/>
              <a:buChar char="Ø"/>
            </a:pPr>
            <a:endParaRPr lang="en-US" altLang="en-US" dirty="0">
              <a:solidFill>
                <a:srgbClr val="000000"/>
              </a:solidFill>
            </a:endParaRPr>
          </a:p>
        </p:txBody>
      </p:sp>
      <p:graphicFrame>
        <p:nvGraphicFramePr>
          <p:cNvPr id="5" name="Table 4">
            <a:extLst>
              <a:ext uri="{FF2B5EF4-FFF2-40B4-BE49-F238E27FC236}">
                <a16:creationId xmlns:a16="http://schemas.microsoft.com/office/drawing/2014/main" xmlns="" id="{7BE4958D-A598-4F69-9EB6-1185BF458C89}"/>
              </a:ext>
            </a:extLst>
          </p:cNvPr>
          <p:cNvGraphicFramePr>
            <a:graphicFrameLocks noGrp="1"/>
          </p:cNvGraphicFramePr>
          <p:nvPr>
            <p:extLst>
              <p:ext uri="{D42A27DB-BD31-4B8C-83A1-F6EECF244321}">
                <p14:modId xmlns:p14="http://schemas.microsoft.com/office/powerpoint/2010/main" val="1140955645"/>
              </p:ext>
            </p:extLst>
          </p:nvPr>
        </p:nvGraphicFramePr>
        <p:xfrm>
          <a:off x="243587" y="1066800"/>
          <a:ext cx="8684280" cy="5181600"/>
        </p:xfrm>
        <a:graphic>
          <a:graphicData uri="http://schemas.openxmlformats.org/drawingml/2006/table">
            <a:tbl>
              <a:tblPr firstRow="1" bandRow="1">
                <a:tableStyleId>{5C22544A-7EE6-4342-B048-85BDC9FD1C3A}</a:tableStyleId>
              </a:tblPr>
              <a:tblGrid>
                <a:gridCol w="670813">
                  <a:extLst>
                    <a:ext uri="{9D8B030D-6E8A-4147-A177-3AD203B41FA5}">
                      <a16:colId xmlns:a16="http://schemas.microsoft.com/office/drawing/2014/main" xmlns="" val="20000"/>
                    </a:ext>
                  </a:extLst>
                </a:gridCol>
                <a:gridCol w="3810000">
                  <a:extLst>
                    <a:ext uri="{9D8B030D-6E8A-4147-A177-3AD203B41FA5}">
                      <a16:colId xmlns:a16="http://schemas.microsoft.com/office/drawing/2014/main" xmlns="" val="20001"/>
                    </a:ext>
                  </a:extLst>
                </a:gridCol>
                <a:gridCol w="4203467">
                  <a:extLst>
                    <a:ext uri="{9D8B030D-6E8A-4147-A177-3AD203B41FA5}">
                      <a16:colId xmlns:a16="http://schemas.microsoft.com/office/drawing/2014/main" xmlns="" val="20002"/>
                    </a:ext>
                  </a:extLst>
                </a:gridCol>
              </a:tblGrid>
              <a:tr h="548781">
                <a:tc>
                  <a:txBody>
                    <a:bodyPr/>
                    <a:lstStyle/>
                    <a:p>
                      <a:pPr marL="0" marR="0" algn="ctr">
                        <a:lnSpc>
                          <a:spcPct val="107000"/>
                        </a:lnSpc>
                        <a:spcBef>
                          <a:spcPts val="0"/>
                        </a:spcBef>
                        <a:spcAft>
                          <a:spcPts val="0"/>
                        </a:spcAft>
                      </a:pPr>
                      <a:r>
                        <a:rPr lang="en-US" sz="1400" dirty="0">
                          <a:effectLst/>
                          <a:latin typeface="Arial" panose="020B0604020202020204" pitchFamily="34" charset="0"/>
                          <a:cs typeface="Arial" panose="020B0604020202020204" pitchFamily="34" charset="0"/>
                        </a:rPr>
                        <a:t>S. No.</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tc>
                  <a:txBody>
                    <a:bodyPr/>
                    <a:lstStyle/>
                    <a:p>
                      <a:pPr marL="0" marR="0" algn="ctr">
                        <a:lnSpc>
                          <a:spcPct val="107000"/>
                        </a:lnSpc>
                        <a:spcBef>
                          <a:spcPts val="0"/>
                        </a:spcBef>
                        <a:spcAft>
                          <a:spcPts val="0"/>
                        </a:spcAft>
                      </a:pPr>
                      <a:r>
                        <a:rPr lang="en-US" sz="1400" dirty="0">
                          <a:effectLst/>
                          <a:latin typeface="Arial" panose="020B0604020202020204" pitchFamily="34" charset="0"/>
                          <a:cs typeface="Arial" panose="020B0604020202020204" pitchFamily="34" charset="0"/>
                        </a:rPr>
                        <a:t>Key</a:t>
                      </a:r>
                      <a:r>
                        <a:rPr lang="en-US" sz="1400" baseline="0" dirty="0">
                          <a:effectLst/>
                          <a:latin typeface="Arial" panose="020B0604020202020204" pitchFamily="34" charset="0"/>
                          <a:cs typeface="Arial" panose="020B0604020202020204" pitchFamily="34" charset="0"/>
                        </a:rPr>
                        <a:t> Risks</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tc>
                  <a:txBody>
                    <a:bodyPr/>
                    <a:lstStyle/>
                    <a:p>
                      <a:pPr marL="0" marR="0" algn="ctr">
                        <a:lnSpc>
                          <a:spcPct val="107000"/>
                        </a:lnSpc>
                        <a:spcBef>
                          <a:spcPts val="0"/>
                        </a:spcBef>
                        <a:spcAft>
                          <a:spcPts val="0"/>
                        </a:spcAft>
                      </a:pPr>
                      <a:r>
                        <a:rPr lang="en-US" sz="1400" dirty="0">
                          <a:effectLst/>
                          <a:latin typeface="Arial" panose="020B0604020202020204" pitchFamily="34" charset="0"/>
                          <a:cs typeface="Arial" panose="020B0604020202020204" pitchFamily="34" charset="0"/>
                        </a:rPr>
                        <a:t>Mitigation</a:t>
                      </a:r>
                      <a:r>
                        <a:rPr lang="en-US" sz="1400" baseline="0" dirty="0">
                          <a:effectLst/>
                          <a:latin typeface="Arial" panose="020B0604020202020204" pitchFamily="34" charset="0"/>
                          <a:cs typeface="Arial" panose="020B0604020202020204" pitchFamily="34" charset="0"/>
                        </a:rPr>
                        <a:t> Mechanism</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xmlns="" val="10000"/>
                  </a:ext>
                </a:extLst>
              </a:tr>
              <a:tr h="1312311">
                <a:tc>
                  <a:txBody>
                    <a:bodyPr/>
                    <a:lstStyle/>
                    <a:p>
                      <a:pPr marL="0" marR="0" algn="ctr">
                        <a:lnSpc>
                          <a:spcPct val="107000"/>
                        </a:lnSpc>
                        <a:spcBef>
                          <a:spcPts val="0"/>
                        </a:spcBef>
                        <a:spcAft>
                          <a:spcPts val="0"/>
                        </a:spcAft>
                      </a:pPr>
                      <a:r>
                        <a:rPr lang="en-US" sz="1400">
                          <a:effectLst/>
                          <a:latin typeface="Arial" panose="020B0604020202020204" pitchFamily="34" charset="0"/>
                          <a:cs typeface="Arial" panose="020B0604020202020204" pitchFamily="34" charset="0"/>
                        </a:rPr>
                        <a:t>1</a:t>
                      </a:r>
                      <a:endParaRPr lang="en-US" sz="140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tc>
                  <a:txBody>
                    <a:bodyPr/>
                    <a:lstStyle/>
                    <a:p>
                      <a:pPr marL="0" marR="0" algn="just">
                        <a:lnSpc>
                          <a:spcPct val="107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Compliance with respect to </a:t>
                      </a:r>
                      <a:r>
                        <a:rPr lang="en-US" sz="1400" b="1" dirty="0">
                          <a:effectLst/>
                          <a:latin typeface="Arial" panose="020B0604020202020204" pitchFamily="34" charset="0"/>
                          <a:ea typeface="Calibri" panose="020F0502020204030204" pitchFamily="34" charset="0"/>
                          <a:cs typeface="Arial" panose="020B0604020202020204" pitchFamily="34" charset="0"/>
                        </a:rPr>
                        <a:t>minimum equity.  </a:t>
                      </a:r>
                    </a:p>
                    <a:p>
                      <a:pPr marL="0" marR="0" algn="just">
                        <a:lnSpc>
                          <a:spcPct val="107000"/>
                        </a:lnSpc>
                        <a:spcBef>
                          <a:spcPts val="0"/>
                        </a:spcBef>
                        <a:spcAft>
                          <a:spcPts val="0"/>
                        </a:spcAft>
                      </a:pPr>
                      <a:endParaRPr lang="en-US" sz="1400" b="1" u="sng"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0"/>
                        </a:spcAft>
                      </a:pPr>
                      <a:r>
                        <a:rPr lang="en-US" sz="1400" b="1" u="sng" dirty="0">
                          <a:effectLst/>
                          <a:latin typeface="Arial" panose="020B0604020202020204" pitchFamily="34" charset="0"/>
                          <a:ea typeface="Calibri" panose="020F0502020204030204" pitchFamily="34" charset="0"/>
                          <a:cs typeface="Arial" panose="020B0604020202020204" pitchFamily="34" charset="0"/>
                        </a:rPr>
                        <a:t>Requirement</a:t>
                      </a:r>
                      <a:r>
                        <a:rPr lang="en-US" sz="1400" dirty="0">
                          <a:effectLst/>
                          <a:latin typeface="Arial" panose="020B0604020202020204" pitchFamily="34" charset="0"/>
                          <a:ea typeface="Calibri" panose="020F0502020204030204" pitchFamily="34" charset="0"/>
                          <a:cs typeface="Arial" panose="020B0604020202020204" pitchFamily="34" charset="0"/>
                        </a:rPr>
                        <a:t>: Captive consumers to have</a:t>
                      </a:r>
                      <a:r>
                        <a:rPr lang="en-US" sz="1400" baseline="0" dirty="0">
                          <a:effectLst/>
                          <a:latin typeface="Arial" panose="020B0604020202020204" pitchFamily="34" charset="0"/>
                          <a:ea typeface="Calibri" panose="020F0502020204030204" pitchFamily="34" charset="0"/>
                          <a:cs typeface="Arial" panose="020B0604020202020204" pitchFamily="34" charset="0"/>
                        </a:rPr>
                        <a:t> a</a:t>
                      </a:r>
                      <a:r>
                        <a:rPr lang="en-US" sz="1400" dirty="0">
                          <a:effectLst/>
                          <a:latin typeface="Arial" panose="020B0604020202020204" pitchFamily="34" charset="0"/>
                          <a:ea typeface="Calibri" panose="020F0502020204030204" pitchFamily="34" charset="0"/>
                          <a:cs typeface="Arial" panose="020B0604020202020204" pitchFamily="34" charset="0"/>
                        </a:rPr>
                        <a:t>t least 26% of the ownership</a:t>
                      </a:r>
                      <a:r>
                        <a:rPr lang="en-US" sz="1400" baseline="0" dirty="0">
                          <a:effectLst/>
                          <a:latin typeface="Arial" panose="020B0604020202020204" pitchFamily="34" charset="0"/>
                          <a:ea typeface="Calibri" panose="020F0502020204030204" pitchFamily="34" charset="0"/>
                          <a:cs typeface="Arial" panose="020B0604020202020204" pitchFamily="34" charset="0"/>
                        </a:rPr>
                        <a:t> in the generating plant. </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tc>
                  <a:txBody>
                    <a:bodyPr/>
                    <a:lstStyle/>
                    <a:p>
                      <a:pPr marL="285750" marR="0" indent="-285750" algn="just">
                        <a:lnSpc>
                          <a:spcPct val="107000"/>
                        </a:lnSpc>
                        <a:spcBef>
                          <a:spcPts val="0"/>
                        </a:spcBef>
                        <a:spcAft>
                          <a:spcPts val="0"/>
                        </a:spcAft>
                        <a:buFont typeface="Arial" panose="020B0604020202020204" pitchFamily="34" charset="0"/>
                        <a:buChar char="•"/>
                      </a:pPr>
                      <a:r>
                        <a:rPr lang="en-US" sz="1400" baseline="0" dirty="0">
                          <a:effectLst/>
                          <a:latin typeface="Arial" panose="020B0604020202020204" pitchFamily="34" charset="0"/>
                          <a:ea typeface="Calibri" panose="020F0502020204030204" pitchFamily="34" charset="0"/>
                          <a:cs typeface="Arial" panose="020B0604020202020204" pitchFamily="34" charset="0"/>
                        </a:rPr>
                        <a:t>Ensuring that the ownership stake held by captive consumers is higher than this threshold requirement by at least 3 – 4%.   </a:t>
                      </a:r>
                    </a:p>
                  </a:txBody>
                  <a:tcPr marL="68580" marR="68580" marT="34290" marB="34290"/>
                </a:tc>
                <a:extLst>
                  <a:ext uri="{0D108BD9-81ED-4DB2-BD59-A6C34878D82A}">
                    <a16:rowId xmlns:a16="http://schemas.microsoft.com/office/drawing/2014/main" xmlns="" val="10001"/>
                  </a:ext>
                </a:extLst>
              </a:tr>
              <a:tr h="3320508">
                <a:tc>
                  <a:txBody>
                    <a:bodyPr/>
                    <a:lstStyle/>
                    <a:p>
                      <a:pPr marL="0" marR="0" algn="ctr">
                        <a:lnSpc>
                          <a:spcPct val="107000"/>
                        </a:lnSpc>
                        <a:spcBef>
                          <a:spcPts val="0"/>
                        </a:spcBef>
                        <a:spcAft>
                          <a:spcPts val="0"/>
                        </a:spcAft>
                      </a:pPr>
                      <a:r>
                        <a:rPr lang="en-US" sz="1400" dirty="0">
                          <a:effectLst/>
                          <a:latin typeface="Arial" panose="020B0604020202020204" pitchFamily="34" charset="0"/>
                          <a:cs typeface="Arial" panose="020B0604020202020204" pitchFamily="34" charset="0"/>
                        </a:rPr>
                        <a:t>2</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tc>
                  <a:txBody>
                    <a:bodyPr/>
                    <a:lstStyle/>
                    <a:p>
                      <a:pPr marL="0" marR="0" algn="just">
                        <a:lnSpc>
                          <a:spcPct val="107000"/>
                        </a:lnSpc>
                        <a:spcBef>
                          <a:spcPts val="0"/>
                        </a:spcBef>
                        <a:spcAft>
                          <a:spcPts val="0"/>
                        </a:spcAft>
                      </a:pPr>
                      <a:r>
                        <a:rPr lang="en-US" sz="1400" dirty="0">
                          <a:effectLst/>
                          <a:latin typeface="Arial" panose="020B0604020202020204" pitchFamily="34" charset="0"/>
                          <a:ea typeface="Calibri" panose="020F0502020204030204" pitchFamily="34" charset="0"/>
                          <a:cs typeface="Arial" panose="020B0604020202020204" pitchFamily="34" charset="0"/>
                        </a:rPr>
                        <a:t>Compliance with respect to </a:t>
                      </a:r>
                      <a:r>
                        <a:rPr lang="en-US" sz="1400" b="1" dirty="0">
                          <a:effectLst/>
                          <a:latin typeface="Arial" panose="020B0604020202020204" pitchFamily="34" charset="0"/>
                          <a:ea typeface="Calibri" panose="020F0502020204030204" pitchFamily="34" charset="0"/>
                          <a:cs typeface="Arial" panose="020B0604020202020204" pitchFamily="34" charset="0"/>
                        </a:rPr>
                        <a:t>minimum consumption</a:t>
                      </a:r>
                    </a:p>
                    <a:p>
                      <a:pPr marL="0" marR="0" algn="just">
                        <a:lnSpc>
                          <a:spcPct val="107000"/>
                        </a:lnSpc>
                        <a:spcBef>
                          <a:spcPts val="0"/>
                        </a:spcBef>
                        <a:spcAft>
                          <a:spcPts val="0"/>
                        </a:spcAft>
                      </a:pP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marL="0" marR="0" indent="0" algn="just" defTabSz="914400" rtl="0" eaLnBrk="1" fontAlgn="auto" latinLnBrk="0" hangingPunct="1">
                        <a:lnSpc>
                          <a:spcPct val="107000"/>
                        </a:lnSpc>
                        <a:spcBef>
                          <a:spcPts val="0"/>
                        </a:spcBef>
                        <a:spcAft>
                          <a:spcPts val="0"/>
                        </a:spcAft>
                        <a:buClrTx/>
                        <a:buSzTx/>
                        <a:buFontTx/>
                        <a:buNone/>
                        <a:tabLst/>
                        <a:defRPr/>
                      </a:pPr>
                      <a:r>
                        <a:rPr lang="en-US" sz="1400" b="1" u="sng" dirty="0">
                          <a:effectLst/>
                          <a:latin typeface="Arial" panose="020B0604020202020204" pitchFamily="34" charset="0"/>
                          <a:ea typeface="Calibri" panose="020F0502020204030204" pitchFamily="34" charset="0"/>
                          <a:cs typeface="Arial" panose="020B0604020202020204" pitchFamily="34" charset="0"/>
                        </a:rPr>
                        <a:t>Requirement</a:t>
                      </a:r>
                      <a:r>
                        <a:rPr lang="en-US" sz="1400" dirty="0">
                          <a:effectLst/>
                          <a:latin typeface="Arial" panose="020B0604020202020204" pitchFamily="34" charset="0"/>
                          <a:ea typeface="Calibri" panose="020F0502020204030204" pitchFamily="34" charset="0"/>
                          <a:cs typeface="Arial" panose="020B0604020202020204" pitchFamily="34" charset="0"/>
                        </a:rPr>
                        <a:t>: At least 51% of the electricity generated from the generating plant,</a:t>
                      </a:r>
                      <a:r>
                        <a:rPr lang="en-US" sz="1400" baseline="0" dirty="0">
                          <a:effectLst/>
                          <a:latin typeface="Arial" panose="020B0604020202020204" pitchFamily="34" charset="0"/>
                          <a:ea typeface="Calibri" panose="020F0502020204030204" pitchFamily="34" charset="0"/>
                          <a:cs typeface="Arial" panose="020B0604020202020204" pitchFamily="34" charset="0"/>
                        </a:rPr>
                        <a:t> determined on annual basis, </a:t>
                      </a:r>
                      <a:r>
                        <a:rPr lang="en-US" sz="1400" u="sng" baseline="0" dirty="0">
                          <a:effectLst/>
                          <a:latin typeface="Arial" panose="020B0604020202020204" pitchFamily="34" charset="0"/>
                          <a:ea typeface="Calibri" panose="020F0502020204030204" pitchFamily="34" charset="0"/>
                          <a:cs typeface="Arial" panose="020B0604020202020204" pitchFamily="34" charset="0"/>
                        </a:rPr>
                        <a:t>in proportion to their shares in ownership of the power plant within a variation not exceeding ten percent (10%)</a:t>
                      </a:r>
                      <a:r>
                        <a:rPr lang="en-US" sz="1400" u="none" baseline="0" dirty="0">
                          <a:effectLst/>
                          <a:latin typeface="Arial" panose="020B0604020202020204" pitchFamily="34" charset="0"/>
                          <a:ea typeface="Calibri" panose="020F0502020204030204" pitchFamily="34" charset="0"/>
                          <a:cs typeface="Arial" panose="020B0604020202020204" pitchFamily="34" charset="0"/>
                        </a:rPr>
                        <a:t>.</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tc>
                  <a:txBody>
                    <a:bodyPr/>
                    <a:lstStyle/>
                    <a:p>
                      <a:pPr marL="285750" marR="0" indent="-285750" algn="just">
                        <a:lnSpc>
                          <a:spcPct val="107000"/>
                        </a:lnSpc>
                        <a:spcBef>
                          <a:spcPts val="0"/>
                        </a:spcBef>
                        <a:spcAft>
                          <a:spcPts val="0"/>
                        </a:spcAft>
                        <a:buFont typeface="Arial" panose="020B0604020202020204" pitchFamily="34" charset="0"/>
                        <a:buChar char="•"/>
                      </a:pPr>
                      <a:r>
                        <a:rPr lang="en-US" sz="1400" baseline="0" dirty="0">
                          <a:effectLst/>
                          <a:latin typeface="Arial" panose="020B0604020202020204" pitchFamily="34" charset="0"/>
                          <a:ea typeface="Calibri" panose="020F0502020204030204" pitchFamily="34" charset="0"/>
                          <a:cs typeface="Arial" panose="020B0604020202020204" pitchFamily="34" charset="0"/>
                        </a:rPr>
                        <a:t>PPA to have provisions wherein captive consumers shall provide quarterly consumption forecasts and the captive generator will monitor compliance to these forecasts on monthly basis.  Any deviation noticed will have corrective actions.</a:t>
                      </a:r>
                    </a:p>
                    <a:p>
                      <a:pPr marL="285750" marR="0" indent="-285750" algn="just"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endParaRPr lang="en-US" sz="1400" dirty="0">
                        <a:solidFill>
                          <a:schemeClr val="dk1"/>
                        </a:solidFill>
                        <a:latin typeface="Arial" panose="020B0604020202020204" pitchFamily="34" charset="0"/>
                        <a:cs typeface="Arial" panose="020B0604020202020204" pitchFamily="34" charset="0"/>
                      </a:endParaRPr>
                    </a:p>
                    <a:p>
                      <a:pPr marL="285750" marR="0" indent="-285750" algn="just"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400" dirty="0">
                          <a:solidFill>
                            <a:schemeClr val="dk1"/>
                          </a:solidFill>
                          <a:latin typeface="Arial" panose="020B0604020202020204" pitchFamily="34" charset="0"/>
                          <a:cs typeface="Arial" panose="020B0604020202020204" pitchFamily="34" charset="0"/>
                        </a:rPr>
                        <a:t>Should there be genuine issues on consumption, steps will be taken to align the ownership status appropriately through equity purchase/sale among captive consumers.  Share Holder Agreements to have appropriate</a:t>
                      </a:r>
                      <a:r>
                        <a:rPr lang="en-US" sz="1400" baseline="0" dirty="0">
                          <a:solidFill>
                            <a:schemeClr val="dk1"/>
                          </a:solidFill>
                          <a:latin typeface="Arial" panose="020B0604020202020204" pitchFamily="34" charset="0"/>
                          <a:cs typeface="Arial" panose="020B0604020202020204" pitchFamily="34" charset="0"/>
                        </a:rPr>
                        <a:t> mechanisms in place.</a:t>
                      </a:r>
                      <a:endParaRPr lang="en-US"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xmlns="" val="10002"/>
                  </a:ext>
                </a:extLst>
              </a:tr>
            </a:tbl>
          </a:graphicData>
        </a:graphic>
      </p:graphicFrame>
      <p:sp>
        <p:nvSpPr>
          <p:cNvPr id="7" name="Slide Number Placeholder 3">
            <a:extLst>
              <a:ext uri="{FF2B5EF4-FFF2-40B4-BE49-F238E27FC236}">
                <a16:creationId xmlns:a16="http://schemas.microsoft.com/office/drawing/2014/main" xmlns="" id="{26E0BDD0-C34A-4D52-9FE8-33F90504D883}"/>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r>
              <a:rPr lang="en-US" altLang="en-US" sz="1200" dirty="0">
                <a:solidFill>
                  <a:schemeClr val="bg1"/>
                </a:solidFill>
              </a:rPr>
              <a:t> </a:t>
            </a:r>
            <a:fld id="{94464FCC-4004-4F6A-A559-ADEB98F972AC}" type="slidenum">
              <a:rPr lang="en-US" altLang="en-US" sz="1200" smtClean="0">
                <a:solidFill>
                  <a:schemeClr val="bg1"/>
                </a:solidFill>
              </a:rPr>
              <a:pPr>
                <a:spcBef>
                  <a:spcPct val="0"/>
                </a:spcBef>
                <a:buFontTx/>
                <a:buNone/>
              </a:pPr>
              <a:t>34</a:t>
            </a:fld>
            <a:r>
              <a:rPr lang="en-US" altLang="en-US" sz="1200" dirty="0">
                <a:solidFill>
                  <a:schemeClr val="bg1"/>
                </a:solidFill>
              </a:rPr>
              <a:t> 	</a:t>
            </a:r>
          </a:p>
        </p:txBody>
      </p:sp>
    </p:spTree>
    <p:extLst>
      <p:ext uri="{BB962C8B-B14F-4D97-AF65-F5344CB8AC3E}">
        <p14:creationId xmlns:p14="http://schemas.microsoft.com/office/powerpoint/2010/main" val="41961024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8306" name="Picture 3" descr="presention 6.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3165"/>
            <a:ext cx="8001000" cy="954107"/>
          </a:xfrm>
          <a:prstGeom prst="rect">
            <a:avLst/>
          </a:prstGeom>
          <a:noFill/>
        </p:spPr>
        <p:txBody>
          <a:bodyPr>
            <a:spAutoFit/>
          </a:bodyPr>
          <a:lstStyle/>
          <a:p>
            <a:pPr eaLnBrk="1" hangingPunct="1">
              <a:defRPr/>
            </a:pPr>
            <a:r>
              <a:rPr lang="en-US" sz="2800" b="1" kern="0" dirty="0">
                <a:solidFill>
                  <a:schemeClr val="accent1">
                    <a:lumMod val="50000"/>
                  </a:schemeClr>
                </a:solidFill>
                <a:latin typeface="+mj-lt"/>
                <a:cs typeface="+mn-cs"/>
              </a:rPr>
              <a:t>The Tata Power Company Limited </a:t>
            </a:r>
          </a:p>
          <a:p>
            <a:pPr eaLnBrk="1" hangingPunct="1">
              <a:defRPr/>
            </a:pPr>
            <a:r>
              <a:rPr lang="en-US" sz="2800" b="1" kern="0" dirty="0">
                <a:solidFill>
                  <a:schemeClr val="accent1">
                    <a:lumMod val="50000"/>
                  </a:schemeClr>
                </a:solidFill>
                <a:latin typeface="+mj-lt"/>
                <a:cs typeface="+mn-cs"/>
              </a:rPr>
              <a:t>Business Overview</a:t>
            </a:r>
          </a:p>
        </p:txBody>
      </p:sp>
      <p:sp>
        <p:nvSpPr>
          <p:cNvPr id="3" name="TextBox 2"/>
          <p:cNvSpPr txBox="1"/>
          <p:nvPr/>
        </p:nvSpPr>
        <p:spPr>
          <a:xfrm>
            <a:off x="304800" y="968375"/>
            <a:ext cx="8610600" cy="2516073"/>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lgn="just" eaLnBrk="1" hangingPunct="1">
              <a:lnSpc>
                <a:spcPct val="125000"/>
              </a:lnSpc>
              <a:buFont typeface="Wingdings" pitchFamily="2" charset="2"/>
              <a:buChar char="§"/>
              <a:defRPr/>
            </a:pPr>
            <a:r>
              <a:rPr lang="en-US" sz="1600" dirty="0"/>
              <a:t> </a:t>
            </a:r>
            <a:r>
              <a:rPr lang="en-US" dirty="0"/>
              <a:t>Established in 1910, Tata Power is India's largest integrated power company with a significant international presence</a:t>
            </a:r>
          </a:p>
          <a:p>
            <a:pPr marL="111125" indent="-111125" algn="just" eaLnBrk="1" hangingPunct="1">
              <a:lnSpc>
                <a:spcPct val="125000"/>
              </a:lnSpc>
              <a:buFont typeface="Wingdings" pitchFamily="2" charset="2"/>
              <a:buChar char="§"/>
              <a:defRPr/>
            </a:pPr>
            <a:r>
              <a:rPr lang="en-US" dirty="0"/>
              <a:t>The Company has gross power generation capacity of </a:t>
            </a:r>
            <a:r>
              <a:rPr lang="en-US" b="1" dirty="0"/>
              <a:t>10857</a:t>
            </a:r>
            <a:r>
              <a:rPr lang="en-US" dirty="0"/>
              <a:t> MW out of which </a:t>
            </a:r>
            <a:r>
              <a:rPr lang="en-US" b="1" dirty="0"/>
              <a:t>7436</a:t>
            </a:r>
            <a:r>
              <a:rPr lang="en-US" dirty="0"/>
              <a:t> MW from Thermal.</a:t>
            </a:r>
          </a:p>
          <a:p>
            <a:pPr marL="111125" indent="-111125" algn="just" eaLnBrk="1" hangingPunct="1">
              <a:lnSpc>
                <a:spcPct val="125000"/>
              </a:lnSpc>
              <a:buFont typeface="Wingdings" pitchFamily="2" charset="2"/>
              <a:buChar char="§"/>
              <a:defRPr/>
            </a:pPr>
            <a:r>
              <a:rPr lang="en-US" dirty="0"/>
              <a:t>Tata Power has an installed generation capacity of </a:t>
            </a:r>
            <a:r>
              <a:rPr lang="en-US" b="1" dirty="0"/>
              <a:t>3133</a:t>
            </a:r>
            <a:r>
              <a:rPr lang="en-US" dirty="0"/>
              <a:t> MW through green resources</a:t>
            </a:r>
          </a:p>
          <a:p>
            <a:pPr algn="just" eaLnBrk="1" hangingPunct="1">
              <a:lnSpc>
                <a:spcPct val="125000"/>
              </a:lnSpc>
              <a:buFont typeface="Wingdings" pitchFamily="2" charset="2"/>
              <a:buChar char="§"/>
              <a:defRPr/>
            </a:pPr>
            <a:r>
              <a:rPr lang="en-US" dirty="0"/>
              <a:t> One of the largest renewable energy players in India</a:t>
            </a:r>
          </a:p>
          <a:p>
            <a:pPr algn="just" eaLnBrk="1" hangingPunct="1">
              <a:lnSpc>
                <a:spcPct val="125000"/>
              </a:lnSpc>
              <a:buFont typeface="Wingdings" pitchFamily="2" charset="2"/>
              <a:buChar char="§"/>
              <a:defRPr/>
            </a:pPr>
            <a:r>
              <a:rPr lang="en-US" dirty="0"/>
              <a:t> It has developed India’s first 4000 MW Ultra Mega Power Project</a:t>
            </a:r>
          </a:p>
        </p:txBody>
      </p:sp>
      <p:sp>
        <p:nvSpPr>
          <p:cNvPr id="7" name="Rectangle 6"/>
          <p:cNvSpPr/>
          <p:nvPr/>
        </p:nvSpPr>
        <p:spPr>
          <a:xfrm>
            <a:off x="304800" y="3540125"/>
            <a:ext cx="8610600" cy="2516188"/>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algn="just" eaLnBrk="1" hangingPunct="1">
              <a:lnSpc>
                <a:spcPct val="125000"/>
              </a:lnSpc>
              <a:defRPr/>
            </a:pPr>
            <a:r>
              <a:rPr lang="en-US" dirty="0"/>
              <a:t>Tata Power – International Presence</a:t>
            </a:r>
          </a:p>
          <a:p>
            <a:pPr marL="285750" indent="-285750" algn="just" eaLnBrk="1" hangingPunct="1">
              <a:lnSpc>
                <a:spcPct val="125000"/>
              </a:lnSpc>
              <a:buFont typeface="Wingdings" panose="05000000000000000000" pitchFamily="2" charset="2"/>
              <a:buChar char="§"/>
              <a:defRPr/>
            </a:pPr>
            <a:r>
              <a:rPr lang="en-US" dirty="0"/>
              <a:t>South Africa - </a:t>
            </a:r>
            <a:r>
              <a:rPr lang="en-US" dirty="0" err="1"/>
              <a:t>Amakhala</a:t>
            </a:r>
            <a:r>
              <a:rPr lang="en-US" dirty="0"/>
              <a:t> </a:t>
            </a:r>
            <a:r>
              <a:rPr lang="en-US" dirty="0" err="1"/>
              <a:t>Emoyeni</a:t>
            </a:r>
            <a:r>
              <a:rPr lang="en-US" dirty="0"/>
              <a:t> Wind Farm (134.4 MW) and </a:t>
            </a:r>
            <a:r>
              <a:rPr lang="en-US" dirty="0" err="1"/>
              <a:t>Tsitsikamma</a:t>
            </a:r>
            <a:r>
              <a:rPr lang="en-US" dirty="0"/>
              <a:t> Community Wind farm (95.325 MW)</a:t>
            </a:r>
          </a:p>
          <a:p>
            <a:pPr marL="285750" indent="-285750" algn="just" eaLnBrk="1" hangingPunct="1">
              <a:lnSpc>
                <a:spcPct val="125000"/>
              </a:lnSpc>
              <a:buFont typeface="Wingdings" panose="05000000000000000000" pitchFamily="2" charset="2"/>
              <a:buChar char="§"/>
              <a:defRPr/>
            </a:pPr>
            <a:r>
              <a:rPr lang="en-US" dirty="0"/>
              <a:t>Georgia - Development of two separate Hydro Power Projects of 185 MW and 150  MW</a:t>
            </a:r>
          </a:p>
          <a:p>
            <a:pPr marL="285750" indent="-285750" algn="just" eaLnBrk="1" hangingPunct="1">
              <a:lnSpc>
                <a:spcPct val="125000"/>
              </a:lnSpc>
              <a:buFont typeface="Wingdings" panose="05000000000000000000" pitchFamily="2" charset="2"/>
              <a:buChar char="§"/>
              <a:defRPr/>
            </a:pPr>
            <a:r>
              <a:rPr lang="en-US" dirty="0"/>
              <a:t>Indonesia – Coal Assets </a:t>
            </a:r>
          </a:p>
          <a:p>
            <a:pPr marL="285750" indent="-285750" algn="just" eaLnBrk="1" hangingPunct="1">
              <a:lnSpc>
                <a:spcPct val="125000"/>
              </a:lnSpc>
              <a:buFont typeface="Wingdings" panose="05000000000000000000" pitchFamily="2" charset="2"/>
              <a:buChar char="§"/>
              <a:defRPr/>
            </a:pPr>
            <a:r>
              <a:rPr lang="en-IN" dirty="0"/>
              <a:t>Zambia - 120 MW </a:t>
            </a:r>
            <a:r>
              <a:rPr lang="en-IN" dirty="0" err="1"/>
              <a:t>Itezhi</a:t>
            </a:r>
            <a:r>
              <a:rPr lang="en-IN" dirty="0"/>
              <a:t> </a:t>
            </a:r>
            <a:r>
              <a:rPr lang="en-IN" dirty="0" err="1"/>
              <a:t>Tezhi</a:t>
            </a:r>
            <a:r>
              <a:rPr lang="en-IN" dirty="0"/>
              <a:t> Hydro Power Project (2 * 60 MW)</a:t>
            </a:r>
          </a:p>
          <a:p>
            <a:pPr marL="285750" indent="-285750" algn="just" eaLnBrk="1" hangingPunct="1">
              <a:lnSpc>
                <a:spcPct val="125000"/>
              </a:lnSpc>
              <a:buFont typeface="Wingdings" panose="05000000000000000000" pitchFamily="2" charset="2"/>
              <a:buChar char="§"/>
              <a:defRPr/>
            </a:pPr>
            <a:r>
              <a:rPr lang="en-IN" dirty="0"/>
              <a:t>Bhutan – 126 MW Dagachhu Hydro Project (2 * 63 MW)</a:t>
            </a:r>
            <a:endParaRPr lang="en-US" dirty="0"/>
          </a:p>
        </p:txBody>
      </p:sp>
      <p:sp>
        <p:nvSpPr>
          <p:cNvPr id="6" name="Slide Number Placeholder 3">
            <a:extLst>
              <a:ext uri="{FF2B5EF4-FFF2-40B4-BE49-F238E27FC236}">
                <a16:creationId xmlns:a16="http://schemas.microsoft.com/office/drawing/2014/main" xmlns="" id="{012677AA-AF09-44E4-8BA6-1B2435CA1114}"/>
              </a:ext>
            </a:extLst>
          </p:cNvPr>
          <p:cNvSpPr txBox="1">
            <a:spLocks/>
          </p:cNvSpPr>
          <p:nvPr/>
        </p:nvSpPr>
        <p:spPr bwMode="auto">
          <a:xfrm>
            <a:off x="8511448" y="6248400"/>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4</a:t>
            </a:fld>
            <a:r>
              <a:rPr lang="en-US" altLang="en-US" sz="1200">
                <a:solidFill>
                  <a:schemeClr val="bg1"/>
                </a:solidFill>
              </a:rPr>
              <a:t> 	</a:t>
            </a:r>
            <a:endParaRPr lang="en-US" altLang="en-US" sz="1200" dirty="0">
              <a:solidFill>
                <a:schemeClr val="bg1"/>
              </a:solidFill>
            </a:endParaRPr>
          </a:p>
        </p:txBody>
      </p:sp>
    </p:spTree>
    <p:extLst>
      <p:ext uri="{BB962C8B-B14F-4D97-AF65-F5344CB8AC3E}">
        <p14:creationId xmlns:p14="http://schemas.microsoft.com/office/powerpoint/2010/main" val="254094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6493"/>
            <a:ext cx="8358130" cy="954107"/>
          </a:xfrm>
          <a:prstGeom prst="rect">
            <a:avLst/>
          </a:prstGeom>
          <a:noFill/>
        </p:spPr>
        <p:txBody>
          <a:bodyPr wrap="square">
            <a:spAutoFit/>
          </a:bodyPr>
          <a:lstStyle/>
          <a:p>
            <a:pPr>
              <a:defRPr/>
            </a:pPr>
            <a:r>
              <a:rPr lang="en-US" sz="2800" b="1" dirty="0">
                <a:solidFill>
                  <a:schemeClr val="accent1">
                    <a:lumMod val="50000"/>
                  </a:schemeClr>
                </a:solidFill>
                <a:latin typeface="+mj-lt"/>
              </a:rPr>
              <a:t>Tata Power Trading Company Limited (TPTCL)</a:t>
            </a:r>
          </a:p>
          <a:p>
            <a:pPr>
              <a:defRPr/>
            </a:pPr>
            <a:r>
              <a:rPr lang="en-US" sz="2800" b="1" dirty="0">
                <a:solidFill>
                  <a:schemeClr val="accent1">
                    <a:lumMod val="50000"/>
                  </a:schemeClr>
                </a:solidFill>
                <a:latin typeface="+mj-lt"/>
              </a:rPr>
              <a:t>An Overview</a:t>
            </a:r>
          </a:p>
        </p:txBody>
      </p:sp>
      <p:sp>
        <p:nvSpPr>
          <p:cNvPr id="5" name="TextBox 4">
            <a:extLst>
              <a:ext uri="{FF2B5EF4-FFF2-40B4-BE49-F238E27FC236}">
                <a16:creationId xmlns:a16="http://schemas.microsoft.com/office/drawing/2014/main" xmlns="" id="{77CFE7EE-F37C-442F-9D3E-D4D64F0D855C}"/>
              </a:ext>
            </a:extLst>
          </p:cNvPr>
          <p:cNvSpPr txBox="1"/>
          <p:nvPr/>
        </p:nvSpPr>
        <p:spPr>
          <a:xfrm>
            <a:off x="228600" y="990600"/>
            <a:ext cx="8686800" cy="520155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A wholly owned subsidiary of The Tata Power Company Limited</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First company to be awarded Category I Trading License by CERC</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Cross Border Trading Experience – Importing power from Dagachhu Hydro Power (126 MW), in Bhutan, to India</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Consistently among the top three power traders among a total of 33 Power Traders</a:t>
            </a:r>
          </a:p>
          <a:p>
            <a:pPr marL="457200" indent="-457200" algn="just" fontAlgn="auto">
              <a:lnSpc>
                <a:spcPct val="110000"/>
              </a:lnSpc>
              <a:spcBef>
                <a:spcPct val="20000"/>
              </a:spcBef>
              <a:spcAft>
                <a:spcPts val="0"/>
              </a:spcAft>
              <a:buFont typeface="Wingdings" panose="05000000000000000000" pitchFamily="2" charset="2"/>
              <a:buChar char="Ø"/>
              <a:defRPr/>
            </a:pPr>
            <a:r>
              <a:rPr lang="en-US" altLang="en-US" dirty="0">
                <a:solidFill>
                  <a:prstClr val="black"/>
                </a:solidFill>
                <a:cs typeface="Arial" charset="0"/>
              </a:rPr>
              <a:t>Trading volume has increased from 4,354 MU in FY11 to 12,405 MUs in FY18 with highest of 17,305 MU in FY 2016</a:t>
            </a:r>
            <a:endParaRPr lang="en-US" dirty="0">
              <a:solidFill>
                <a:prstClr val="black"/>
              </a:solidFill>
              <a:cs typeface="Arial" charset="0"/>
            </a:endParaRPr>
          </a:p>
          <a:p>
            <a:pPr marL="457200" indent="-457200" algn="just" fontAlgn="auto">
              <a:lnSpc>
                <a:spcPct val="110000"/>
              </a:lnSpc>
              <a:spcBef>
                <a:spcPct val="20000"/>
              </a:spcBef>
              <a:spcAft>
                <a:spcPts val="0"/>
              </a:spcAft>
              <a:buFont typeface="Wingdings" panose="05000000000000000000" pitchFamily="2" charset="2"/>
              <a:buChar char="Ø"/>
              <a:defRPr/>
            </a:pPr>
            <a:r>
              <a:rPr lang="en-US" altLang="en-US" dirty="0">
                <a:solidFill>
                  <a:prstClr val="black"/>
                </a:solidFill>
                <a:cs typeface="Arial" charset="0"/>
              </a:rPr>
              <a:t>Trading volume has increased by CAGR of 16% between FY11 to FY18</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Handled revenue of ₹ 3,707 Crore(s) during FY18 and  ₹ 4,605 Crore(s) in FY17</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State of art, highly automated control room being operated 24 X 7, by highly skilled professionals</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srgbClr val="000000"/>
                </a:solidFill>
              </a:rPr>
              <a:t>Highly Efficient Receivable Management</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srgbClr val="000000"/>
                </a:solidFill>
              </a:rPr>
              <a:t>Accredited with ISO:22301:2012 certification for Business Continuity Management System and with ISO 31000:2009 certification for Risk Management </a:t>
            </a:r>
          </a:p>
          <a:p>
            <a:pPr marL="457200" indent="-457200" algn="just" fontAlgn="auto">
              <a:lnSpc>
                <a:spcPct val="110000"/>
              </a:lnSpc>
              <a:spcBef>
                <a:spcPct val="20000"/>
              </a:spcBef>
              <a:spcAft>
                <a:spcPts val="0"/>
              </a:spcAft>
              <a:buFont typeface="Wingdings" panose="05000000000000000000" pitchFamily="2" charset="2"/>
              <a:buChar char="Ø"/>
              <a:defRPr/>
            </a:pPr>
            <a:r>
              <a:rPr lang="en-US" dirty="0">
                <a:solidFill>
                  <a:prstClr val="black"/>
                </a:solidFill>
                <a:cs typeface="Arial" charset="0"/>
              </a:rPr>
              <a:t>Strong presence in all states of India and cross border energy trade</a:t>
            </a:r>
          </a:p>
        </p:txBody>
      </p:sp>
      <p:sp>
        <p:nvSpPr>
          <p:cNvPr id="7" name="Slide Number Placeholder 3">
            <a:extLst>
              <a:ext uri="{FF2B5EF4-FFF2-40B4-BE49-F238E27FC236}">
                <a16:creationId xmlns:a16="http://schemas.microsoft.com/office/drawing/2014/main" xmlns="" id="{99F27D0F-FDC3-4837-96C8-8649A1BBBAF8}"/>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5</a:t>
            </a:fld>
            <a:r>
              <a:rPr lang="en-US" altLang="en-US" sz="1200">
                <a:solidFill>
                  <a:schemeClr val="bg1"/>
                </a:solidFill>
              </a:rPr>
              <a:t> 	</a:t>
            </a:r>
            <a:endParaRPr lang="en-US" altLang="en-US" sz="1200" dirty="0">
              <a:solidFill>
                <a:schemeClr val="bg1"/>
              </a:solidFill>
            </a:endParaRPr>
          </a:p>
        </p:txBody>
      </p:sp>
    </p:spTree>
    <p:extLst>
      <p:ext uri="{BB962C8B-B14F-4D97-AF65-F5344CB8AC3E}">
        <p14:creationId xmlns:p14="http://schemas.microsoft.com/office/powerpoint/2010/main" val="1943146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09641"/>
            <a:ext cx="8839200" cy="954107"/>
          </a:xfrm>
          <a:prstGeom prst="rect">
            <a:avLst/>
          </a:prstGeom>
          <a:noFill/>
        </p:spPr>
        <p:txBody>
          <a:bodyPr>
            <a:spAutoFit/>
          </a:bodyPr>
          <a:lstStyle/>
          <a:p>
            <a:pPr eaLnBrk="1" hangingPunct="1">
              <a:defRPr/>
            </a:pPr>
            <a:r>
              <a:rPr lang="en-US" sz="2800" b="1" dirty="0">
                <a:solidFill>
                  <a:schemeClr val="accent1">
                    <a:lumMod val="50000"/>
                  </a:schemeClr>
                </a:solidFill>
                <a:latin typeface="+mj-lt"/>
              </a:rPr>
              <a:t>Tata Power Trading Company Limited (TPTCL)</a:t>
            </a:r>
          </a:p>
          <a:p>
            <a:pPr eaLnBrk="1" hangingPunct="1">
              <a:defRPr/>
            </a:pPr>
            <a:r>
              <a:rPr lang="en-US" sz="2800" b="1" dirty="0">
                <a:solidFill>
                  <a:schemeClr val="accent1">
                    <a:lumMod val="50000"/>
                  </a:schemeClr>
                </a:solidFill>
                <a:latin typeface="+mj-lt"/>
              </a:rPr>
              <a:t>Service Portfolio</a:t>
            </a:r>
          </a:p>
        </p:txBody>
      </p:sp>
      <p:graphicFrame>
        <p:nvGraphicFramePr>
          <p:cNvPr id="4" name="Diagram 3"/>
          <p:cNvGraphicFramePr/>
          <p:nvPr>
            <p:extLst/>
          </p:nvPr>
        </p:nvGraphicFramePr>
        <p:xfrm>
          <a:off x="228600" y="1143000"/>
          <a:ext cx="86106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3">
            <a:extLst>
              <a:ext uri="{FF2B5EF4-FFF2-40B4-BE49-F238E27FC236}">
                <a16:creationId xmlns:a16="http://schemas.microsoft.com/office/drawing/2014/main" xmlns="" id="{B2BCF7BC-AC03-4AD5-A9AC-7A361325D314}"/>
              </a:ext>
            </a:extLst>
          </p:cNvPr>
          <p:cNvSpPr txBox="1">
            <a:spLocks/>
          </p:cNvSpPr>
          <p:nvPr/>
        </p:nvSpPr>
        <p:spPr bwMode="auto">
          <a:xfrm>
            <a:off x="8355013" y="6398305"/>
            <a:ext cx="609600" cy="4270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anose="020B0604020202020204"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anose="020B0604020202020204"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anose="020B0604020202020204"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anose="020B0604020202020204" pitchFamily="34" charset="0"/>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6</a:t>
            </a:fld>
            <a:r>
              <a:rPr lang="en-US" altLang="en-US" sz="1200">
                <a:solidFill>
                  <a:schemeClr val="bg1"/>
                </a:solidFill>
              </a:rPr>
              <a:t> 	</a:t>
            </a:r>
            <a:endParaRPr lang="en-US" altLang="en-US" sz="1200" dirty="0">
              <a:solidFill>
                <a:schemeClr val="bg1"/>
              </a:solidFill>
            </a:endParaRPr>
          </a:p>
        </p:txBody>
      </p:sp>
    </p:spTree>
    <p:extLst>
      <p:ext uri="{BB962C8B-B14F-4D97-AF65-F5344CB8AC3E}">
        <p14:creationId xmlns:p14="http://schemas.microsoft.com/office/powerpoint/2010/main" val="574503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4866" name="Picture 5" descr="presention 4.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1524000"/>
            <a:ext cx="7315200" cy="25146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dirty="0"/>
          </a:p>
        </p:txBody>
      </p:sp>
      <p:sp>
        <p:nvSpPr>
          <p:cNvPr id="9" name="TextBox 8"/>
          <p:cNvSpPr txBox="1"/>
          <p:nvPr/>
        </p:nvSpPr>
        <p:spPr>
          <a:xfrm>
            <a:off x="2057400" y="3124200"/>
            <a:ext cx="6553200" cy="461665"/>
          </a:xfrm>
          <a:prstGeom prst="rect">
            <a:avLst/>
          </a:prstGeom>
          <a:solidFill>
            <a:schemeClr val="bg1">
              <a:lumMod val="65000"/>
            </a:schemeClr>
          </a:solidFill>
        </p:spPr>
        <p:txBody>
          <a:bodyPr wrap="square">
            <a:spAutoFit/>
          </a:bodyPr>
          <a:lstStyle/>
          <a:p>
            <a:pPr lvl="0" algn="r"/>
            <a:r>
              <a:rPr lang="en-US" sz="2400" b="1" dirty="0"/>
              <a:t>Power Market Structure and Developments </a:t>
            </a:r>
          </a:p>
        </p:txBody>
      </p:sp>
      <p:pic>
        <p:nvPicPr>
          <p:cNvPr id="164869" name="Picture 10" descr="12.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676400"/>
            <a:ext cx="31718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3740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3">
            <a:extLst>
              <a:ext uri="{FF2B5EF4-FFF2-40B4-BE49-F238E27FC236}">
                <a16:creationId xmlns:a16="http://schemas.microsoft.com/office/drawing/2014/main" xmlns="" id="{9D383B6A-CEC0-4E1A-B65C-9A49D401A0D8}"/>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8</a:t>
            </a:fld>
            <a:r>
              <a:rPr lang="en-US" altLang="en-US" sz="1200">
                <a:solidFill>
                  <a:schemeClr val="bg1"/>
                </a:solidFill>
              </a:rPr>
              <a:t> 	</a:t>
            </a:r>
            <a:endParaRPr lang="en-US" altLang="en-US" sz="1200" dirty="0">
              <a:solidFill>
                <a:schemeClr val="bg1"/>
              </a:solidFill>
            </a:endParaRPr>
          </a:p>
        </p:txBody>
      </p:sp>
      <p:graphicFrame>
        <p:nvGraphicFramePr>
          <p:cNvPr id="44" name="Diagram 43">
            <a:extLst>
              <a:ext uri="{FF2B5EF4-FFF2-40B4-BE49-F238E27FC236}">
                <a16:creationId xmlns:a16="http://schemas.microsoft.com/office/drawing/2014/main" xmlns="" id="{6AE94686-51FC-4733-8923-4ECBBF73154A}"/>
              </a:ext>
            </a:extLst>
          </p:cNvPr>
          <p:cNvGraphicFramePr/>
          <p:nvPr>
            <p:extLst>
              <p:ext uri="{D42A27DB-BD31-4B8C-83A1-F6EECF244321}">
                <p14:modId xmlns:p14="http://schemas.microsoft.com/office/powerpoint/2010/main" val="755722518"/>
              </p:ext>
            </p:extLst>
          </p:nvPr>
        </p:nvGraphicFramePr>
        <p:xfrm>
          <a:off x="228600" y="1066800"/>
          <a:ext cx="86868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7" name="Title 1">
            <a:extLst>
              <a:ext uri="{FF2B5EF4-FFF2-40B4-BE49-F238E27FC236}">
                <a16:creationId xmlns:a16="http://schemas.microsoft.com/office/drawing/2014/main" xmlns="" id="{42E07464-4CDA-4321-A916-2194AE08AF70}"/>
              </a:ext>
            </a:extLst>
          </p:cNvPr>
          <p:cNvSpPr>
            <a:spLocks noGrp="1"/>
          </p:cNvSpPr>
          <p:nvPr>
            <p:ph type="title"/>
          </p:nvPr>
        </p:nvSpPr>
        <p:spPr>
          <a:xfrm>
            <a:off x="303213" y="274638"/>
            <a:ext cx="8229600" cy="639762"/>
          </a:xfrm>
        </p:spPr>
        <p:txBody>
          <a:bodyPr>
            <a:normAutofit/>
          </a:bodyPr>
          <a:lstStyle/>
          <a:p>
            <a:pPr eaLnBrk="1" hangingPunct="1"/>
            <a:r>
              <a:rPr lang="en-US" altLang="en-US" sz="2800" b="1" dirty="0">
                <a:solidFill>
                  <a:schemeClr val="accent1">
                    <a:lumMod val="50000"/>
                  </a:schemeClr>
                </a:solidFill>
                <a:latin typeface="Calibri" panose="020F0502020204030204" pitchFamily="34" charset="0"/>
              </a:rPr>
              <a:t>Salient Features Of Indian Electricity Act 2003</a:t>
            </a:r>
          </a:p>
        </p:txBody>
      </p:sp>
    </p:spTree>
    <p:extLst>
      <p:ext uri="{BB962C8B-B14F-4D97-AF65-F5344CB8AC3E}">
        <p14:creationId xmlns:p14="http://schemas.microsoft.com/office/powerpoint/2010/main" val="1286692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88476" y="371425"/>
            <a:ext cx="8229600" cy="440270"/>
          </a:xfrm>
        </p:spPr>
        <p:txBody>
          <a:bodyPr>
            <a:noAutofit/>
          </a:bodyPr>
          <a:lstStyle/>
          <a:p>
            <a:pPr defTabSz="912813" eaLnBrk="1" hangingPunct="1">
              <a:defRPr/>
            </a:pPr>
            <a:r>
              <a:rPr lang="en-US" altLang="en-US" sz="2800" b="1" dirty="0">
                <a:solidFill>
                  <a:schemeClr val="accent1">
                    <a:lumMod val="50000"/>
                  </a:schemeClr>
                </a:solidFill>
                <a:latin typeface="+mj-lt"/>
                <a:ea typeface="+mn-ea"/>
              </a:rPr>
              <a:t>Structure Of Indian Power Market</a:t>
            </a:r>
          </a:p>
        </p:txBody>
      </p:sp>
      <p:grpSp>
        <p:nvGrpSpPr>
          <p:cNvPr id="48131" name="Group 24"/>
          <p:cNvGrpSpPr>
            <a:grpSpLocks/>
          </p:cNvGrpSpPr>
          <p:nvPr/>
        </p:nvGrpSpPr>
        <p:grpSpPr bwMode="auto">
          <a:xfrm>
            <a:off x="381000" y="963768"/>
            <a:ext cx="8407400" cy="3464952"/>
            <a:chOff x="111125" y="952500"/>
            <a:chExt cx="8915400" cy="4139781"/>
          </a:xfrm>
        </p:grpSpPr>
        <p:sp>
          <p:nvSpPr>
            <p:cNvPr id="7" name="Rounded Rectangle 6"/>
            <p:cNvSpPr/>
            <p:nvPr/>
          </p:nvSpPr>
          <p:spPr>
            <a:xfrm>
              <a:off x="111125" y="1611689"/>
              <a:ext cx="8915400" cy="610730"/>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REGULATORS</a:t>
              </a:r>
            </a:p>
          </p:txBody>
        </p:sp>
        <p:sp>
          <p:nvSpPr>
            <p:cNvPr id="8" name="Rounded Rectangle 7"/>
            <p:cNvSpPr/>
            <p:nvPr/>
          </p:nvSpPr>
          <p:spPr>
            <a:xfrm>
              <a:off x="111125" y="2267084"/>
              <a:ext cx="8915400" cy="610730"/>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SYSTEM OPERATORS</a:t>
              </a:r>
            </a:p>
          </p:txBody>
        </p:sp>
        <p:sp>
          <p:nvSpPr>
            <p:cNvPr id="9" name="Rounded Rectangle 8"/>
            <p:cNvSpPr/>
            <p:nvPr/>
          </p:nvSpPr>
          <p:spPr>
            <a:xfrm>
              <a:off x="111125" y="2917003"/>
              <a:ext cx="8915400" cy="667631"/>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GENERATION</a:t>
              </a:r>
            </a:p>
          </p:txBody>
        </p:sp>
        <p:sp>
          <p:nvSpPr>
            <p:cNvPr id="10" name="Rounded Rectangle 9"/>
            <p:cNvSpPr/>
            <p:nvPr/>
          </p:nvSpPr>
          <p:spPr>
            <a:xfrm>
              <a:off x="111125" y="952500"/>
              <a:ext cx="8915400" cy="608834"/>
            </a:xfrm>
            <a:prstGeom prst="roundRect">
              <a:avLst>
                <a:gd name="adj" fmla="val 13085"/>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POLICY MAKING </a:t>
              </a:r>
            </a:p>
          </p:txBody>
        </p:sp>
        <p:sp>
          <p:nvSpPr>
            <p:cNvPr id="11" name="Rounded Rectangle 10"/>
            <p:cNvSpPr/>
            <p:nvPr/>
          </p:nvSpPr>
          <p:spPr>
            <a:xfrm>
              <a:off x="2988093" y="1011298"/>
              <a:ext cx="1981387"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CENTRAL GOVERNMENT</a:t>
              </a:r>
            </a:p>
          </p:txBody>
        </p:sp>
        <p:sp>
          <p:nvSpPr>
            <p:cNvPr id="12" name="Rounded Rectangle 11"/>
            <p:cNvSpPr/>
            <p:nvPr/>
          </p:nvSpPr>
          <p:spPr>
            <a:xfrm>
              <a:off x="7120892" y="1011298"/>
              <a:ext cx="1905633"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STATE GOVERNMENTS</a:t>
              </a:r>
            </a:p>
          </p:txBody>
        </p:sp>
        <p:sp>
          <p:nvSpPr>
            <p:cNvPr id="13" name="Rounded Rectangle 12"/>
            <p:cNvSpPr/>
            <p:nvPr/>
          </p:nvSpPr>
          <p:spPr>
            <a:xfrm>
              <a:off x="2988093" y="1685873"/>
              <a:ext cx="2860133"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CENTRAL ELECTRICITY REGULATORY COMMISSION</a:t>
              </a:r>
            </a:p>
          </p:txBody>
        </p:sp>
        <p:sp>
          <p:nvSpPr>
            <p:cNvPr id="14" name="Rounded Rectangle 13"/>
            <p:cNvSpPr/>
            <p:nvPr/>
          </p:nvSpPr>
          <p:spPr>
            <a:xfrm>
              <a:off x="6220262" y="1673852"/>
              <a:ext cx="2504931"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STATE ELECTRICITY REGULATORY COMMISSIONS</a:t>
              </a:r>
            </a:p>
          </p:txBody>
        </p:sp>
        <p:sp>
          <p:nvSpPr>
            <p:cNvPr id="15" name="Rounded Rectangle 14"/>
            <p:cNvSpPr/>
            <p:nvPr/>
          </p:nvSpPr>
          <p:spPr>
            <a:xfrm>
              <a:off x="3006610" y="2325881"/>
              <a:ext cx="1981388"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NATIONAL LOAD DISPATCH CENTER</a:t>
              </a:r>
            </a:p>
          </p:txBody>
        </p:sp>
        <p:sp>
          <p:nvSpPr>
            <p:cNvPr id="16" name="Rounded Rectangle 15"/>
            <p:cNvSpPr/>
            <p:nvPr/>
          </p:nvSpPr>
          <p:spPr>
            <a:xfrm>
              <a:off x="7120892" y="2325881"/>
              <a:ext cx="1905633"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STATE LOAD DISPATCH CENTERS</a:t>
              </a:r>
            </a:p>
          </p:txBody>
        </p:sp>
        <p:sp>
          <p:nvSpPr>
            <p:cNvPr id="17" name="Rounded Rectangle 16"/>
            <p:cNvSpPr/>
            <p:nvPr/>
          </p:nvSpPr>
          <p:spPr>
            <a:xfrm>
              <a:off x="2988093" y="2975800"/>
              <a:ext cx="2052090" cy="53296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CENTRAL  GENERATING STATIONS</a:t>
              </a:r>
            </a:p>
          </p:txBody>
        </p:sp>
        <p:sp>
          <p:nvSpPr>
            <p:cNvPr id="18" name="Rounded Rectangle 17"/>
            <p:cNvSpPr/>
            <p:nvPr/>
          </p:nvSpPr>
          <p:spPr>
            <a:xfrm>
              <a:off x="6975713" y="2961747"/>
              <a:ext cx="1981387" cy="53296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PRIVATE SECTOR PLAYERS</a:t>
              </a:r>
            </a:p>
          </p:txBody>
        </p:sp>
        <p:sp>
          <p:nvSpPr>
            <p:cNvPr id="19" name="Rounded Rectangle 18"/>
            <p:cNvSpPr/>
            <p:nvPr/>
          </p:nvSpPr>
          <p:spPr>
            <a:xfrm>
              <a:off x="111125" y="3660501"/>
              <a:ext cx="8915400" cy="713151"/>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TRANSMISSION</a:t>
              </a:r>
            </a:p>
          </p:txBody>
        </p:sp>
        <p:sp>
          <p:nvSpPr>
            <p:cNvPr id="20" name="Rounded Rectangle 19"/>
            <p:cNvSpPr/>
            <p:nvPr/>
          </p:nvSpPr>
          <p:spPr>
            <a:xfrm>
              <a:off x="5139505" y="2975800"/>
              <a:ext cx="1809678" cy="53296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STATE GENERATING STATIONS</a:t>
              </a:r>
            </a:p>
          </p:txBody>
        </p:sp>
        <p:sp>
          <p:nvSpPr>
            <p:cNvPr id="21" name="Rounded Rectangle 20"/>
            <p:cNvSpPr/>
            <p:nvPr/>
          </p:nvSpPr>
          <p:spPr>
            <a:xfrm>
              <a:off x="2988093" y="3719298"/>
              <a:ext cx="2099226" cy="57848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CENTRAL TRANSMISSION UTILITY</a:t>
              </a:r>
            </a:p>
          </p:txBody>
        </p:sp>
        <p:sp>
          <p:nvSpPr>
            <p:cNvPr id="22" name="Rounded Rectangle 21"/>
            <p:cNvSpPr/>
            <p:nvPr/>
          </p:nvSpPr>
          <p:spPr>
            <a:xfrm>
              <a:off x="7265618" y="3705808"/>
              <a:ext cx="1643019" cy="57848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PRIVATE SECTOR PLAYERS</a:t>
              </a:r>
            </a:p>
          </p:txBody>
        </p:sp>
        <p:sp>
          <p:nvSpPr>
            <p:cNvPr id="23" name="Rounded Rectangle 22"/>
            <p:cNvSpPr/>
            <p:nvPr/>
          </p:nvSpPr>
          <p:spPr>
            <a:xfrm>
              <a:off x="5172355" y="3719298"/>
              <a:ext cx="2008226" cy="57848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STATE TRANSMISSION UTILITIES</a:t>
              </a:r>
            </a:p>
          </p:txBody>
        </p:sp>
        <p:sp>
          <p:nvSpPr>
            <p:cNvPr id="24" name="Rounded Rectangle 23"/>
            <p:cNvSpPr/>
            <p:nvPr/>
          </p:nvSpPr>
          <p:spPr>
            <a:xfrm>
              <a:off x="5087319" y="2329675"/>
              <a:ext cx="1903950" cy="48744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REGIONAL LOAD DISPATCH CENTERS</a:t>
              </a:r>
            </a:p>
          </p:txBody>
        </p:sp>
        <p:sp>
          <p:nvSpPr>
            <p:cNvPr id="25" name="Rounded Rectangle 24"/>
            <p:cNvSpPr/>
            <p:nvPr/>
          </p:nvSpPr>
          <p:spPr>
            <a:xfrm>
              <a:off x="111125" y="4434134"/>
              <a:ext cx="8915400" cy="658147"/>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DISTRIBUTION</a:t>
              </a:r>
            </a:p>
          </p:txBody>
        </p:sp>
        <p:sp>
          <p:nvSpPr>
            <p:cNvPr id="27" name="Rounded Rectangle 26"/>
            <p:cNvSpPr/>
            <p:nvPr/>
          </p:nvSpPr>
          <p:spPr>
            <a:xfrm>
              <a:off x="5848225" y="4527284"/>
              <a:ext cx="3076345" cy="495034"/>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PRIVATE SECTOR  DISTRIBUTION LICENSEE</a:t>
              </a:r>
            </a:p>
          </p:txBody>
        </p:sp>
      </p:grpSp>
      <p:sp>
        <p:nvSpPr>
          <p:cNvPr id="30" name="Rounded Rectangle 29"/>
          <p:cNvSpPr/>
          <p:nvPr/>
        </p:nvSpPr>
        <p:spPr>
          <a:xfrm>
            <a:off x="381000" y="4492578"/>
            <a:ext cx="8407400" cy="482958"/>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MARKETS</a:t>
            </a:r>
          </a:p>
        </p:txBody>
      </p:sp>
      <p:sp>
        <p:nvSpPr>
          <p:cNvPr id="31" name="Rounded Rectangle 30"/>
          <p:cNvSpPr/>
          <p:nvPr/>
        </p:nvSpPr>
        <p:spPr>
          <a:xfrm>
            <a:off x="3111499" y="3946669"/>
            <a:ext cx="2583555" cy="431800"/>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STATE SECTOR DISTRIBUTION LICENSEE</a:t>
            </a:r>
          </a:p>
        </p:txBody>
      </p:sp>
      <p:sp>
        <p:nvSpPr>
          <p:cNvPr id="32" name="Rounded Rectangle 31"/>
          <p:cNvSpPr/>
          <p:nvPr/>
        </p:nvSpPr>
        <p:spPr>
          <a:xfrm>
            <a:off x="3124200" y="4555899"/>
            <a:ext cx="1838325" cy="381000"/>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TRADING LICENSEE</a:t>
            </a:r>
          </a:p>
        </p:txBody>
      </p:sp>
      <p:sp>
        <p:nvSpPr>
          <p:cNvPr id="33" name="Rounded Rectangle 32"/>
          <p:cNvSpPr/>
          <p:nvPr/>
        </p:nvSpPr>
        <p:spPr>
          <a:xfrm>
            <a:off x="6991350" y="4543020"/>
            <a:ext cx="1543050" cy="381000"/>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BILATERAL MARKETS</a:t>
            </a:r>
          </a:p>
        </p:txBody>
      </p:sp>
      <p:grpSp>
        <p:nvGrpSpPr>
          <p:cNvPr id="2" name="Group 1"/>
          <p:cNvGrpSpPr/>
          <p:nvPr/>
        </p:nvGrpSpPr>
        <p:grpSpPr>
          <a:xfrm>
            <a:off x="377467" y="5031589"/>
            <a:ext cx="8385175" cy="622300"/>
            <a:chOff x="403225" y="5276290"/>
            <a:chExt cx="8385175" cy="622300"/>
          </a:xfrm>
        </p:grpSpPr>
        <p:sp>
          <p:nvSpPr>
            <p:cNvPr id="35" name="Rounded Rectangle 34"/>
            <p:cNvSpPr/>
            <p:nvPr/>
          </p:nvSpPr>
          <p:spPr>
            <a:xfrm>
              <a:off x="403225" y="5276290"/>
              <a:ext cx="8385175" cy="622300"/>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RENEWABLE ENERGY</a:t>
              </a:r>
            </a:p>
          </p:txBody>
        </p:sp>
        <p:sp>
          <p:nvSpPr>
            <p:cNvPr id="36" name="Rounded Rectangle 35"/>
            <p:cNvSpPr/>
            <p:nvPr/>
          </p:nvSpPr>
          <p:spPr>
            <a:xfrm>
              <a:off x="3154362" y="5411406"/>
              <a:ext cx="2281595" cy="381000"/>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RENEWABLE ENERGY CERTIFICATES</a:t>
              </a:r>
            </a:p>
          </p:txBody>
        </p:sp>
        <p:sp>
          <p:nvSpPr>
            <p:cNvPr id="37" name="Rounded Rectangle 36"/>
            <p:cNvSpPr/>
            <p:nvPr/>
          </p:nvSpPr>
          <p:spPr>
            <a:xfrm>
              <a:off x="5588358" y="5377711"/>
              <a:ext cx="2946042" cy="381000"/>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RENEWABLE PURCHASE OBLIGATION</a:t>
              </a:r>
            </a:p>
          </p:txBody>
        </p:sp>
      </p:grpSp>
      <p:grpSp>
        <p:nvGrpSpPr>
          <p:cNvPr id="39" name="Group 38"/>
          <p:cNvGrpSpPr/>
          <p:nvPr/>
        </p:nvGrpSpPr>
        <p:grpSpPr>
          <a:xfrm>
            <a:off x="362440" y="5699149"/>
            <a:ext cx="8385175" cy="584441"/>
            <a:chOff x="403225" y="5134621"/>
            <a:chExt cx="8385175" cy="622300"/>
          </a:xfrm>
        </p:grpSpPr>
        <p:sp>
          <p:nvSpPr>
            <p:cNvPr id="40" name="Rounded Rectangle 39"/>
            <p:cNvSpPr/>
            <p:nvPr/>
          </p:nvSpPr>
          <p:spPr>
            <a:xfrm>
              <a:off x="403225" y="5134621"/>
              <a:ext cx="8385175" cy="622300"/>
            </a:xfrm>
            <a:prstGeom prst="roundRect">
              <a:avLst/>
            </a:prstGeom>
            <a:solidFill>
              <a:schemeClr val="bg1">
                <a:lumMod val="85000"/>
              </a:schemeClr>
            </a:solidFill>
            <a:ln>
              <a:noFill/>
            </a:ln>
          </p:spPr>
          <p:style>
            <a:lnRef idx="2">
              <a:schemeClr val="accent1"/>
            </a:lnRef>
            <a:fillRef idx="1">
              <a:schemeClr val="lt1"/>
            </a:fillRef>
            <a:effectRef idx="0">
              <a:schemeClr val="accent1"/>
            </a:effectRef>
            <a:fontRef idx="minor">
              <a:schemeClr val="dk1"/>
            </a:fontRef>
          </p:style>
          <p:txBody>
            <a:bodyPr anchor="ctr"/>
            <a:lstStyle/>
            <a:p>
              <a:pPr eaLnBrk="1" hangingPunct="1">
                <a:defRPr/>
              </a:pPr>
              <a:r>
                <a:rPr lang="en-US" b="1" dirty="0">
                  <a:solidFill>
                    <a:schemeClr val="tx2"/>
                  </a:solidFill>
                </a:rPr>
                <a:t>ENERGY EFFICIENCY</a:t>
              </a:r>
            </a:p>
          </p:txBody>
        </p:sp>
        <p:sp>
          <p:nvSpPr>
            <p:cNvPr id="41" name="Rounded Rectangle 40"/>
            <p:cNvSpPr/>
            <p:nvPr/>
          </p:nvSpPr>
          <p:spPr>
            <a:xfrm>
              <a:off x="3154362" y="5205837"/>
              <a:ext cx="2872395" cy="44066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IN" sz="1400" dirty="0"/>
                <a:t>ENERGY SAVING CERTIFICATES (ESCERTS)</a:t>
              </a:r>
              <a:endParaRPr lang="en-US" sz="1400" dirty="0"/>
            </a:p>
          </p:txBody>
        </p:sp>
      </p:grpSp>
      <p:sp>
        <p:nvSpPr>
          <p:cNvPr id="43" name="Rounded Rectangle 42"/>
          <p:cNvSpPr/>
          <p:nvPr/>
        </p:nvSpPr>
        <p:spPr>
          <a:xfrm>
            <a:off x="6142038" y="5747373"/>
            <a:ext cx="2449512" cy="43251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ENERGY EFFICIENCY TARGETS</a:t>
            </a:r>
          </a:p>
        </p:txBody>
      </p:sp>
      <p:sp>
        <p:nvSpPr>
          <p:cNvPr id="38" name="Rounded Rectangle 37"/>
          <p:cNvSpPr/>
          <p:nvPr/>
        </p:nvSpPr>
        <p:spPr bwMode="auto">
          <a:xfrm>
            <a:off x="5096748" y="1010074"/>
            <a:ext cx="1797050" cy="40798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CEA</a:t>
            </a:r>
          </a:p>
        </p:txBody>
      </p:sp>
      <p:sp>
        <p:nvSpPr>
          <p:cNvPr id="42" name="Rounded Rectangle 41"/>
          <p:cNvSpPr/>
          <p:nvPr/>
        </p:nvSpPr>
        <p:spPr>
          <a:xfrm>
            <a:off x="5029200" y="4539655"/>
            <a:ext cx="1838325" cy="381000"/>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1400" dirty="0"/>
              <a:t>POWER EXCHANGES</a:t>
            </a:r>
          </a:p>
        </p:txBody>
      </p:sp>
      <p:sp>
        <p:nvSpPr>
          <p:cNvPr id="45" name="Slide Number Placeholder 3">
            <a:extLst>
              <a:ext uri="{FF2B5EF4-FFF2-40B4-BE49-F238E27FC236}">
                <a16:creationId xmlns:a16="http://schemas.microsoft.com/office/drawing/2014/main" xmlns="" id="{9D383B6A-CEC0-4E1A-B65C-9A49D401A0D8}"/>
              </a:ext>
            </a:extLst>
          </p:cNvPr>
          <p:cNvSpPr txBox="1">
            <a:spLocks/>
          </p:cNvSpPr>
          <p:nvPr/>
        </p:nvSpPr>
        <p:spPr bwMode="auto">
          <a:xfrm>
            <a:off x="8355013" y="6398305"/>
            <a:ext cx="609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1313" indent="-341313" algn="l" rtl="0" eaLnBrk="0" fontAlgn="base" hangingPunct="0">
              <a:spcBef>
                <a:spcPct val="20000"/>
              </a:spcBef>
              <a:spcAft>
                <a:spcPct val="0"/>
              </a:spcAft>
              <a:buFont typeface="Arial" panose="020B0604020202020204" pitchFamily="34" charset="0"/>
              <a:buChar char="•"/>
              <a:defRPr sz="3200" kern="1200">
                <a:solidFill>
                  <a:schemeClr val="tx1"/>
                </a:solidFill>
                <a:latin typeface="Calibri" panose="020F0502020204030204" pitchFamily="34" charset="0"/>
                <a:ea typeface="+mn-ea"/>
                <a:cs typeface="Arial" pitchFamily="34" charset="0"/>
              </a:defRPr>
            </a:lvl1pPr>
            <a:lvl2pPr marL="557213" indent="-214313" algn="l" rtl="0" eaLnBrk="0" fontAlgn="base" hangingPunct="0">
              <a:spcBef>
                <a:spcPct val="20000"/>
              </a:spcBef>
              <a:spcAft>
                <a:spcPct val="0"/>
              </a:spcAft>
              <a:buFont typeface="Arial" panose="020B0604020202020204" pitchFamily="34" charset="0"/>
              <a:buChar char="–"/>
              <a:defRPr sz="2800" kern="1200">
                <a:solidFill>
                  <a:schemeClr val="tx1"/>
                </a:solidFill>
                <a:latin typeface="Calibri" panose="020F0502020204030204" pitchFamily="34" charset="0"/>
                <a:ea typeface="+mn-ea"/>
                <a:cs typeface="Arial" pitchFamily="34" charset="0"/>
              </a:defRPr>
            </a:lvl2pPr>
            <a:lvl3pPr marL="857250" indent="-171450" algn="l" rtl="0" eaLnBrk="0" fontAlgn="base" hangingPunct="0">
              <a:spcBef>
                <a:spcPct val="20000"/>
              </a:spcBef>
              <a:spcAft>
                <a:spcPct val="0"/>
              </a:spcAft>
              <a:buFont typeface="Arial" panose="020B0604020202020204" pitchFamily="34" charset="0"/>
              <a:buChar char="•"/>
              <a:defRPr sz="2400" kern="1200">
                <a:solidFill>
                  <a:schemeClr val="tx1"/>
                </a:solidFill>
                <a:latin typeface="Calibri" panose="020F0502020204030204" pitchFamily="34" charset="0"/>
                <a:ea typeface="+mn-ea"/>
                <a:cs typeface="Arial" pitchFamily="34" charset="0"/>
              </a:defRPr>
            </a:lvl3pPr>
            <a:lvl4pPr marL="12001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4pPr>
            <a:lvl5pPr marL="1543050" indent="-171450" algn="l" rtl="0" eaLnBrk="0" fontAlgn="base"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Arial" pitchFamily="34" charset="0"/>
              </a:defRPr>
            </a:lvl5pPr>
            <a:lvl6pPr marL="20002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6pPr>
            <a:lvl7pPr marL="24574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7pPr>
            <a:lvl8pPr marL="29146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8pPr>
            <a:lvl9pPr marL="3371850" indent="-171450" algn="l" defTabSz="9144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Calibri" panose="020F0502020204030204" pitchFamily="34" charset="0"/>
                <a:ea typeface="+mn-ea"/>
                <a:cs typeface="+mn-cs"/>
              </a:defRPr>
            </a:lvl9pPr>
          </a:lstStyle>
          <a:p>
            <a:pPr>
              <a:spcBef>
                <a:spcPct val="0"/>
              </a:spcBef>
              <a:buFontTx/>
              <a:buNone/>
            </a:pPr>
            <a:endParaRPr lang="en-US" altLang="en-US" sz="1200">
              <a:solidFill>
                <a:schemeClr val="bg1"/>
              </a:solidFill>
            </a:endParaRPr>
          </a:p>
          <a:p>
            <a:pPr>
              <a:spcBef>
                <a:spcPct val="0"/>
              </a:spcBef>
              <a:buFontTx/>
              <a:buNone/>
            </a:pPr>
            <a:r>
              <a:rPr lang="en-US" altLang="en-US" sz="1200">
                <a:solidFill>
                  <a:schemeClr val="bg1"/>
                </a:solidFill>
              </a:rPr>
              <a:t>        </a:t>
            </a:r>
            <a:fld id="{94464FCC-4004-4F6A-A559-ADEB98F972AC}" type="slidenum">
              <a:rPr lang="en-US" altLang="en-US" sz="1200" smtClean="0">
                <a:solidFill>
                  <a:schemeClr val="bg1"/>
                </a:solidFill>
              </a:rPr>
              <a:pPr>
                <a:spcBef>
                  <a:spcPct val="0"/>
                </a:spcBef>
                <a:buFontTx/>
                <a:buNone/>
              </a:pPr>
              <a:t>9</a:t>
            </a:fld>
            <a:r>
              <a:rPr lang="en-US" altLang="en-US" sz="1200">
                <a:solidFill>
                  <a:schemeClr val="bg1"/>
                </a:solidFill>
              </a:rPr>
              <a:t> 	</a:t>
            </a:r>
            <a:endParaRPr lang="en-US" altLang="en-US" sz="1200" dirty="0">
              <a:solidFill>
                <a:schemeClr val="bg1"/>
              </a:solidFill>
            </a:endParaRPr>
          </a:p>
        </p:txBody>
      </p:sp>
    </p:spTree>
    <p:extLst>
      <p:ext uri="{BB962C8B-B14F-4D97-AF65-F5344CB8AC3E}">
        <p14:creationId xmlns:p14="http://schemas.microsoft.com/office/powerpoint/2010/main" val="3107697930"/>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PTCL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7321</TotalTime>
  <Words>3012</Words>
  <Application>Microsoft Office PowerPoint</Application>
  <PresentationFormat>On-screen Show (4:3)</PresentationFormat>
  <Paragraphs>752</Paragraphs>
  <Slides>35</Slides>
  <Notes>9</Notes>
  <HiddenSlides>0</HiddenSlides>
  <MMClips>0</MMClips>
  <ScaleCrop>false</ScaleCrop>
  <HeadingPairs>
    <vt:vector size="4" baseType="variant">
      <vt:variant>
        <vt:lpstr>Theme</vt:lpstr>
      </vt:variant>
      <vt:variant>
        <vt:i4>3</vt:i4>
      </vt:variant>
      <vt:variant>
        <vt:lpstr>Slide Titles</vt:lpstr>
      </vt:variant>
      <vt:variant>
        <vt:i4>35</vt:i4>
      </vt:variant>
    </vt:vector>
  </HeadingPairs>
  <TitlesOfParts>
    <vt:vector size="38" baseType="lpstr">
      <vt:lpstr>Custom Design</vt:lpstr>
      <vt:lpstr>TPTCL Template</vt:lpstr>
      <vt:lpstr>1_Custom Design</vt:lpstr>
      <vt:lpstr>PowerPoint Presentation</vt:lpstr>
      <vt:lpstr>Agenda</vt:lpstr>
      <vt:lpstr>PowerPoint Presentation</vt:lpstr>
      <vt:lpstr>PowerPoint Presentation</vt:lpstr>
      <vt:lpstr>PowerPoint Presentation</vt:lpstr>
      <vt:lpstr>PowerPoint Presentation</vt:lpstr>
      <vt:lpstr>PowerPoint Presentation</vt:lpstr>
      <vt:lpstr>Salient Features Of Indian Electricity Act 2003</vt:lpstr>
      <vt:lpstr>Structure Of Indian Power Market</vt:lpstr>
      <vt:lpstr>Installed Generation Capacity</vt:lpstr>
      <vt:lpstr>Generation Mix (MW)</vt:lpstr>
      <vt:lpstr>PowerPoint Presentation</vt:lpstr>
      <vt:lpstr>Indian Power Market Structure  Types of Power Procurement Contracts</vt:lpstr>
      <vt:lpstr>PowerPoint Presentation</vt:lpstr>
      <vt:lpstr>PowerPoint Presentation</vt:lpstr>
      <vt:lpstr>PowerPoint Presentation</vt:lpstr>
      <vt:lpstr>PowerPoint Presentation</vt:lpstr>
      <vt:lpstr>PowerPoint Presentation</vt:lpstr>
      <vt:lpstr>TPTCL Presence in Open Access</vt:lpstr>
      <vt:lpstr>Barriers for Open Access</vt:lpstr>
      <vt:lpstr>PowerPoint Presentation</vt:lpstr>
      <vt:lpstr>Features Of Day Ahead Market Of Power Exchange</vt:lpstr>
      <vt:lpstr>Timeline- Day Ahead Market </vt:lpstr>
      <vt:lpstr>Model Price Calculation Algorithm</vt:lpstr>
      <vt:lpstr>Trend of Market Clearing Price in IEX (₹/KwH)</vt:lpstr>
      <vt:lpstr>PowerPoint Presentation</vt:lpstr>
      <vt:lpstr>Energy Saving Certificates (Escerts)- PAT Scheme </vt:lpstr>
      <vt:lpstr>Concept Of Target, Compliance, ESCerts &amp; Penalty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Alireza</cp:lastModifiedBy>
  <cp:revision>1641</cp:revision>
  <cp:lastPrinted>2018-09-03T11:26:14Z</cp:lastPrinted>
  <dcterms:created xsi:type="dcterms:W3CDTF">2011-11-25T12:00:31Z</dcterms:created>
  <dcterms:modified xsi:type="dcterms:W3CDTF">2018-09-10T19:14:48Z</dcterms:modified>
</cp:coreProperties>
</file>